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3.xml" ContentType="application/vnd.openxmlformats-officedocument.presentationml.slide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528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78080" y="360"/>
            <a:ext cx="226800" cy="685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151840" y="1685520"/>
            <a:ext cx="3273120" cy="4406760"/>
          </a:xfrm>
          <a:custGeom>
            <a:avLst/>
            <a:gdLst/>
            <a:ahLst/>
            <a:rect l="0" t="0" r="r" b="b"/>
            <a:pathLst>
              <a:path w="10001" h="10001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flipH="1" flipV="1">
            <a:off x="751320" y="742320"/>
            <a:ext cx="3273840" cy="4406760"/>
          </a:xfrm>
          <a:custGeom>
            <a:avLst/>
            <a:gdLst/>
            <a:ahLst/>
            <a:rect l="0" t="0" r="r" b="b"/>
            <a:pathLst>
              <a:path w="10005" h="10001">
                <a:moveTo>
                  <a:pt x="8765" y="0"/>
                </a:moveTo>
                <a:lnTo>
                  <a:pt x="10004" y="0"/>
                </a:lnTo>
                <a:lnTo>
                  <a:pt x="10004" y="10000"/>
                </a:lnTo>
                <a:lnTo>
                  <a:pt x="4" y="10000"/>
                </a:lnTo>
                <a:cubicBezTo>
                  <a:pt x="0" y="9698"/>
                  <a:pt x="6" y="9427"/>
                  <a:pt x="2" y="9125"/>
                </a:cubicBezTo>
                <a:lnTo>
                  <a:pt x="8765" y="9128"/>
                </a:lnTo>
                <a:lnTo>
                  <a:pt x="8765" y="0"/>
                </a:lnTo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fed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478080" y="360"/>
            <a:ext cx="226800" cy="685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GB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GB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GB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GB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GB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GB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552000" y="3240000"/>
            <a:ext cx="3454560" cy="94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000000"/>
                </a:solidFill>
                <a:latin typeface="Franklin Gothic Book"/>
                <a:ea typeface="DejaVu Sans"/>
              </a:rPr>
              <a:t>Session 5</a:t>
            </a:r>
            <a:endParaRPr/>
          </a:p>
          <a:p>
            <a:pPr algn="ctr">
              <a:lnSpc>
                <a:spcPct val="100000"/>
              </a:lnSpc>
            </a:pPr>
            <a:r>
              <a:rPr lang="en-GB" sz="2800" strike="noStrike">
                <a:solidFill>
                  <a:srgbClr val="000000"/>
                </a:solidFill>
                <a:latin typeface="Franklin Gothic Book"/>
                <a:ea typeface="DejaVu Sans"/>
              </a:rPr>
              <a:t>03 November 2018</a:t>
            </a:r>
            <a:endParaRPr/>
          </a:p>
        </p:txBody>
      </p:sp>
      <p:pic>
        <p:nvPicPr>
          <p:cNvPr id="77" name="Picture 76" descr=""/>
          <p:cNvPicPr/>
          <p:nvPr/>
        </p:nvPicPr>
        <p:blipFill>
          <a:blip r:embed="rId1"/>
          <a:stretch/>
        </p:blipFill>
        <p:spPr>
          <a:xfrm>
            <a:off x="2059920" y="1296000"/>
            <a:ext cx="4201560" cy="4245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371600" y="685800"/>
            <a:ext cx="9599400" cy="14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This Week Session Challenges</a:t>
            </a:r>
            <a:endParaRPr/>
          </a:p>
        </p:txBody>
      </p:sp>
      <p:sp>
        <p:nvSpPr>
          <p:cNvPr id="95" name="CustomShape 2"/>
          <p:cNvSpPr/>
          <p:nvPr/>
        </p:nvSpPr>
        <p:spPr>
          <a:xfrm>
            <a:off x="921240" y="2016000"/>
            <a:ext cx="10957320" cy="3892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HTML / CSS:</a:t>
            </a: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1. Can you embed a Scratch project in a web page?</a:t>
            </a:r>
            <a:endParaRPr/>
          </a:p>
          <a:p>
            <a:pPr>
              <a:lnSpc>
                <a:spcPct val="100000"/>
              </a:lnSpc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2. Create a web page to showcase your Scratch projects. How might you lay it out? 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371600" y="685800"/>
            <a:ext cx="9599400" cy="14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Brainstorm</a:t>
            </a:r>
            <a:endParaRPr/>
          </a:p>
        </p:txBody>
      </p:sp>
      <p:sp>
        <p:nvSpPr>
          <p:cNvPr id="97" name="CustomShape 2"/>
          <p:cNvSpPr/>
          <p:nvPr/>
        </p:nvSpPr>
        <p:spPr>
          <a:xfrm>
            <a:off x="4150800" y="905400"/>
            <a:ext cx="82296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5-10 mins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371600" y="685800"/>
            <a:ext cx="9599400" cy="14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Coding</a:t>
            </a:r>
            <a:endParaRPr/>
          </a:p>
        </p:txBody>
      </p:sp>
      <p:sp>
        <p:nvSpPr>
          <p:cNvPr id="99" name="CustomShape 2"/>
          <p:cNvSpPr/>
          <p:nvPr/>
        </p:nvSpPr>
        <p:spPr>
          <a:xfrm>
            <a:off x="4150800" y="905400"/>
            <a:ext cx="82296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45-60 mins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371600" y="685800"/>
            <a:ext cx="9599400" cy="14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Showtime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1371600" y="685800"/>
            <a:ext cx="9599400" cy="14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CoderDojo Session</a:t>
            </a:r>
            <a:endParaRPr/>
          </a:p>
        </p:txBody>
      </p:sp>
      <p:sp>
        <p:nvSpPr>
          <p:cNvPr id="79" name="CustomShape 2"/>
          <p:cNvSpPr/>
          <p:nvPr/>
        </p:nvSpPr>
        <p:spPr>
          <a:xfrm>
            <a:off x="1371600" y="2286000"/>
            <a:ext cx="9599400" cy="35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Dojo updates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Motto Recap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Warm Up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Outline the Tasks/Challenges for the Session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Brainstorm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Coding</a:t>
            </a:r>
            <a:endParaRPr/>
          </a:p>
          <a:p>
            <a:pPr>
              <a:lnSpc>
                <a:spcPct val="100000"/>
              </a:lnSpc>
              <a:buFont typeface="Franklin Gothic Book"/>
              <a:buAutoNum type="arabicPeriod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Show your Work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371600" y="685800"/>
            <a:ext cx="9599400" cy="14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Dojo updates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1371600" y="2286000"/>
            <a:ext cx="9599400" cy="357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Join Scratch Online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Save your work, build a collection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Share your interests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Animation: Alice3, Muvizu, Pencil2D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Games: Scratch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Blogs/Websites: HTML, CSS, Javascript</a:t>
            </a:r>
            <a:endParaRPr/>
          </a:p>
          <a:p>
            <a:pPr lvl="1">
              <a:lnSpc>
                <a:spcPct val="100000"/>
              </a:lnSpc>
              <a:buFont typeface="Franklin Gothic Book"/>
              <a:buChar char="–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Apps: AppInventor</a:t>
            </a:r>
            <a:endParaRPr/>
          </a:p>
          <a:p>
            <a:pPr>
              <a:lnSpc>
                <a:spcPct val="100000"/>
              </a:lnSpc>
              <a:buFont typeface="Franklin Gothic Book"/>
              <a:buChar char="■"/>
            </a:pPr>
            <a:r>
              <a:rPr i="1" lang="en-GB" sz="2800" strike="noStrike">
                <a:solidFill>
                  <a:srgbClr val="191b0e"/>
                </a:solidFill>
                <a:latin typeface="Franklin Gothic Book"/>
                <a:ea typeface="DejaVu Sans"/>
              </a:rPr>
              <a:t>Our Dojo has a website – coderdojokells.com (Would HTML / CSS ninjas like to help us make it better?)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371600" y="685800"/>
            <a:ext cx="9599400" cy="14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Our Dojo Mottos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1371600" y="2286000"/>
            <a:ext cx="9599400" cy="422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b="1" lang="en-GB" sz="5400" strike="noStrike">
                <a:solidFill>
                  <a:srgbClr val="d13b56"/>
                </a:solidFill>
                <a:latin typeface="Franklin Gothic Book"/>
                <a:ea typeface="DejaVu Sans"/>
              </a:rPr>
              <a:t>  </a:t>
            </a:r>
            <a:r>
              <a:rPr b="1" lang="en-GB" sz="5400" strike="noStrike">
                <a:solidFill>
                  <a:srgbClr val="d13b56"/>
                </a:solidFill>
                <a:latin typeface="Franklin Gothic Book"/>
                <a:ea typeface="DejaVu Sans"/>
              </a:rPr>
              <a:t>One rule, be cool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>
                <a:solidFill>
                  <a:srgbClr val="4d7d99"/>
                </a:solidFill>
                <a:latin typeface="Franklin Gothic Book"/>
                <a:ea typeface="DejaVu Sans"/>
              </a:rPr>
              <a:t>  </a:t>
            </a:r>
            <a:r>
              <a:rPr lang="en-GB" sz="5400" strike="noStrike">
                <a:solidFill>
                  <a:srgbClr val="4d7d99"/>
                </a:solidFill>
                <a:latin typeface="Franklin Gothic Book"/>
                <a:ea typeface="DejaVu Sans"/>
              </a:rPr>
              <a:t>Ask 3 then me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>
                <a:solidFill>
                  <a:srgbClr val="00b050"/>
                </a:solidFill>
                <a:latin typeface="Franklin Gothic Book"/>
                <a:ea typeface="DejaVu Sans"/>
              </a:rPr>
              <a:t>  </a:t>
            </a:r>
            <a:r>
              <a:rPr lang="en-GB" sz="5400" strike="noStrike">
                <a:solidFill>
                  <a:srgbClr val="00b050"/>
                </a:solidFill>
                <a:latin typeface="Franklin Gothic Book"/>
                <a:ea typeface="DejaVu Sans"/>
              </a:rPr>
              <a:t>If you made it, you can play it</a:t>
            </a:r>
            <a:endParaRPr/>
          </a:p>
          <a:p>
            <a:pPr>
              <a:lnSpc>
                <a:spcPct val="94000"/>
              </a:lnSpc>
              <a:buFont typeface="Franklin Gothic Book"/>
              <a:buChar char="■"/>
            </a:pPr>
            <a:r>
              <a:rPr lang="en-GB" sz="5400" strike="noStrike">
                <a:solidFill>
                  <a:srgbClr val="7030a0"/>
                </a:solidFill>
                <a:latin typeface="Franklin Gothic Book"/>
                <a:ea typeface="DejaVu Sans"/>
              </a:rPr>
              <a:t>  </a:t>
            </a:r>
            <a:r>
              <a:rPr lang="en-GB" sz="5400" strike="noStrike">
                <a:solidFill>
                  <a:srgbClr val="7030a0"/>
                </a:solidFill>
                <a:latin typeface="Franklin Gothic Book"/>
                <a:ea typeface="DejaVu Sans"/>
              </a:rPr>
              <a:t>Parents, pitch in</a:t>
            </a:r>
            <a:endParaRPr/>
          </a:p>
          <a:p>
            <a:pPr>
              <a:lnSpc>
                <a:spcPct val="94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371600" y="685800"/>
            <a:ext cx="9599400" cy="14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Other small rules….</a:t>
            </a:r>
            <a:endParaRPr/>
          </a:p>
        </p:txBody>
      </p:sp>
      <p:sp>
        <p:nvSpPr>
          <p:cNvPr id="85" name="CustomShape 2"/>
          <p:cNvSpPr/>
          <p:nvPr/>
        </p:nvSpPr>
        <p:spPr>
          <a:xfrm>
            <a:off x="1306080" y="1584000"/>
            <a:ext cx="7116480" cy="496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No open drink containers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Watch the wires!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Phones silent &amp; put away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4000" strike="noStrike">
                <a:solidFill>
                  <a:srgbClr val="000000"/>
                </a:solidFill>
                <a:latin typeface="Franklin Gothic Book"/>
                <a:ea typeface="DejaVu Sans"/>
              </a:rPr>
              <a:t>Stay in the room.  bathroom? – let a mentor know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1371600" y="685800"/>
            <a:ext cx="9599400" cy="14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Wifi</a:t>
            </a:r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1493280" y="1574280"/>
            <a:ext cx="6989400" cy="63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3600" strike="noStrike">
                <a:solidFill>
                  <a:srgbClr val="000000"/>
                </a:solidFill>
                <a:latin typeface="Franklin Gothic Book"/>
                <a:ea typeface="DejaVu Sans"/>
              </a:rPr>
              <a:t>KPRC Training – kprc2000 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371600" y="685800"/>
            <a:ext cx="9599400" cy="14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Warm Up</a:t>
            </a:r>
            <a:endParaRPr/>
          </a:p>
        </p:txBody>
      </p:sp>
      <p:sp>
        <p:nvSpPr>
          <p:cNvPr id="89" name="CustomShape 2"/>
          <p:cNvSpPr/>
          <p:nvPr/>
        </p:nvSpPr>
        <p:spPr>
          <a:xfrm>
            <a:off x="3738240" y="923400"/>
            <a:ext cx="82296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5-10 mins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371600" y="685800"/>
            <a:ext cx="9599400" cy="14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Get Into Teams</a:t>
            </a:r>
            <a:endParaRPr/>
          </a:p>
        </p:txBody>
      </p:sp>
      <p:sp>
        <p:nvSpPr>
          <p:cNvPr id="91" name="CustomShape 2"/>
          <p:cNvSpPr/>
          <p:nvPr/>
        </p:nvSpPr>
        <p:spPr>
          <a:xfrm>
            <a:off x="5190480" y="923400"/>
            <a:ext cx="822960" cy="2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GB" sz="1000" strike="noStrike">
                <a:solidFill>
                  <a:srgbClr val="000000"/>
                </a:solidFill>
                <a:latin typeface="Franklin Gothic Book"/>
                <a:ea typeface="DejaVu Sans"/>
              </a:rPr>
              <a:t>5 mins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371600" y="685800"/>
            <a:ext cx="9599400" cy="148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89000"/>
              </a:lnSpc>
            </a:pPr>
            <a:r>
              <a:rPr lang="en-GB" sz="4400" strike="noStrike">
                <a:solidFill>
                  <a:srgbClr val="191b0e"/>
                </a:solidFill>
                <a:latin typeface="Franklin Gothic Book"/>
                <a:ea typeface="DejaVu Sans"/>
              </a:rPr>
              <a:t>This Week Session Challenges</a:t>
            </a:r>
            <a:endParaRPr/>
          </a:p>
        </p:txBody>
      </p:sp>
      <p:sp>
        <p:nvSpPr>
          <p:cNvPr id="93" name="CustomShape 2"/>
          <p:cNvSpPr/>
          <p:nvPr/>
        </p:nvSpPr>
        <p:spPr>
          <a:xfrm>
            <a:off x="1371600" y="1440000"/>
            <a:ext cx="9599400" cy="52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Scratchers: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Copy the code on screen to your own Scratch project.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b="1"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Run it – is it working? If not, can you find what is wrong?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b="1"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Can you make this better?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"/>
            </a:pPr>
            <a:r>
              <a:rPr b="1" lang="en-GB" sz="3600" strike="noStrike">
                <a:solidFill>
                  <a:srgbClr val="191b0e"/>
                </a:solidFill>
                <a:latin typeface="Franklin Gothic Book"/>
                <a:ea typeface="DejaVu Sans"/>
              </a:rPr>
              <a:t>Tip: Feel free to be creative with your chosen sprite character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