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jpeg" ContentType="image/jpeg"/>
  <Override PartName="/ppt/media/image2.jpeg" ContentType="image/jpeg"/>
  <Override PartName="/ppt/media/image1.png" ContentType="image/png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Open Sans"/>
              </a:rPr>
              <a:t>タイトルテキストの書式を編集するにはクリックします。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アウトラインテキストの書式を編集するにはクリックします。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2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レベル目のアウトライン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3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レベル目のアウトライン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4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レベル目のアウトライン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5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レベル目のアウトライン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6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レベル目のアウトライン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7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レベル目のアウトライン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Open Sans"/>
              </a:rPr>
              <a:t>&lt;日付/時刻&gt;</a:t>
            </a:r>
            <a:endParaRPr b="0" lang="de-DE" sz="1400" spc="-1" strike="noStrike">
              <a:latin typeface="Open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Open Sans"/>
              </a:rPr>
              <a:t>&lt;フッター&gt;</a:t>
            </a:r>
            <a:endParaRPr b="0" lang="de-DE" sz="1400" spc="-1" strike="noStrike">
              <a:latin typeface="Open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4F4BBB0-2A53-418B-86C0-5DED66DD7EEC}" type="slidenum">
              <a:rPr b="0" lang="de-DE" sz="1400" spc="-1" strike="noStrike">
                <a:latin typeface="Open Sans"/>
              </a:rPr>
              <a:t>&lt;番号&gt;</a:t>
            </a:fld>
            <a:r>
              <a:rPr b="0" lang="de-DE" sz="1400" spc="-1" strike="noStrike">
                <a:latin typeface="Open Sans"/>
              </a:rPr>
              <a:t> </a:t>
            </a:r>
            <a:r>
              <a:rPr b="0" lang="de-DE" sz="1400" spc="-1" strike="noStrike">
                <a:latin typeface="Open Sans"/>
              </a:rPr>
              <a:t>/ </a:t>
            </a:r>
            <a:fld id="{31DEBD20-4648-42DD-A744-C9A0348F4842}" type="slidecount">
              <a:rPr b="0" lang="de-DE" sz="1400" spc="-1" strike="noStrike">
                <a:latin typeface="Open Sans"/>
              </a:rPr>
              <a:t>14</a:t>
            </a:fld>
            <a:endParaRPr b="0" lang="de-DE" sz="1400" spc="-1" strike="noStrike">
              <a:latin typeface="Open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タイトルテキストの書式を編集するにはクリックします。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アウトラインテキストの書式を編集するにはクリックします。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2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レベル目のアウトライン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3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レベル目のアウトライン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4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レベル目のアウトライン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5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レベル目のアウトライン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6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レベル目のアウトライン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7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レベル目のアウトライン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Open Sans"/>
              </a:rPr>
              <a:t>&lt;日付/時刻&gt;</a:t>
            </a:r>
            <a:endParaRPr b="0" lang="de-DE" sz="1400" spc="-1" strike="noStrike">
              <a:latin typeface="Open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Open Sans"/>
              </a:rPr>
              <a:t>&lt;フッター&gt;</a:t>
            </a:r>
            <a:endParaRPr b="0" lang="de-DE" sz="1400" spc="-1" strike="noStrike">
              <a:latin typeface="Open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53F12BC-3CB9-4F56-8D0A-95F31C49B9AC}" type="slidenum">
              <a:rPr b="0" lang="de-DE" sz="1400" spc="-1" strike="noStrike">
                <a:latin typeface="Open Sans"/>
              </a:rPr>
              <a:t>&lt;番号&gt;</a:t>
            </a:fld>
            <a:r>
              <a:rPr b="0" lang="de-DE" sz="1400" spc="-1" strike="noStrike">
                <a:latin typeface="Open Sans"/>
              </a:rPr>
              <a:t> </a:t>
            </a:r>
            <a:r>
              <a:rPr b="0" lang="de-DE" sz="1400" spc="-1" strike="noStrike">
                <a:latin typeface="Open Sans"/>
              </a:rPr>
              <a:t>/ </a:t>
            </a:r>
            <a:fld id="{9FF6C64B-2210-46BB-B47A-4CFE4025C03E}" type="slidecount">
              <a:rPr b="0" lang="de-DE" sz="1400" spc="-1" strike="noStrike">
                <a:latin typeface="Open Sans"/>
              </a:rPr>
              <a:t>14</a:t>
            </a:fld>
            <a:endParaRPr b="0" lang="de-DE" sz="1400" spc="-1" strike="noStrike">
              <a:latin typeface="Open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jr.mitou.org/" TargetMode="External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Open Sans"/>
              </a:rPr>
              <a:t>CoderDojo Nada </a:t>
            </a:r>
            <a:r>
              <a:rPr b="1" lang="de-DE" sz="4800" spc="-1" strike="noStrike">
                <a:solidFill>
                  <a:srgbClr val="333333"/>
                </a:solidFill>
                <a:latin typeface="Open Sans"/>
              </a:rPr>
              <a:t>について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544000"/>
            <a:ext cx="8568000" cy="134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2400" spc="-1" strike="noStrike">
                <a:latin typeface="Open Sans"/>
              </a:rPr>
              <a:t>説明資料 </a:t>
            </a:r>
            <a:r>
              <a:rPr b="0" lang="de-DE" sz="2400" spc="-1" strike="noStrike">
                <a:latin typeface="Open Sans"/>
              </a:rPr>
              <a:t>2018</a:t>
            </a:r>
            <a:r>
              <a:rPr b="0" lang="de-DE" sz="2400" spc="-1" strike="noStrike">
                <a:latin typeface="Open Sans"/>
              </a:rPr>
              <a:t>年</a:t>
            </a:r>
            <a:r>
              <a:rPr b="0" lang="de-DE" sz="2400" spc="-1" strike="noStrike">
                <a:latin typeface="Open Sans"/>
              </a:rPr>
              <a:t>3</a:t>
            </a:r>
            <a:r>
              <a:rPr b="0" lang="de-DE" sz="2400" spc="-1" strike="noStrike">
                <a:latin typeface="Open Sans"/>
              </a:rPr>
              <a:t>月</a:t>
            </a:r>
            <a:r>
              <a:rPr b="0" lang="de-DE" sz="2400" spc="-1" strike="noStrike">
                <a:latin typeface="Open Sans"/>
              </a:rPr>
              <a:t>1</a:t>
            </a:r>
            <a:r>
              <a:rPr b="0" lang="de-DE" sz="2400" spc="-1" strike="noStrike">
                <a:latin typeface="Open Sans"/>
              </a:rPr>
              <a:t>日作成</a:t>
            </a:r>
            <a:endParaRPr b="0" lang="de-DE" sz="2400" spc="-1" strike="noStrike">
              <a:latin typeface="Open Sans"/>
            </a:endParaRPr>
          </a:p>
          <a:p>
            <a:pPr algn="ctr"/>
            <a:r>
              <a:rPr b="0" lang="de-DE" sz="2400" spc="-1" strike="noStrike">
                <a:latin typeface="Open Sans"/>
              </a:rPr>
              <a:t>                   </a:t>
            </a:r>
            <a:r>
              <a:rPr b="0" lang="de-DE" sz="2400" spc="-1" strike="noStrike">
                <a:latin typeface="Open Sans"/>
              </a:rPr>
              <a:t>2018</a:t>
            </a:r>
            <a:r>
              <a:rPr b="0" lang="de-DE" sz="2400" spc="-1" strike="noStrike">
                <a:latin typeface="Open Sans"/>
              </a:rPr>
              <a:t>年</a:t>
            </a:r>
            <a:r>
              <a:rPr b="0" lang="de-DE" sz="2400" spc="-1" strike="noStrike">
                <a:latin typeface="Open Sans"/>
              </a:rPr>
              <a:t>4</a:t>
            </a:r>
            <a:r>
              <a:rPr b="0" lang="de-DE" sz="2400" spc="-1" strike="noStrike">
                <a:latin typeface="Open Sans"/>
              </a:rPr>
              <a:t>月</a:t>
            </a:r>
            <a:r>
              <a:rPr b="0" lang="de-DE" sz="2400" spc="-1" strike="noStrike">
                <a:latin typeface="Open Sans"/>
              </a:rPr>
              <a:t>29</a:t>
            </a:r>
            <a:r>
              <a:rPr b="0" lang="de-DE" sz="2400" spc="-1" strike="noStrike">
                <a:latin typeface="Open Sans"/>
              </a:rPr>
              <a:t>日更新</a:t>
            </a:r>
            <a:endParaRPr b="0" lang="de-DE" sz="2400" spc="-1" strike="noStrike">
              <a:latin typeface="Open Sans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32000" y="5760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プログラミング言語ごとの特徴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graphicFrame>
        <p:nvGraphicFramePr>
          <p:cNvPr id="107" name="Table 2"/>
          <p:cNvGraphicFramePr/>
          <p:nvPr/>
        </p:nvGraphicFramePr>
        <p:xfrm>
          <a:off x="548280" y="1616040"/>
          <a:ext cx="8999640" cy="5255640"/>
        </p:xfrm>
        <a:graphic>
          <a:graphicData uri="http://schemas.openxmlformats.org/drawingml/2006/table">
            <a:tbl>
              <a:tblPr/>
              <a:tblGrid>
                <a:gridCol w="1285200"/>
                <a:gridCol w="1285200"/>
                <a:gridCol w="1285200"/>
                <a:gridCol w="1285200"/>
                <a:gridCol w="1285200"/>
                <a:gridCol w="1285200"/>
                <a:gridCol w="1288800"/>
              </a:tblGrid>
              <a:tr h="812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ゲーム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Web</a:t>
                      </a:r>
                      <a:r>
                        <a:rPr b="0" lang="de-DE" sz="1800" spc="-1" strike="noStrike">
                          <a:latin typeface="Arial"/>
                        </a:rPr>
                        <a:t>ブラウザ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スマホ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Android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スマホ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iphone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人工知能</a:t>
                      </a:r>
                      <a:r>
                        <a:rPr b="0" lang="de-DE" sz="1800" spc="-1" strike="noStrike">
                          <a:latin typeface="Arial"/>
                        </a:rPr>
                        <a:t>(AI)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簡単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1588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JavaScript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◎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◎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○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○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△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○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588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Python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○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◎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○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588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Ruby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○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△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○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588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C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○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△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○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○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588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C#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◎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△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△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△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△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588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Java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○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◎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△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588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Swift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○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◎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△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△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508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Scratch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◎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◎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60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latin typeface="Arial"/>
                        </a:rPr>
                        <a:t>processing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○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✖️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</a:rPr>
                        <a:t>△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2400" spc="-1" strike="noStrike">
                          <a:latin typeface="Arial"/>
                          <a:ea typeface="Hiragino Mincho ProN"/>
                        </a:rPr>
                        <a:t>◎</a:t>
                      </a:r>
                      <a:endParaRPr b="0" lang="de-DE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ライブラリとは？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76000" y="1440000"/>
            <a:ext cx="8640000" cy="20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いろんなプログラムから呼ばれる共通部品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共通部品が骨組みとなる場合はフレームワーク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標準ライブラリは言語自身とセット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サードパーティのライブラリは別管理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メリット：プログラミングが楽になる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デメリット：ブラックボックス化しやすい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                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(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見通しが悪くなる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)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 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32000" y="6408000"/>
            <a:ext cx="2016000" cy="792000"/>
          </a:xfrm>
          <a:custGeom>
            <a:avLst/>
            <a:gdLst/>
            <a:ahLst/>
            <a:rect l="0" t="0" r="r" b="b"/>
            <a:pathLst>
              <a:path w="56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5234" y="2201"/>
                </a:lnTo>
                <a:cubicBezTo>
                  <a:pt x="5417" y="2201"/>
                  <a:pt x="5601" y="2017"/>
                  <a:pt x="5601" y="1834"/>
                </a:cubicBezTo>
                <a:lnTo>
                  <a:pt x="5601" y="366"/>
                </a:lnTo>
                <a:cubicBezTo>
                  <a:pt x="5601" y="183"/>
                  <a:pt x="5417" y="0"/>
                  <a:pt x="52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latin typeface="Arial"/>
              </a:rPr>
              <a:t>プログラム</a:t>
            </a:r>
            <a:r>
              <a:rPr b="0" lang="de-DE" sz="1800" spc="-1" strike="noStrike">
                <a:latin typeface="Arial"/>
              </a:rPr>
              <a:t>B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3168000" y="5976000"/>
            <a:ext cx="1728000" cy="792000"/>
          </a:xfrm>
          <a:custGeom>
            <a:avLst/>
            <a:gdLst/>
            <a:ahLst/>
            <a:rect l="0" t="0" r="r" b="b"/>
            <a:pathLst>
              <a:path w="48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4434" y="2201"/>
                </a:lnTo>
                <a:cubicBezTo>
                  <a:pt x="4617" y="2201"/>
                  <a:pt x="4801" y="2017"/>
                  <a:pt x="4801" y="1834"/>
                </a:cubicBezTo>
                <a:lnTo>
                  <a:pt x="4801" y="366"/>
                </a:lnTo>
                <a:cubicBezTo>
                  <a:pt x="4801" y="183"/>
                  <a:pt x="4617" y="0"/>
                  <a:pt x="44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latin typeface="Arial"/>
              </a:rPr>
              <a:t>共通する</a:t>
            </a:r>
            <a:endParaRPr b="0" lang="de-DE" sz="1800" spc="-1" strike="noStrike">
              <a:latin typeface="Arial"/>
            </a:endParaRPr>
          </a:p>
          <a:p>
            <a:pPr algn="ctr"/>
            <a:r>
              <a:rPr b="0" lang="de-DE" sz="1800" spc="-1" strike="noStrike">
                <a:latin typeface="Arial"/>
              </a:rPr>
              <a:t>プログラム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2" name="Freeform 5"/>
          <p:cNvSpPr/>
          <p:nvPr/>
        </p:nvSpPr>
        <p:spPr>
          <a:xfrm>
            <a:off x="2448000" y="5760000"/>
            <a:ext cx="720360" cy="432360"/>
          </a:xfrm>
          <a:custGeom>
            <a:avLst/>
            <a:gdLst/>
            <a:ahLst/>
            <a:rect l="0" t="0" r="r" b="b"/>
            <a:pathLst>
              <a:path w="2001" h="1201">
                <a:moveTo>
                  <a:pt x="0" y="0"/>
                </a:moveTo>
                <a:cubicBezTo>
                  <a:pt x="1001" y="239"/>
                  <a:pt x="2000" y="1200"/>
                  <a:pt x="2000" y="12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3" name="Freeform 6"/>
          <p:cNvSpPr/>
          <p:nvPr/>
        </p:nvSpPr>
        <p:spPr>
          <a:xfrm>
            <a:off x="2448000" y="6480000"/>
            <a:ext cx="720360" cy="288360"/>
          </a:xfrm>
          <a:custGeom>
            <a:avLst/>
            <a:gdLst/>
            <a:ahLst/>
            <a:rect l="0" t="0" r="r" b="b"/>
            <a:pathLst>
              <a:path w="2001" h="801">
                <a:moveTo>
                  <a:pt x="0" y="800"/>
                </a:moveTo>
                <a:cubicBezTo>
                  <a:pt x="1100" y="800"/>
                  <a:pt x="2000" y="0"/>
                  <a:pt x="20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4" name="CustomShape 7"/>
          <p:cNvSpPr/>
          <p:nvPr/>
        </p:nvSpPr>
        <p:spPr>
          <a:xfrm>
            <a:off x="432000" y="5472000"/>
            <a:ext cx="2016000" cy="792000"/>
          </a:xfrm>
          <a:custGeom>
            <a:avLst/>
            <a:gdLst/>
            <a:ahLst/>
            <a:rect l="0" t="0" r="r" b="b"/>
            <a:pathLst>
              <a:path w="56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5234" y="2201"/>
                </a:lnTo>
                <a:cubicBezTo>
                  <a:pt x="5417" y="2201"/>
                  <a:pt x="5601" y="2017"/>
                  <a:pt x="5601" y="1834"/>
                </a:cubicBezTo>
                <a:lnTo>
                  <a:pt x="5601" y="366"/>
                </a:lnTo>
                <a:cubicBezTo>
                  <a:pt x="5601" y="183"/>
                  <a:pt x="5417" y="0"/>
                  <a:pt x="52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latin typeface="Arial"/>
              </a:rPr>
              <a:t>プログラム</a:t>
            </a:r>
            <a:r>
              <a:rPr b="0" lang="de-DE" sz="1800" spc="-1" strike="noStrike">
                <a:latin typeface="Arial"/>
              </a:rPr>
              <a:t>A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8208000" y="5904000"/>
            <a:ext cx="1584000" cy="576000"/>
          </a:xfrm>
          <a:custGeom>
            <a:avLst/>
            <a:gdLst/>
            <a:ahLst/>
            <a:rect l="0" t="0" r="r" b="b"/>
            <a:pathLst>
              <a:path w="44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4134" y="1600"/>
                </a:lnTo>
                <a:cubicBezTo>
                  <a:pt x="4267" y="1600"/>
                  <a:pt x="4401" y="1467"/>
                  <a:pt x="4401" y="1334"/>
                </a:cubicBezTo>
                <a:lnTo>
                  <a:pt x="4401" y="266"/>
                </a:lnTo>
                <a:cubicBezTo>
                  <a:pt x="4401" y="133"/>
                  <a:pt x="4267" y="0"/>
                  <a:pt x="4134" y="0"/>
                </a:cubicBezTo>
                <a:lnTo>
                  <a:pt x="2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latin typeface="Arial"/>
              </a:rPr>
              <a:t>プログラム</a:t>
            </a:r>
            <a:r>
              <a:rPr b="0" lang="de-DE" sz="1800" spc="-1" strike="noStrike">
                <a:latin typeface="Arial"/>
              </a:rPr>
              <a:t>A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5616000" y="5616000"/>
            <a:ext cx="1944000" cy="792000"/>
          </a:xfrm>
          <a:custGeom>
            <a:avLst/>
            <a:gdLst/>
            <a:ahLst/>
            <a:rect l="0" t="0" r="r" b="b"/>
            <a:pathLst>
              <a:path w="54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5034" y="2201"/>
                </a:lnTo>
                <a:cubicBezTo>
                  <a:pt x="5217" y="2201"/>
                  <a:pt x="5401" y="2017"/>
                  <a:pt x="5401" y="1834"/>
                </a:cubicBezTo>
                <a:lnTo>
                  <a:pt x="5401" y="366"/>
                </a:lnTo>
                <a:cubicBezTo>
                  <a:pt x="5401" y="183"/>
                  <a:pt x="5217" y="0"/>
                  <a:pt x="50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latin typeface="Arial"/>
              </a:rPr>
              <a:t>共通する</a:t>
            </a:r>
            <a:endParaRPr b="0" lang="de-DE" sz="1800" spc="-1" strike="noStrike">
              <a:latin typeface="Arial"/>
            </a:endParaRPr>
          </a:p>
          <a:p>
            <a:pPr algn="ctr"/>
            <a:r>
              <a:rPr b="0" lang="de-DE" sz="1800" spc="-1" strike="noStrike">
                <a:latin typeface="Arial"/>
              </a:rPr>
              <a:t>プログラム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7" name="Freeform 10"/>
          <p:cNvSpPr/>
          <p:nvPr/>
        </p:nvSpPr>
        <p:spPr>
          <a:xfrm>
            <a:off x="7560000" y="5832000"/>
            <a:ext cx="576000" cy="288000"/>
          </a:xfrm>
          <a:custGeom>
            <a:avLst/>
            <a:gdLst/>
            <a:ahLst/>
            <a:rect l="0" t="0" r="r" b="b"/>
            <a:pathLst>
              <a:path w="1600" h="800">
                <a:moveTo>
                  <a:pt x="0" y="0"/>
                </a:moveTo>
                <a:cubicBezTo>
                  <a:pt x="800" y="160"/>
                  <a:pt x="1599" y="799"/>
                  <a:pt x="1599" y="799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プログラミングの変化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76000" y="1563480"/>
            <a:ext cx="8784000" cy="246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コンピュータ、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OS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、プログラミング言語、ライブラリは変化していきます。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特にライブラリは他に左右されるし、開発が止まることもあります。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種類も増えていくし、根本から変わる可能性もあります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 algn="ctr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br/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752000" y="432000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250" y="0"/>
                </a:moveTo>
                <a:lnTo>
                  <a:pt x="250" y="750"/>
                </a:lnTo>
                <a:lnTo>
                  <a:pt x="0" y="750"/>
                </a:lnTo>
                <a:lnTo>
                  <a:pt x="500" y="1001"/>
                </a:lnTo>
                <a:lnTo>
                  <a:pt x="1001" y="750"/>
                </a:lnTo>
                <a:lnTo>
                  <a:pt x="750" y="7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Shape 4"/>
          <p:cNvSpPr txBox="1"/>
          <p:nvPr/>
        </p:nvSpPr>
        <p:spPr>
          <a:xfrm>
            <a:off x="2664000" y="4752000"/>
            <a:ext cx="1116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br/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覚えることが多くて大変！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2" name="TextShape 5"/>
          <p:cNvSpPr txBox="1"/>
          <p:nvPr/>
        </p:nvSpPr>
        <p:spPr>
          <a:xfrm>
            <a:off x="1224000" y="6120000"/>
            <a:ext cx="835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br/>
            <a:r>
              <a:rPr b="1" lang="de-DE" sz="2800" spc="-1" strike="noStrike">
                <a:solidFill>
                  <a:srgbClr val="333333"/>
                </a:solidFill>
                <a:latin typeface="Open Sans"/>
              </a:rPr>
              <a:t>仲間がいます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（全部自分でやらなくていい）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4752360" y="576036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250" y="0"/>
                </a:moveTo>
                <a:lnTo>
                  <a:pt x="250" y="750"/>
                </a:lnTo>
                <a:lnTo>
                  <a:pt x="0" y="750"/>
                </a:lnTo>
                <a:lnTo>
                  <a:pt x="500" y="1001"/>
                </a:lnTo>
                <a:lnTo>
                  <a:pt x="1001" y="750"/>
                </a:lnTo>
                <a:lnTo>
                  <a:pt x="750" y="7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次回は？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5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月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27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日（日曜日）です。</a:t>
            </a:r>
            <a:br/>
            <a:br/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よろしくお願いします。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未踏ジュニアについて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20000" y="1563480"/>
            <a:ext cx="8640000" cy="498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参照サイト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: 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  <a:hlinkClick r:id="rId1"/>
              </a:rPr>
              <a:t>https://jr.mitou.org/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独創的なアイデア、卓越した技術を持つ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17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歳以下の小中高生及び高専生を支援する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メリット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- 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専門家の指導を受けられる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- 50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万円までの開発資金援助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- 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開発場所・工作機械の援助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- 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未踏事業への推薦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- AO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入試を受けられる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(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慶応大学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)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CoderDojo</a:t>
            </a:r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ってどんなところ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学校とは違います（クラブ活動っぽい）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授業もテストもありません。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子供達（忍者）が自主的にプログラミングします。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大人（メンター）がサポートします。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メンターが変わっても続けられるようにする。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各地の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CoderDojo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はそれぞれ独立しています。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48000" y="24948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CoderDojo Nada(</a:t>
            </a:r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灘</a:t>
            </a:r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)</a:t>
            </a:r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の特色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1440000"/>
            <a:ext cx="8640000" cy="58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忍者を中学生・高校生に限定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少人数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  <a:ea typeface="Microsoft YaHei"/>
              </a:rPr>
              <a:t>テキストでのプログラミングを推奨している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  <a:ea typeface="Microsoft YaHei"/>
              </a:rPr>
              <a:t>コードを書いて作る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  <a:ea typeface="Microsoft YaHei"/>
              </a:rPr>
              <a:t>(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  <a:ea typeface="Microsoft YaHei"/>
              </a:rPr>
              <a:t>部品の寄せ集めではなく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  <a:ea typeface="Microsoft YaHei"/>
              </a:rPr>
              <a:t>)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  <a:ea typeface="Microsoft YaHei"/>
              </a:rPr>
              <a:t>忍者とメンターの役割が似ている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Open Sans"/>
                <a:ea typeface="Microsoft YaHei"/>
              </a:rPr>
              <a:t>（メンターも勉強したい）（教えられたり教えたり）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  <a:ea typeface="Microsoft YaHei"/>
              </a:rPr>
              <a:t>やって楽しいからやる</a:t>
            </a:r>
            <a:br/>
            <a:br/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いろんな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CoderDojo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があります。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他の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CoderDojo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にも行ってみてください！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（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CoderDojo</a:t>
            </a: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西宮、神戸、西神戸、垂水など）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募金について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1440000"/>
            <a:ext cx="8640000" cy="58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CoderDojo Nada 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は資金は寄付金だけです。</a:t>
            </a:r>
            <a:br/>
            <a:br/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会計報告はこちらです →</a:t>
            </a:r>
            <a:br/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br/>
            <a:br/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br/>
            <a:br/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募金をしても、何も優遇されません。</a:t>
            </a:r>
            <a:br/>
            <a:br/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募金をしなくても、何も影響しません。</a:t>
            </a:r>
            <a:br/>
            <a:br/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もし、よかったら、少額を募金してください。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033960" y="2088000"/>
            <a:ext cx="2966040" cy="26564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 </a:t>
            </a:r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自己紹介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16000" y="1440000"/>
            <a:ext cx="9432000" cy="59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辻　雅啓（つじ　まさひろ）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神戸市中央区在住（三重県四日市市出身）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フリーランスのＳＥ・プログラマー・インストラクター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サポートするプログラミング言語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JavaScript, C, Java, Perl, VBA, COBOL(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業務経験あり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)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Open Sans"/>
                <a:ea typeface="Microsoft YaHei"/>
              </a:rPr>
              <a:t>Python, C#, Swift, Scratch, MineCraft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  <a:ea typeface="Microsoft YaHei"/>
              </a:rPr>
              <a:t>など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（趣味）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（全部あまり得意ではありません。勉強も。）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CoderDojo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活動歴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2016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年から毎月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2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回程度メンターとして参加（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CoderDojo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神戸、西神戸、西宮など）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 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みなさんもお願いします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会場案内（山本さんから）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20000" y="1728000"/>
            <a:ext cx="8640000" cy="49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「ニルキューブ」ってどんなところ？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施設案内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自転車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トイレ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飲食について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電源に接続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wifi</a:t>
            </a: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（ネットワーク）に接続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時間割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720360" y="2160000"/>
          <a:ext cx="8639640" cy="4894560"/>
        </p:xfrm>
        <a:graphic>
          <a:graphicData uri="http://schemas.openxmlformats.org/drawingml/2006/table">
            <a:tbl>
              <a:tblPr/>
              <a:tblGrid>
                <a:gridCol w="2880000"/>
                <a:gridCol w="2880000"/>
                <a:gridCol w="2880000"/>
              </a:tblGrid>
              <a:tr h="611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de-DE" sz="1800" spc="-1" strike="noStrike" cap="all">
                          <a:latin typeface="Arial"/>
                          <a:ea typeface="Hiragino Mincho ProN"/>
                        </a:rPr>
                        <a:t>時間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de-DE" sz="1800" spc="-1" strike="noStrike" cap="all">
                          <a:latin typeface="Arial"/>
                        </a:rPr>
                        <a:t>参加者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de-DE" sz="1800" spc="-1" strike="noStrike" cap="all">
                          <a:latin typeface="Arial"/>
                        </a:rPr>
                        <a:t>予定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1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13:30 – 14:00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</a:rPr>
                        <a:t>メンター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</a:rPr>
                        <a:t>準備作業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1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14:00 – 14:30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</a:rPr>
                        <a:t>忍者・メンター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</a:rPr>
                        <a:t>CoderDojo Nada </a:t>
                      </a:r>
                      <a:r>
                        <a:rPr b="0" lang="de-DE" sz="1800" spc="-1" strike="noStrike">
                          <a:latin typeface="Arial"/>
                        </a:rPr>
                        <a:t>の説明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1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latin typeface="Arial"/>
                          <a:ea typeface="Hiragino Mincho ProN"/>
                        </a:rPr>
                        <a:t>14:30</a:t>
                      </a:r>
                      <a:r>
                        <a:rPr b="0" lang="de-DE" sz="1800" spc="-1" strike="noStrike">
                          <a:latin typeface="Arial"/>
                          <a:ea typeface="Hiragino Mincho ProN"/>
                        </a:rPr>
                        <a:t> – 16:30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  <a:ea typeface="Hiragino Mincho ProN"/>
                        </a:rPr>
                        <a:t>忍者・メンター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  <a:ea typeface="Hiragino Mincho ProN"/>
                        </a:rPr>
                        <a:t>プログラミング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1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latin typeface="Arial"/>
                          <a:ea typeface="Hiragino Mincho ProN"/>
                        </a:rPr>
                        <a:t>16:30 – 16:50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  <a:ea typeface="Hiragino Mincho ProN"/>
                        </a:rPr>
                        <a:t>忍者・メンター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  <a:ea typeface="Hiragino Mincho ProN"/>
                        </a:rPr>
                        <a:t>発表（情報共有）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1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latin typeface="Arial"/>
                          <a:ea typeface="Hiragino Mincho ProN"/>
                        </a:rPr>
                        <a:t>16:50 – 17:00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</a:rPr>
                        <a:t>忍者・メンター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  <a:ea typeface="Hiragino Mincho ProN"/>
                        </a:rPr>
                        <a:t>休憩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1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17:00 – 17:40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</a:rPr>
                        <a:t>メンター・忍者</a:t>
                      </a:r>
                      <a:r>
                        <a:rPr b="0" lang="de-DE" sz="1800" spc="-1" strike="noStrike">
                          <a:latin typeface="Arial"/>
                        </a:rPr>
                        <a:t>(</a:t>
                      </a:r>
                      <a:r>
                        <a:rPr b="0" lang="de-DE" sz="1800" spc="-1" strike="noStrike">
                          <a:latin typeface="Arial"/>
                        </a:rPr>
                        <a:t>任意</a:t>
                      </a:r>
                      <a:r>
                        <a:rPr b="0" lang="de-DE" sz="1800" spc="-1" strike="noStrike">
                          <a:latin typeface="Arial"/>
                        </a:rPr>
                        <a:t>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</a:rPr>
                        <a:t>勉強会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34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17:40 – 18:00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</a:rPr>
                        <a:t>メンター</a:t>
                      </a:r>
                      <a:r>
                        <a:rPr b="0" lang="de-DE" sz="1800" spc="-1" strike="noStrike">
                          <a:latin typeface="Arial"/>
                        </a:rPr>
                        <a:t>(</a:t>
                      </a:r>
                      <a:r>
                        <a:rPr b="0" lang="de-DE" sz="1800" spc="-1" strike="noStrike">
                          <a:latin typeface="Arial"/>
                        </a:rPr>
                        <a:t>任意</a:t>
                      </a:r>
                      <a:r>
                        <a:rPr b="0" lang="de-DE" sz="1800" spc="-1" strike="noStrike">
                          <a:latin typeface="Arial"/>
                        </a:rPr>
                        <a:t>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de-DE" sz="1800" spc="-1" strike="noStrike">
                          <a:latin typeface="Arial"/>
                        </a:rPr>
                        <a:t>後片付け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プログラミングとは（イメージ）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591200"/>
            <a:ext cx="8640000" cy="22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ドミノ倒し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ピタゴラ装置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br/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br/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113000" y="1447200"/>
            <a:ext cx="5721120" cy="50328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113000" y="1447200"/>
            <a:ext cx="5721120" cy="5032800"/>
          </a:xfrm>
          <a:prstGeom prst="rect">
            <a:avLst/>
          </a:prstGeom>
          <a:ln>
            <a:noFill/>
          </a:ln>
        </p:spPr>
      </p:pic>
      <p:sp>
        <p:nvSpPr>
          <p:cNvPr id="103" name="TextShape 3"/>
          <p:cNvSpPr txBox="1"/>
          <p:nvPr/>
        </p:nvSpPr>
        <p:spPr>
          <a:xfrm>
            <a:off x="288000" y="4968000"/>
            <a:ext cx="6192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共通するおもしろさがある！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でも、もっと面白い！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br/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br/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プログラミング言語とは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英語？→　違います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コンピュータに対する命令です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800" spc="-1" strike="noStrike">
                <a:solidFill>
                  <a:srgbClr val="333333"/>
                </a:solidFill>
                <a:latin typeface="Open Sans"/>
              </a:rPr>
              <a:t>コンピュータに対する命令は読みにくい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800" spc="-1" strike="noStrike">
                <a:solidFill>
                  <a:srgbClr val="333333"/>
                </a:solidFill>
                <a:latin typeface="Open Sans"/>
              </a:rPr>
              <a:t>人間にもコンピュータにも読みやすいようにした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800" spc="-1" strike="noStrike">
                <a:solidFill>
                  <a:srgbClr val="333333"/>
                </a:solidFill>
                <a:latin typeface="Open Sans"/>
              </a:rPr>
              <a:t>いろんな人が読み書きしても間違えないようにした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800" spc="-1" strike="noStrike">
                <a:solidFill>
                  <a:srgbClr val="333333"/>
                </a:solidFill>
                <a:latin typeface="Open Sans"/>
              </a:rPr>
              <a:t>なるべく短く、覚えやすくした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Application>LibreOffice/5.4.5.1$MacOSX_X86_64 LibreOffice_project/79c9829dd5d8054ec39a82dc51cd9eff340dbee8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2018-03-01T20:13:58Z</dcterms:created>
  <dc:creator/>
  <dc:description/>
  <dc:language>ja-JP</dc:language>
  <cp:lastModifiedBy/>
  <dcterms:modified xsi:type="dcterms:W3CDTF">2018-04-30T21:58:21Z</dcterms:modified>
  <cp:revision>39</cp:revision>
  <dc:subject/>
  <dc:title/>
</cp:coreProperties>
</file>