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1377" r:id="rId2"/>
    <p:sldId id="1378" r:id="rId3"/>
    <p:sldId id="1395" r:id="rId4"/>
    <p:sldId id="1374" r:id="rId5"/>
    <p:sldId id="1388" r:id="rId6"/>
    <p:sldId id="1396" r:id="rId7"/>
    <p:sldId id="1392" r:id="rId8"/>
    <p:sldId id="1394" r:id="rId9"/>
    <p:sldId id="1397" r:id="rId10"/>
    <p:sldId id="1401" r:id="rId11"/>
    <p:sldId id="1393" r:id="rId12"/>
    <p:sldId id="1390" r:id="rId13"/>
    <p:sldId id="1398" r:id="rId14"/>
    <p:sldId id="1196" r:id="rId15"/>
    <p:sldId id="1400" r:id="rId16"/>
    <p:sldId id="1399" r:id="rId17"/>
    <p:sldId id="1402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38" d="100"/>
          <a:sy n="138" d="100"/>
        </p:scale>
        <p:origin x="8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8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67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14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16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 err="1">
                <a:latin typeface="+mj-lt"/>
              </a:rPr>
              <a:t>IQueryable</a:t>
            </a:r>
            <a:r>
              <a:rPr lang="en-US" sz="3600" b="1" dirty="0">
                <a:latin typeface="+mj-lt"/>
              </a:rPr>
              <a:t> vs. </a:t>
            </a:r>
            <a:r>
              <a:rPr lang="en-US" sz="3600" b="1" dirty="0" err="1">
                <a:latin typeface="+mj-lt"/>
              </a:rPr>
              <a:t>IEnumerable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ThenInclude</a:t>
            </a:r>
          </a:p>
        </p:txBody>
      </p:sp>
    </p:spTree>
    <p:extLst>
      <p:ext uri="{BB962C8B-B14F-4D97-AF65-F5344CB8AC3E}">
        <p14:creationId xmlns:p14="http://schemas.microsoft.com/office/powerpoint/2010/main" val="377700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Boundary Bleed  ::: Layering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0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Boundary Bleed ::: Layering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05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" dirty="0">
                <a:solidFill>
                  <a:schemeClr val="bg1"/>
                </a:solidFill>
              </a:rPr>
              <a:t>-Tier Architecture Pattern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2800" b="1" i="1" dirty="0">
                <a:solidFill>
                  <a:schemeClr val="bg1"/>
                </a:solidFill>
              </a:rPr>
              <a:t>[Separation of Conerns]</a:t>
            </a:r>
          </a:p>
        </p:txBody>
      </p:sp>
    </p:spTree>
    <p:extLst>
      <p:ext uri="{BB962C8B-B14F-4D97-AF65-F5344CB8AC3E}">
        <p14:creationId xmlns:p14="http://schemas.microsoft.com/office/powerpoint/2010/main" val="374079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Application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B1ADD-A220-45F3-B1E9-6CBF3114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58" y="980705"/>
            <a:ext cx="4819475" cy="36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Boundary Bleed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2632A-05A6-C4D0-1CCA-3D4D7907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54" y="760061"/>
            <a:ext cx="4927052" cy="4169684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EA01DAB-E291-CC85-88C8-CAF52DA46BDF}"/>
              </a:ext>
            </a:extLst>
          </p:cNvPr>
          <p:cNvSpPr/>
          <p:nvPr/>
        </p:nvSpPr>
        <p:spPr>
          <a:xfrm>
            <a:off x="7212281" y="1357745"/>
            <a:ext cx="629392" cy="252944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BLEED</a:t>
            </a:r>
          </a:p>
        </p:txBody>
      </p:sp>
    </p:spTree>
    <p:extLst>
      <p:ext uri="{BB962C8B-B14F-4D97-AF65-F5344CB8AC3E}">
        <p14:creationId xmlns:p14="http://schemas.microsoft.com/office/powerpoint/2010/main" val="44614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80 / 20 Rule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[Sinkhole anti-pattern]</a:t>
            </a:r>
          </a:p>
        </p:txBody>
      </p:sp>
    </p:spTree>
    <p:extLst>
      <p:ext uri="{BB962C8B-B14F-4D97-AF65-F5344CB8AC3E}">
        <p14:creationId xmlns:p14="http://schemas.microsoft.com/office/powerpoint/2010/main" val="60726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Pattern Example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7507F-6623-C0E6-A82D-2592077E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43" y="699909"/>
            <a:ext cx="4325851" cy="42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IEnumerable</a:t>
            </a:r>
            <a:r>
              <a:rPr lang="en-US" sz="4400" b="1" dirty="0">
                <a:solidFill>
                  <a:schemeClr val="bg1"/>
                </a:solidFill>
              </a:rPr>
              <a:t> Explained &amp;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6625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Single method [</a:t>
            </a:r>
            <a:r>
              <a:rPr lang="en-US" sz="1600" dirty="0" err="1">
                <a:solidFill>
                  <a:schemeClr val="bg1"/>
                </a:solidFill>
              </a:rPr>
              <a:t>GetEnumerator</a:t>
            </a:r>
            <a:r>
              <a:rPr lang="en-US" sz="1600" dirty="0">
                <a:solidFill>
                  <a:schemeClr val="bg1"/>
                </a:solidFill>
              </a:rPr>
              <a:t>()] for iterating a collection of objects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Base interface for all non-generic collection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Provides For…Each mechanism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Extension methods (</a:t>
            </a:r>
            <a:r>
              <a:rPr lang="en-US" sz="1600" dirty="0" err="1">
                <a:solidFill>
                  <a:schemeClr val="bg1"/>
                </a:solidFill>
              </a:rPr>
              <a:t>System.Linq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AsParallel</a:t>
            </a:r>
            <a:r>
              <a:rPr lang="en-US" sz="1600" dirty="0">
                <a:solidFill>
                  <a:schemeClr val="bg1"/>
                </a:solidFill>
              </a:rPr>
              <a:t>() – Query </a:t>
            </a:r>
            <a:r>
              <a:rPr lang="en-US" sz="1600" dirty="0" err="1">
                <a:solidFill>
                  <a:schemeClr val="bg1"/>
                </a:solidFill>
              </a:rPr>
              <a:t>Parallization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AsQueryable</a:t>
            </a:r>
            <a:r>
              <a:rPr lang="en-US" sz="1600" dirty="0">
                <a:solidFill>
                  <a:schemeClr val="bg1"/>
                </a:solidFill>
              </a:rPr>
              <a:t>() – Converts to </a:t>
            </a:r>
            <a:r>
              <a:rPr lang="en-US" sz="1600" dirty="0" err="1">
                <a:solidFill>
                  <a:schemeClr val="bg1"/>
                </a:solidFill>
              </a:rPr>
              <a:t>IQueryable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Cast&lt;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&gt;() – Cast element of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 to specific type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OfType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&gt;() – Filters elements of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 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IEnumerable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2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I</a:t>
            </a:r>
            <a:r>
              <a:rPr lang="en-US" sz="4400" b="1" dirty="0">
                <a:solidFill>
                  <a:schemeClr val="bg2"/>
                </a:solidFill>
              </a:rPr>
              <a:t>Q</a:t>
            </a:r>
            <a:r>
              <a:rPr lang="en" sz="4400" b="1" dirty="0">
                <a:solidFill>
                  <a:schemeClr val="bg2"/>
                </a:solidFill>
              </a:rPr>
              <a:t>ueryable Explained &amp; Usage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IQueryable</a:t>
            </a:r>
            <a:r>
              <a:rPr lang="en-US" sz="4400" b="1" dirty="0">
                <a:solidFill>
                  <a:schemeClr val="bg1"/>
                </a:solidFill>
              </a:rPr>
              <a:t> Explained &amp;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86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Deferred Execution (like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Server-Side Execution if possible (vs.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 Client-Side)  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Filters applied BEFORE data is retrieved (Where clause)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Enables LINQ-To-SQL : Apply filters at DB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Faster (reduced dataset)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Enables Pagination – Get only the data page you want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Using Skip().Take()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Uses Expression Trees (vs Function based)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Faster – Convert directly into SQL via E.F. and Link2SQL ORMs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IQueryable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Read Related Data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0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Read Related Data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3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37996134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19693</TotalTime>
  <Words>267</Words>
  <Application>Microsoft Office PowerPoint</Application>
  <PresentationFormat>On-screen Show (16:9)</PresentationFormat>
  <Paragraphs>56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Include</vt:lpstr>
      <vt:lpstr>ThenInclude</vt:lpstr>
      <vt:lpstr>PowerPoint Presentation</vt:lpstr>
      <vt:lpstr>PowerPoint Presentation</vt:lpstr>
      <vt:lpstr>N-Tier Architecture Pattern [Separation of Conerns]</vt:lpstr>
      <vt:lpstr>PowerPoint Presentation</vt:lpstr>
      <vt:lpstr>PowerPoint Presentation</vt:lpstr>
      <vt:lpstr>80 / 20 Rule [Sinkhole anti-pattern]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833</cp:revision>
  <dcterms:created xsi:type="dcterms:W3CDTF">2017-10-12T21:25:20Z</dcterms:created>
  <dcterms:modified xsi:type="dcterms:W3CDTF">2022-05-12T15:46:08Z</dcterms:modified>
</cp:coreProperties>
</file>