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2"/>
  </p:notesMasterIdLst>
  <p:handoutMasterIdLst>
    <p:handoutMasterId r:id="rId13"/>
  </p:handoutMasterIdLst>
  <p:sldIdLst>
    <p:sldId id="1377" r:id="rId2"/>
    <p:sldId id="1378" r:id="rId3"/>
    <p:sldId id="1387" r:id="rId4"/>
    <p:sldId id="1379" r:id="rId5"/>
    <p:sldId id="1388" r:id="rId6"/>
    <p:sldId id="1374" r:id="rId7"/>
    <p:sldId id="1390" r:id="rId8"/>
    <p:sldId id="264" r:id="rId9"/>
    <p:sldId id="1391" r:id="rId10"/>
    <p:sldId id="1389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189" d="100"/>
          <a:sy n="189" d="100"/>
        </p:scale>
        <p:origin x="93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CFEFF-CB17-435E-A33F-1896C862738B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5D94A6-C6FA-474A-80CE-C9838DCB4E3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DF1094B-0632-4E52-9297-B3F6C44B6211}" type="parTrans" cxnId="{C2887CB8-DA21-4E22-BCDA-EE02B9CA0571}">
      <dgm:prSet/>
      <dgm:spPr/>
      <dgm:t>
        <a:bodyPr/>
        <a:lstStyle/>
        <a:p>
          <a:endParaRPr lang="en-US"/>
        </a:p>
      </dgm:t>
    </dgm:pt>
    <dgm:pt modelId="{FFE4F810-703B-4842-9D3A-5E0E00C598FE}" type="sibTrans" cxnId="{C2887CB8-DA21-4E22-BCDA-EE02B9CA0571}">
      <dgm:prSet/>
      <dgm:spPr/>
      <dgm:t>
        <a:bodyPr/>
        <a:lstStyle/>
        <a:p>
          <a:endParaRPr lang="en-US"/>
        </a:p>
      </dgm:t>
    </dgm:pt>
    <dgm:pt modelId="{D6CFE4E7-358E-4BB4-BB8E-932DD096907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BDCC3A-7874-43F6-9179-5E69787D417B}" type="parTrans" cxnId="{3C2F8228-DB0A-4181-84AE-59030FEA3B84}">
      <dgm:prSet/>
      <dgm:spPr/>
      <dgm:t>
        <a:bodyPr/>
        <a:lstStyle/>
        <a:p>
          <a:endParaRPr lang="en-US"/>
        </a:p>
      </dgm:t>
    </dgm:pt>
    <dgm:pt modelId="{8DC80C0C-D55F-43D8-B19E-5CD2A9D19044}" type="sibTrans" cxnId="{3C2F8228-DB0A-4181-84AE-59030FEA3B84}">
      <dgm:prSet/>
      <dgm:spPr/>
      <dgm:t>
        <a:bodyPr/>
        <a:lstStyle/>
        <a:p>
          <a:endParaRPr lang="en-US"/>
        </a:p>
      </dgm:t>
    </dgm:pt>
    <dgm:pt modelId="{9BB4C063-4FBF-4E60-ABAD-4F59FBC7C24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1D12F06-571B-4C28-8FD1-C2848706EBDC}" type="sibTrans" cxnId="{89B64F53-B50A-4A5C-A74F-BCB086961674}">
      <dgm:prSet/>
      <dgm:spPr/>
      <dgm:t>
        <a:bodyPr/>
        <a:lstStyle/>
        <a:p>
          <a:endParaRPr lang="en-US"/>
        </a:p>
      </dgm:t>
    </dgm:pt>
    <dgm:pt modelId="{11CF246D-5D59-42E0-8CB2-24477ECCA2CD}" type="parTrans" cxnId="{89B64F53-B50A-4A5C-A74F-BCB086961674}">
      <dgm:prSet/>
      <dgm:spPr/>
      <dgm:t>
        <a:bodyPr/>
        <a:lstStyle/>
        <a:p>
          <a:endParaRPr lang="en-US"/>
        </a:p>
      </dgm:t>
    </dgm:pt>
    <dgm:pt modelId="{2F24B545-C6D1-453B-B7B3-4DE199045310}" type="pres">
      <dgm:prSet presAssocID="{B85CFEFF-CB17-435E-A33F-1896C862738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183650A-11FC-4C84-A78B-9E533C6D1EBD}" type="pres">
      <dgm:prSet presAssocID="{5C5D94A6-C6FA-474A-80CE-C9838DCB4E34}" presName="Accent1" presStyleCnt="0"/>
      <dgm:spPr/>
    </dgm:pt>
    <dgm:pt modelId="{728FC7C3-BB3A-45FE-A750-833B6E4A476A}" type="pres">
      <dgm:prSet presAssocID="{5C5D94A6-C6FA-474A-80CE-C9838DCB4E34}" presName="Accent" presStyleLbl="node1" presStyleIdx="0" presStyleCnt="3"/>
      <dgm:spPr/>
    </dgm:pt>
    <dgm:pt modelId="{4ADD4F3C-AFDB-4364-9515-A30BB96D31A8}" type="pres">
      <dgm:prSet presAssocID="{5C5D94A6-C6FA-474A-80CE-C9838DCB4E34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DB8E0B1-81A5-4810-A080-0774A92B4033}" type="pres">
      <dgm:prSet presAssocID="{9BB4C063-4FBF-4E60-ABAD-4F59FBC7C247}" presName="Accent2" presStyleCnt="0"/>
      <dgm:spPr/>
    </dgm:pt>
    <dgm:pt modelId="{1068F7B9-F89F-4D5C-9394-9527B0DDB6ED}" type="pres">
      <dgm:prSet presAssocID="{9BB4C063-4FBF-4E60-ABAD-4F59FBC7C247}" presName="Accent" presStyleLbl="node1" presStyleIdx="1" presStyleCnt="3"/>
      <dgm:spPr/>
    </dgm:pt>
    <dgm:pt modelId="{DDE80089-2A84-47FB-9F0E-28232B47AAFD}" type="pres">
      <dgm:prSet presAssocID="{9BB4C063-4FBF-4E60-ABAD-4F59FBC7C24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D2044CE-64E1-4B45-B58D-4168DA1D8317}" type="pres">
      <dgm:prSet presAssocID="{D6CFE4E7-358E-4BB4-BB8E-932DD0969076}" presName="Accent3" presStyleCnt="0"/>
      <dgm:spPr/>
    </dgm:pt>
    <dgm:pt modelId="{B7890581-BFF2-4C75-82EC-0B586A729155}" type="pres">
      <dgm:prSet presAssocID="{D6CFE4E7-358E-4BB4-BB8E-932DD0969076}" presName="Accent" presStyleLbl="node1" presStyleIdx="2" presStyleCnt="3"/>
      <dgm:spPr/>
    </dgm:pt>
    <dgm:pt modelId="{8D5B4FEC-539C-4677-BEC6-52CAAB5CFFFB}" type="pres">
      <dgm:prSet presAssocID="{D6CFE4E7-358E-4BB4-BB8E-932DD0969076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3C2F8228-DB0A-4181-84AE-59030FEA3B84}" srcId="{B85CFEFF-CB17-435E-A33F-1896C862738B}" destId="{D6CFE4E7-358E-4BB4-BB8E-932DD0969076}" srcOrd="2" destOrd="0" parTransId="{70BDCC3A-7874-43F6-9179-5E69787D417B}" sibTransId="{8DC80C0C-D55F-43D8-B19E-5CD2A9D19044}"/>
    <dgm:cxn modelId="{5EDD0245-2D49-44C9-BA84-8252590E465C}" type="presOf" srcId="{D6CFE4E7-358E-4BB4-BB8E-932DD0969076}" destId="{8D5B4FEC-539C-4677-BEC6-52CAAB5CFFFB}" srcOrd="0" destOrd="0" presId="urn:microsoft.com/office/officeart/2009/layout/CircleArrowProcess"/>
    <dgm:cxn modelId="{89B64F53-B50A-4A5C-A74F-BCB086961674}" srcId="{B85CFEFF-CB17-435E-A33F-1896C862738B}" destId="{9BB4C063-4FBF-4E60-ABAD-4F59FBC7C247}" srcOrd="1" destOrd="0" parTransId="{11CF246D-5D59-42E0-8CB2-24477ECCA2CD}" sibTransId="{31D12F06-571B-4C28-8FD1-C2848706EBDC}"/>
    <dgm:cxn modelId="{FC3861AF-8482-46C2-820D-68EB5CCF6D7B}" type="presOf" srcId="{5C5D94A6-C6FA-474A-80CE-C9838DCB4E34}" destId="{4ADD4F3C-AFDB-4364-9515-A30BB96D31A8}" srcOrd="0" destOrd="0" presId="urn:microsoft.com/office/officeart/2009/layout/CircleArrowProcess"/>
    <dgm:cxn modelId="{C2887CB8-DA21-4E22-BCDA-EE02B9CA0571}" srcId="{B85CFEFF-CB17-435E-A33F-1896C862738B}" destId="{5C5D94A6-C6FA-474A-80CE-C9838DCB4E34}" srcOrd="0" destOrd="0" parTransId="{BDF1094B-0632-4E52-9297-B3F6C44B6211}" sibTransId="{FFE4F810-703B-4842-9D3A-5E0E00C598FE}"/>
    <dgm:cxn modelId="{F80A66D6-FEBA-4C0E-A0B0-1BEA8FD1B0BE}" type="presOf" srcId="{9BB4C063-4FBF-4E60-ABAD-4F59FBC7C247}" destId="{DDE80089-2A84-47FB-9F0E-28232B47AAFD}" srcOrd="0" destOrd="0" presId="urn:microsoft.com/office/officeart/2009/layout/CircleArrowProcess"/>
    <dgm:cxn modelId="{12EC70F8-CFB6-4C98-88C2-6754DA7C4DB9}" type="presOf" srcId="{B85CFEFF-CB17-435E-A33F-1896C862738B}" destId="{2F24B545-C6D1-453B-B7B3-4DE199045310}" srcOrd="0" destOrd="0" presId="urn:microsoft.com/office/officeart/2009/layout/CircleArrowProcess"/>
    <dgm:cxn modelId="{CE95E1AD-8639-4172-A5C5-5F9EC59A46DF}" type="presParOf" srcId="{2F24B545-C6D1-453B-B7B3-4DE199045310}" destId="{F183650A-11FC-4C84-A78B-9E533C6D1EBD}" srcOrd="0" destOrd="0" presId="urn:microsoft.com/office/officeart/2009/layout/CircleArrowProcess"/>
    <dgm:cxn modelId="{B7A10D68-9556-4996-B308-2D86A5F2C75B}" type="presParOf" srcId="{F183650A-11FC-4C84-A78B-9E533C6D1EBD}" destId="{728FC7C3-BB3A-45FE-A750-833B6E4A476A}" srcOrd="0" destOrd="0" presId="urn:microsoft.com/office/officeart/2009/layout/CircleArrowProcess"/>
    <dgm:cxn modelId="{AFD39F08-FED9-4677-B55D-44DCD8F12DE9}" type="presParOf" srcId="{2F24B545-C6D1-453B-B7B3-4DE199045310}" destId="{4ADD4F3C-AFDB-4364-9515-A30BB96D31A8}" srcOrd="1" destOrd="0" presId="urn:microsoft.com/office/officeart/2009/layout/CircleArrowProcess"/>
    <dgm:cxn modelId="{10D7EC21-84DA-405D-A688-E104BA17696C}" type="presParOf" srcId="{2F24B545-C6D1-453B-B7B3-4DE199045310}" destId="{9DB8E0B1-81A5-4810-A080-0774A92B4033}" srcOrd="2" destOrd="0" presId="urn:microsoft.com/office/officeart/2009/layout/CircleArrowProcess"/>
    <dgm:cxn modelId="{A045EA8A-7F87-421F-8B7C-E3FA4B027AB7}" type="presParOf" srcId="{9DB8E0B1-81A5-4810-A080-0774A92B4033}" destId="{1068F7B9-F89F-4D5C-9394-9527B0DDB6ED}" srcOrd="0" destOrd="0" presId="urn:microsoft.com/office/officeart/2009/layout/CircleArrowProcess"/>
    <dgm:cxn modelId="{0B4A5F8C-7470-4D6C-8327-8255AB101C20}" type="presParOf" srcId="{2F24B545-C6D1-453B-B7B3-4DE199045310}" destId="{DDE80089-2A84-47FB-9F0E-28232B47AAFD}" srcOrd="3" destOrd="0" presId="urn:microsoft.com/office/officeart/2009/layout/CircleArrowProcess"/>
    <dgm:cxn modelId="{4A19A481-9A87-40EE-9407-B95DD7D2A4EF}" type="presParOf" srcId="{2F24B545-C6D1-453B-B7B3-4DE199045310}" destId="{DD2044CE-64E1-4B45-B58D-4168DA1D8317}" srcOrd="4" destOrd="0" presId="urn:microsoft.com/office/officeart/2009/layout/CircleArrowProcess"/>
    <dgm:cxn modelId="{1E4B413E-61BB-43AD-8851-0573038B6352}" type="presParOf" srcId="{DD2044CE-64E1-4B45-B58D-4168DA1D8317}" destId="{B7890581-BFF2-4C75-82EC-0B586A729155}" srcOrd="0" destOrd="0" presId="urn:microsoft.com/office/officeart/2009/layout/CircleArrowProcess"/>
    <dgm:cxn modelId="{D9B0E959-8571-4900-9A98-098FECB1D184}" type="presParOf" srcId="{2F24B545-C6D1-453B-B7B3-4DE199045310}" destId="{8D5B4FEC-539C-4677-BEC6-52CAAB5CFFF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FC7C3-BB3A-45FE-A750-833B6E4A476A}">
      <dsp:nvSpPr>
        <dsp:cNvPr id="0" name=""/>
        <dsp:cNvSpPr/>
      </dsp:nvSpPr>
      <dsp:spPr>
        <a:xfrm>
          <a:off x="643491" y="1052742"/>
          <a:ext cx="1113614" cy="111378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D4F3C-AFDB-4364-9515-A30BB96D31A8}">
      <dsp:nvSpPr>
        <dsp:cNvPr id="0" name=""/>
        <dsp:cNvSpPr/>
      </dsp:nvSpPr>
      <dsp:spPr>
        <a:xfrm>
          <a:off x="889636" y="1454852"/>
          <a:ext cx="618813" cy="30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889636" y="1454852"/>
        <a:ext cx="618813" cy="309332"/>
      </dsp:txXfrm>
    </dsp:sp>
    <dsp:sp modelId="{1068F7B9-F89F-4D5C-9394-9527B0DDB6ED}">
      <dsp:nvSpPr>
        <dsp:cNvPr id="0" name=""/>
        <dsp:cNvSpPr/>
      </dsp:nvSpPr>
      <dsp:spPr>
        <a:xfrm>
          <a:off x="334188" y="1692693"/>
          <a:ext cx="1113614" cy="111378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80089-2A84-47FB-9F0E-28232B47AAFD}">
      <dsp:nvSpPr>
        <dsp:cNvPr id="0" name=""/>
        <dsp:cNvSpPr/>
      </dsp:nvSpPr>
      <dsp:spPr>
        <a:xfrm>
          <a:off x="581588" y="2098505"/>
          <a:ext cx="618813" cy="30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581588" y="2098505"/>
        <a:ext cx="618813" cy="309332"/>
      </dsp:txXfrm>
    </dsp:sp>
    <dsp:sp modelId="{B7890581-BFF2-4C75-82EC-0B586A729155}">
      <dsp:nvSpPr>
        <dsp:cNvPr id="0" name=""/>
        <dsp:cNvSpPr/>
      </dsp:nvSpPr>
      <dsp:spPr>
        <a:xfrm>
          <a:off x="722751" y="2409226"/>
          <a:ext cx="956767" cy="95715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B4FEC-539C-4677-BEC6-52CAAB5CFFFB}">
      <dsp:nvSpPr>
        <dsp:cNvPr id="0" name=""/>
        <dsp:cNvSpPr/>
      </dsp:nvSpPr>
      <dsp:spPr>
        <a:xfrm>
          <a:off x="891100" y="2743083"/>
          <a:ext cx="618813" cy="30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891100" y="2743083"/>
        <a:ext cx="618813" cy="30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781D3B6-B83B-422F-929B-F2DC1529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2149633"/>
            <a:ext cx="6206246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Data Annotations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Section 3: Fluent API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66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Introduction to Data Annotations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2.1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Data Annotations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5696917-3D3B-49C8-80C9-805F14B11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Data Annotations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UI/UX Design</a:t>
            </a:r>
            <a:br>
              <a:rPr lang="en-US" sz="1600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Annotations effect User Interface Behaviors, Validation, and presentation artifacts</a:t>
            </a: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282602"/>
            <a:ext cx="1956388" cy="1333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2"/>
                </a:solidFill>
                <a:latin typeface="+mj-lt"/>
              </a:rPr>
              <a:t>Subset of Configuration Options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See Fluent API</a:t>
            </a: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15696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3"/>
                </a:solidFill>
                <a:latin typeface="+mj-lt"/>
              </a:rPr>
              <a:t>Code First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Annotations provide Schema artifacts – data type details, navigation, indexes, keys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092848"/>
            <a:ext cx="195638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Class or Property</a:t>
            </a:r>
            <a:br>
              <a:rPr lang="en-US" sz="1600" dirty="0">
                <a:solidFill>
                  <a:schemeClr val="accent3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Attributes assigned to Class or Property with special Notation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100" b="1" dirty="0">
                <a:solidFill>
                  <a:srgbClr val="C00000"/>
                </a:solidFill>
                <a:latin typeface="+mn-lt"/>
              </a:rPr>
              <a:t>[Annotation Attribute(Params)]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139A4D-6ABF-4D45-96A7-DB3AA2AFA200}"/>
              </a:ext>
            </a:extLst>
          </p:cNvPr>
          <p:cNvGrpSpPr/>
          <p:nvPr/>
        </p:nvGrpSpPr>
        <p:grpSpPr>
          <a:xfrm>
            <a:off x="4135764" y="2400021"/>
            <a:ext cx="871535" cy="857808"/>
            <a:chOff x="-5757862" y="3372487"/>
            <a:chExt cx="3367087" cy="3314064"/>
          </a:xfrm>
          <a:solidFill>
            <a:schemeClr val="bg1">
              <a:lumMod val="50000"/>
            </a:schemeClr>
          </a:solidFill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20F84B95-51DB-490D-A3A9-73804675A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57862" y="5230813"/>
              <a:ext cx="974725" cy="1455738"/>
            </a:xfrm>
            <a:custGeom>
              <a:avLst/>
              <a:gdLst>
                <a:gd name="T0" fmla="*/ 349 w 1227"/>
                <a:gd name="T1" fmla="*/ 0 h 1834"/>
                <a:gd name="T2" fmla="*/ 387 w 1227"/>
                <a:gd name="T3" fmla="*/ 3 h 1834"/>
                <a:gd name="T4" fmla="*/ 424 w 1227"/>
                <a:gd name="T5" fmla="*/ 13 h 1834"/>
                <a:gd name="T6" fmla="*/ 460 w 1227"/>
                <a:gd name="T7" fmla="*/ 28 h 1834"/>
                <a:gd name="T8" fmla="*/ 492 w 1227"/>
                <a:gd name="T9" fmla="*/ 49 h 1834"/>
                <a:gd name="T10" fmla="*/ 521 w 1227"/>
                <a:gd name="T11" fmla="*/ 73 h 1834"/>
                <a:gd name="T12" fmla="*/ 547 w 1227"/>
                <a:gd name="T13" fmla="*/ 103 h 1834"/>
                <a:gd name="T14" fmla="*/ 568 w 1227"/>
                <a:gd name="T15" fmla="*/ 137 h 1834"/>
                <a:gd name="T16" fmla="*/ 1200 w 1227"/>
                <a:gd name="T17" fmla="*/ 1407 h 1834"/>
                <a:gd name="T18" fmla="*/ 1216 w 1227"/>
                <a:gd name="T19" fmla="*/ 1444 h 1834"/>
                <a:gd name="T20" fmla="*/ 1225 w 1227"/>
                <a:gd name="T21" fmla="*/ 1483 h 1834"/>
                <a:gd name="T22" fmla="*/ 1227 w 1227"/>
                <a:gd name="T23" fmla="*/ 1521 h 1834"/>
                <a:gd name="T24" fmla="*/ 1223 w 1227"/>
                <a:gd name="T25" fmla="*/ 1560 h 1834"/>
                <a:gd name="T26" fmla="*/ 1214 w 1227"/>
                <a:gd name="T27" fmla="*/ 1597 h 1834"/>
                <a:gd name="T28" fmla="*/ 1199 w 1227"/>
                <a:gd name="T29" fmla="*/ 1632 h 1834"/>
                <a:gd name="T30" fmla="*/ 1178 w 1227"/>
                <a:gd name="T31" fmla="*/ 1664 h 1834"/>
                <a:gd name="T32" fmla="*/ 1154 w 1227"/>
                <a:gd name="T33" fmla="*/ 1694 h 1834"/>
                <a:gd name="T34" fmla="*/ 1123 w 1227"/>
                <a:gd name="T35" fmla="*/ 1719 h 1834"/>
                <a:gd name="T36" fmla="*/ 1088 w 1227"/>
                <a:gd name="T37" fmla="*/ 1740 h 1834"/>
                <a:gd name="T38" fmla="*/ 926 w 1227"/>
                <a:gd name="T39" fmla="*/ 1821 h 1834"/>
                <a:gd name="T40" fmla="*/ 899 w 1227"/>
                <a:gd name="T41" fmla="*/ 1830 h 1834"/>
                <a:gd name="T42" fmla="*/ 871 w 1227"/>
                <a:gd name="T43" fmla="*/ 1834 h 1834"/>
                <a:gd name="T44" fmla="*/ 871 w 1227"/>
                <a:gd name="T45" fmla="*/ 1834 h 1834"/>
                <a:gd name="T46" fmla="*/ 843 w 1227"/>
                <a:gd name="T47" fmla="*/ 1831 h 1834"/>
                <a:gd name="T48" fmla="*/ 818 w 1227"/>
                <a:gd name="T49" fmla="*/ 1822 h 1834"/>
                <a:gd name="T50" fmla="*/ 795 w 1227"/>
                <a:gd name="T51" fmla="*/ 1808 h 1834"/>
                <a:gd name="T52" fmla="*/ 775 w 1227"/>
                <a:gd name="T53" fmla="*/ 1789 h 1834"/>
                <a:gd name="T54" fmla="*/ 758 w 1227"/>
                <a:gd name="T55" fmla="*/ 1766 h 1834"/>
                <a:gd name="T56" fmla="*/ 13 w 1227"/>
                <a:gd name="T57" fmla="*/ 275 h 1834"/>
                <a:gd name="T58" fmla="*/ 4 w 1227"/>
                <a:gd name="T59" fmla="*/ 248 h 1834"/>
                <a:gd name="T60" fmla="*/ 0 w 1227"/>
                <a:gd name="T61" fmla="*/ 220 h 1834"/>
                <a:gd name="T62" fmla="*/ 2 w 1227"/>
                <a:gd name="T63" fmla="*/ 193 h 1834"/>
                <a:gd name="T64" fmla="*/ 11 w 1227"/>
                <a:gd name="T65" fmla="*/ 167 h 1834"/>
                <a:gd name="T66" fmla="*/ 25 w 1227"/>
                <a:gd name="T67" fmla="*/ 144 h 1834"/>
                <a:gd name="T68" fmla="*/ 45 w 1227"/>
                <a:gd name="T69" fmla="*/ 123 h 1834"/>
                <a:gd name="T70" fmla="*/ 69 w 1227"/>
                <a:gd name="T71" fmla="*/ 108 h 1834"/>
                <a:gd name="T72" fmla="*/ 234 w 1227"/>
                <a:gd name="T73" fmla="*/ 25 h 1834"/>
                <a:gd name="T74" fmla="*/ 272 w 1227"/>
                <a:gd name="T75" fmla="*/ 11 h 1834"/>
                <a:gd name="T76" fmla="*/ 310 w 1227"/>
                <a:gd name="T77" fmla="*/ 2 h 1834"/>
                <a:gd name="T78" fmla="*/ 349 w 1227"/>
                <a:gd name="T7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7" h="1834">
                  <a:moveTo>
                    <a:pt x="349" y="0"/>
                  </a:moveTo>
                  <a:lnTo>
                    <a:pt x="387" y="3"/>
                  </a:lnTo>
                  <a:lnTo>
                    <a:pt x="424" y="13"/>
                  </a:lnTo>
                  <a:lnTo>
                    <a:pt x="460" y="28"/>
                  </a:lnTo>
                  <a:lnTo>
                    <a:pt x="492" y="49"/>
                  </a:lnTo>
                  <a:lnTo>
                    <a:pt x="521" y="73"/>
                  </a:lnTo>
                  <a:lnTo>
                    <a:pt x="547" y="103"/>
                  </a:lnTo>
                  <a:lnTo>
                    <a:pt x="568" y="137"/>
                  </a:lnTo>
                  <a:lnTo>
                    <a:pt x="1200" y="1407"/>
                  </a:lnTo>
                  <a:lnTo>
                    <a:pt x="1216" y="1444"/>
                  </a:lnTo>
                  <a:lnTo>
                    <a:pt x="1225" y="1483"/>
                  </a:lnTo>
                  <a:lnTo>
                    <a:pt x="1227" y="1521"/>
                  </a:lnTo>
                  <a:lnTo>
                    <a:pt x="1223" y="1560"/>
                  </a:lnTo>
                  <a:lnTo>
                    <a:pt x="1214" y="1597"/>
                  </a:lnTo>
                  <a:lnTo>
                    <a:pt x="1199" y="1632"/>
                  </a:lnTo>
                  <a:lnTo>
                    <a:pt x="1178" y="1664"/>
                  </a:lnTo>
                  <a:lnTo>
                    <a:pt x="1154" y="1694"/>
                  </a:lnTo>
                  <a:lnTo>
                    <a:pt x="1123" y="1719"/>
                  </a:lnTo>
                  <a:lnTo>
                    <a:pt x="1088" y="1740"/>
                  </a:lnTo>
                  <a:lnTo>
                    <a:pt x="926" y="1821"/>
                  </a:lnTo>
                  <a:lnTo>
                    <a:pt x="899" y="1830"/>
                  </a:lnTo>
                  <a:lnTo>
                    <a:pt x="871" y="1834"/>
                  </a:lnTo>
                  <a:lnTo>
                    <a:pt x="871" y="1834"/>
                  </a:lnTo>
                  <a:lnTo>
                    <a:pt x="843" y="1831"/>
                  </a:lnTo>
                  <a:lnTo>
                    <a:pt x="818" y="1822"/>
                  </a:lnTo>
                  <a:lnTo>
                    <a:pt x="795" y="1808"/>
                  </a:lnTo>
                  <a:lnTo>
                    <a:pt x="775" y="1789"/>
                  </a:lnTo>
                  <a:lnTo>
                    <a:pt x="758" y="1766"/>
                  </a:lnTo>
                  <a:lnTo>
                    <a:pt x="13" y="275"/>
                  </a:lnTo>
                  <a:lnTo>
                    <a:pt x="4" y="248"/>
                  </a:lnTo>
                  <a:lnTo>
                    <a:pt x="0" y="220"/>
                  </a:lnTo>
                  <a:lnTo>
                    <a:pt x="2" y="193"/>
                  </a:lnTo>
                  <a:lnTo>
                    <a:pt x="11" y="167"/>
                  </a:lnTo>
                  <a:lnTo>
                    <a:pt x="25" y="144"/>
                  </a:lnTo>
                  <a:lnTo>
                    <a:pt x="45" y="123"/>
                  </a:lnTo>
                  <a:lnTo>
                    <a:pt x="69" y="108"/>
                  </a:lnTo>
                  <a:lnTo>
                    <a:pt x="234" y="25"/>
                  </a:lnTo>
                  <a:lnTo>
                    <a:pt x="272" y="11"/>
                  </a:lnTo>
                  <a:lnTo>
                    <a:pt x="310" y="2"/>
                  </a:lnTo>
                  <a:lnTo>
                    <a:pt x="3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F1C35577-850B-463C-AFA9-CEA1C811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72075" y="4875213"/>
              <a:ext cx="2781300" cy="1417638"/>
            </a:xfrm>
            <a:custGeom>
              <a:avLst/>
              <a:gdLst>
                <a:gd name="T0" fmla="*/ 877 w 3504"/>
                <a:gd name="T1" fmla="*/ 6 h 1784"/>
                <a:gd name="T2" fmla="*/ 1024 w 3504"/>
                <a:gd name="T3" fmla="*/ 37 h 1784"/>
                <a:gd name="T4" fmla="*/ 1159 w 3504"/>
                <a:gd name="T5" fmla="*/ 91 h 1784"/>
                <a:gd name="T6" fmla="*/ 1282 w 3504"/>
                <a:gd name="T7" fmla="*/ 167 h 1784"/>
                <a:gd name="T8" fmla="*/ 1356 w 3504"/>
                <a:gd name="T9" fmla="*/ 229 h 1784"/>
                <a:gd name="T10" fmla="*/ 1392 w 3504"/>
                <a:gd name="T11" fmla="*/ 261 h 1784"/>
                <a:gd name="T12" fmla="*/ 1431 w 3504"/>
                <a:gd name="T13" fmla="*/ 284 h 1784"/>
                <a:gd name="T14" fmla="*/ 1477 w 3504"/>
                <a:gd name="T15" fmla="*/ 293 h 1784"/>
                <a:gd name="T16" fmla="*/ 2174 w 3504"/>
                <a:gd name="T17" fmla="*/ 297 h 1784"/>
                <a:gd name="T18" fmla="*/ 2254 w 3504"/>
                <a:gd name="T19" fmla="*/ 328 h 1784"/>
                <a:gd name="T20" fmla="*/ 2319 w 3504"/>
                <a:gd name="T21" fmla="*/ 382 h 1784"/>
                <a:gd name="T22" fmla="*/ 2362 w 3504"/>
                <a:gd name="T23" fmla="*/ 456 h 1784"/>
                <a:gd name="T24" fmla="*/ 2378 w 3504"/>
                <a:gd name="T25" fmla="*/ 542 h 1784"/>
                <a:gd name="T26" fmla="*/ 2362 w 3504"/>
                <a:gd name="T27" fmla="*/ 628 h 1784"/>
                <a:gd name="T28" fmla="*/ 2319 w 3504"/>
                <a:gd name="T29" fmla="*/ 702 h 1784"/>
                <a:gd name="T30" fmla="*/ 2254 w 3504"/>
                <a:gd name="T31" fmla="*/ 757 h 1784"/>
                <a:gd name="T32" fmla="*/ 2174 w 3504"/>
                <a:gd name="T33" fmla="*/ 786 h 1784"/>
                <a:gd name="T34" fmla="*/ 2038 w 3504"/>
                <a:gd name="T35" fmla="*/ 790 h 1784"/>
                <a:gd name="T36" fmla="*/ 1837 w 3504"/>
                <a:gd name="T37" fmla="*/ 790 h 1784"/>
                <a:gd name="T38" fmla="*/ 1632 w 3504"/>
                <a:gd name="T39" fmla="*/ 790 h 1784"/>
                <a:gd name="T40" fmla="*/ 1577 w 3504"/>
                <a:gd name="T41" fmla="*/ 803 h 1784"/>
                <a:gd name="T42" fmla="*/ 1534 w 3504"/>
                <a:gd name="T43" fmla="*/ 837 h 1784"/>
                <a:gd name="T44" fmla="*/ 1511 w 3504"/>
                <a:gd name="T45" fmla="*/ 886 h 1784"/>
                <a:gd name="T46" fmla="*/ 1511 w 3504"/>
                <a:gd name="T47" fmla="*/ 944 h 1784"/>
                <a:gd name="T48" fmla="*/ 1534 w 3504"/>
                <a:gd name="T49" fmla="*/ 992 h 1784"/>
                <a:gd name="T50" fmla="*/ 1577 w 3504"/>
                <a:gd name="T51" fmla="*/ 1026 h 1784"/>
                <a:gd name="T52" fmla="*/ 1632 w 3504"/>
                <a:gd name="T53" fmla="*/ 1039 h 1784"/>
                <a:gd name="T54" fmla="*/ 2234 w 3504"/>
                <a:gd name="T55" fmla="*/ 1037 h 1784"/>
                <a:gd name="T56" fmla="*/ 2289 w 3504"/>
                <a:gd name="T57" fmla="*/ 1023 h 1784"/>
                <a:gd name="T58" fmla="*/ 2347 w 3504"/>
                <a:gd name="T59" fmla="*/ 996 h 1784"/>
                <a:gd name="T60" fmla="*/ 2395 w 3504"/>
                <a:gd name="T61" fmla="*/ 959 h 1784"/>
                <a:gd name="T62" fmla="*/ 3104 w 3504"/>
                <a:gd name="T63" fmla="*/ 96 h 1784"/>
                <a:gd name="T64" fmla="*/ 3175 w 3504"/>
                <a:gd name="T65" fmla="*/ 59 h 1784"/>
                <a:gd name="T66" fmla="*/ 3253 w 3504"/>
                <a:gd name="T67" fmla="*/ 45 h 1784"/>
                <a:gd name="T68" fmla="*/ 3330 w 3504"/>
                <a:gd name="T69" fmla="*/ 55 h 1784"/>
                <a:gd name="T70" fmla="*/ 3403 w 3504"/>
                <a:gd name="T71" fmla="*/ 93 h 1784"/>
                <a:gd name="T72" fmla="*/ 3459 w 3504"/>
                <a:gd name="T73" fmla="*/ 149 h 1784"/>
                <a:gd name="T74" fmla="*/ 3493 w 3504"/>
                <a:gd name="T75" fmla="*/ 220 h 1784"/>
                <a:gd name="T76" fmla="*/ 3504 w 3504"/>
                <a:gd name="T77" fmla="*/ 296 h 1784"/>
                <a:gd name="T78" fmla="*/ 3492 w 3504"/>
                <a:gd name="T79" fmla="*/ 372 h 1784"/>
                <a:gd name="T80" fmla="*/ 3455 w 3504"/>
                <a:gd name="T81" fmla="*/ 443 h 1784"/>
                <a:gd name="T82" fmla="*/ 2682 w 3504"/>
                <a:gd name="T83" fmla="*/ 1540 h 1784"/>
                <a:gd name="T84" fmla="*/ 2580 w 3504"/>
                <a:gd name="T85" fmla="*/ 1632 h 1784"/>
                <a:gd name="T86" fmla="*/ 2463 w 3504"/>
                <a:gd name="T87" fmla="*/ 1706 h 1784"/>
                <a:gd name="T88" fmla="*/ 2335 w 3504"/>
                <a:gd name="T89" fmla="*/ 1755 h 1784"/>
                <a:gd name="T90" fmla="*/ 2199 w 3504"/>
                <a:gd name="T91" fmla="*/ 1780 h 1784"/>
                <a:gd name="T92" fmla="*/ 706 w 3504"/>
                <a:gd name="T93" fmla="*/ 1784 h 1784"/>
                <a:gd name="T94" fmla="*/ 179 w 3504"/>
                <a:gd name="T95" fmla="*/ 210 h 1784"/>
                <a:gd name="T96" fmla="*/ 230 w 3504"/>
                <a:gd name="T97" fmla="*/ 178 h 1784"/>
                <a:gd name="T98" fmla="*/ 328 w 3504"/>
                <a:gd name="T99" fmla="*/ 113 h 1784"/>
                <a:gd name="T100" fmla="*/ 438 w 3504"/>
                <a:gd name="T101" fmla="*/ 62 h 1784"/>
                <a:gd name="T102" fmla="*/ 564 w 3504"/>
                <a:gd name="T103" fmla="*/ 23 h 1784"/>
                <a:gd name="T104" fmla="*/ 723 w 3504"/>
                <a:gd name="T105" fmla="*/ 1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4" h="1784">
                  <a:moveTo>
                    <a:pt x="800" y="0"/>
                  </a:moveTo>
                  <a:lnTo>
                    <a:pt x="877" y="6"/>
                  </a:lnTo>
                  <a:lnTo>
                    <a:pt x="951" y="18"/>
                  </a:lnTo>
                  <a:lnTo>
                    <a:pt x="1024" y="37"/>
                  </a:lnTo>
                  <a:lnTo>
                    <a:pt x="1094" y="62"/>
                  </a:lnTo>
                  <a:lnTo>
                    <a:pt x="1159" y="91"/>
                  </a:lnTo>
                  <a:lnTo>
                    <a:pt x="1222" y="126"/>
                  </a:lnTo>
                  <a:lnTo>
                    <a:pt x="1282" y="167"/>
                  </a:lnTo>
                  <a:lnTo>
                    <a:pt x="1336" y="211"/>
                  </a:lnTo>
                  <a:lnTo>
                    <a:pt x="1356" y="229"/>
                  </a:lnTo>
                  <a:lnTo>
                    <a:pt x="1374" y="247"/>
                  </a:lnTo>
                  <a:lnTo>
                    <a:pt x="1392" y="261"/>
                  </a:lnTo>
                  <a:lnTo>
                    <a:pt x="1412" y="275"/>
                  </a:lnTo>
                  <a:lnTo>
                    <a:pt x="1431" y="284"/>
                  </a:lnTo>
                  <a:lnTo>
                    <a:pt x="1453" y="291"/>
                  </a:lnTo>
                  <a:lnTo>
                    <a:pt x="1477" y="293"/>
                  </a:lnTo>
                  <a:lnTo>
                    <a:pt x="2129" y="293"/>
                  </a:lnTo>
                  <a:lnTo>
                    <a:pt x="2174" y="297"/>
                  </a:lnTo>
                  <a:lnTo>
                    <a:pt x="2216" y="309"/>
                  </a:lnTo>
                  <a:lnTo>
                    <a:pt x="2254" y="328"/>
                  </a:lnTo>
                  <a:lnTo>
                    <a:pt x="2289" y="353"/>
                  </a:lnTo>
                  <a:lnTo>
                    <a:pt x="2319" y="382"/>
                  </a:lnTo>
                  <a:lnTo>
                    <a:pt x="2344" y="417"/>
                  </a:lnTo>
                  <a:lnTo>
                    <a:pt x="2362" y="456"/>
                  </a:lnTo>
                  <a:lnTo>
                    <a:pt x="2374" y="498"/>
                  </a:lnTo>
                  <a:lnTo>
                    <a:pt x="2378" y="542"/>
                  </a:lnTo>
                  <a:lnTo>
                    <a:pt x="2374" y="587"/>
                  </a:lnTo>
                  <a:lnTo>
                    <a:pt x="2362" y="628"/>
                  </a:lnTo>
                  <a:lnTo>
                    <a:pt x="2344" y="667"/>
                  </a:lnTo>
                  <a:lnTo>
                    <a:pt x="2319" y="702"/>
                  </a:lnTo>
                  <a:lnTo>
                    <a:pt x="2289" y="732"/>
                  </a:lnTo>
                  <a:lnTo>
                    <a:pt x="2254" y="757"/>
                  </a:lnTo>
                  <a:lnTo>
                    <a:pt x="2216" y="775"/>
                  </a:lnTo>
                  <a:lnTo>
                    <a:pt x="2174" y="786"/>
                  </a:lnTo>
                  <a:lnTo>
                    <a:pt x="2129" y="790"/>
                  </a:lnTo>
                  <a:lnTo>
                    <a:pt x="2038" y="790"/>
                  </a:lnTo>
                  <a:lnTo>
                    <a:pt x="1939" y="790"/>
                  </a:lnTo>
                  <a:lnTo>
                    <a:pt x="1837" y="790"/>
                  </a:lnTo>
                  <a:lnTo>
                    <a:pt x="1734" y="790"/>
                  </a:lnTo>
                  <a:lnTo>
                    <a:pt x="1632" y="790"/>
                  </a:lnTo>
                  <a:lnTo>
                    <a:pt x="1604" y="794"/>
                  </a:lnTo>
                  <a:lnTo>
                    <a:pt x="1577" y="803"/>
                  </a:lnTo>
                  <a:lnTo>
                    <a:pt x="1553" y="817"/>
                  </a:lnTo>
                  <a:lnTo>
                    <a:pt x="1534" y="837"/>
                  </a:lnTo>
                  <a:lnTo>
                    <a:pt x="1520" y="860"/>
                  </a:lnTo>
                  <a:lnTo>
                    <a:pt x="1511" y="886"/>
                  </a:lnTo>
                  <a:lnTo>
                    <a:pt x="1508" y="915"/>
                  </a:lnTo>
                  <a:lnTo>
                    <a:pt x="1511" y="944"/>
                  </a:lnTo>
                  <a:lnTo>
                    <a:pt x="1520" y="969"/>
                  </a:lnTo>
                  <a:lnTo>
                    <a:pt x="1534" y="992"/>
                  </a:lnTo>
                  <a:lnTo>
                    <a:pt x="1553" y="1012"/>
                  </a:lnTo>
                  <a:lnTo>
                    <a:pt x="1577" y="1026"/>
                  </a:lnTo>
                  <a:lnTo>
                    <a:pt x="1604" y="1036"/>
                  </a:lnTo>
                  <a:lnTo>
                    <a:pt x="1632" y="1039"/>
                  </a:lnTo>
                  <a:lnTo>
                    <a:pt x="2212" y="1039"/>
                  </a:lnTo>
                  <a:lnTo>
                    <a:pt x="2234" y="1037"/>
                  </a:lnTo>
                  <a:lnTo>
                    <a:pt x="2261" y="1032"/>
                  </a:lnTo>
                  <a:lnTo>
                    <a:pt x="2289" y="1023"/>
                  </a:lnTo>
                  <a:lnTo>
                    <a:pt x="2317" y="1012"/>
                  </a:lnTo>
                  <a:lnTo>
                    <a:pt x="2347" y="996"/>
                  </a:lnTo>
                  <a:lnTo>
                    <a:pt x="2373" y="980"/>
                  </a:lnTo>
                  <a:lnTo>
                    <a:pt x="2395" y="959"/>
                  </a:lnTo>
                  <a:lnTo>
                    <a:pt x="3075" y="125"/>
                  </a:lnTo>
                  <a:lnTo>
                    <a:pt x="3104" y="96"/>
                  </a:lnTo>
                  <a:lnTo>
                    <a:pt x="3138" y="75"/>
                  </a:lnTo>
                  <a:lnTo>
                    <a:pt x="3175" y="59"/>
                  </a:lnTo>
                  <a:lnTo>
                    <a:pt x="3213" y="49"/>
                  </a:lnTo>
                  <a:lnTo>
                    <a:pt x="3253" y="45"/>
                  </a:lnTo>
                  <a:lnTo>
                    <a:pt x="3291" y="48"/>
                  </a:lnTo>
                  <a:lnTo>
                    <a:pt x="3330" y="55"/>
                  </a:lnTo>
                  <a:lnTo>
                    <a:pt x="3367" y="71"/>
                  </a:lnTo>
                  <a:lnTo>
                    <a:pt x="3403" y="93"/>
                  </a:lnTo>
                  <a:lnTo>
                    <a:pt x="3434" y="120"/>
                  </a:lnTo>
                  <a:lnTo>
                    <a:pt x="3459" y="149"/>
                  </a:lnTo>
                  <a:lnTo>
                    <a:pt x="3479" y="184"/>
                  </a:lnTo>
                  <a:lnTo>
                    <a:pt x="3493" y="220"/>
                  </a:lnTo>
                  <a:lnTo>
                    <a:pt x="3501" y="257"/>
                  </a:lnTo>
                  <a:lnTo>
                    <a:pt x="3504" y="296"/>
                  </a:lnTo>
                  <a:lnTo>
                    <a:pt x="3501" y="335"/>
                  </a:lnTo>
                  <a:lnTo>
                    <a:pt x="3492" y="372"/>
                  </a:lnTo>
                  <a:lnTo>
                    <a:pt x="3477" y="408"/>
                  </a:lnTo>
                  <a:lnTo>
                    <a:pt x="3455" y="443"/>
                  </a:lnTo>
                  <a:lnTo>
                    <a:pt x="2726" y="1485"/>
                  </a:lnTo>
                  <a:lnTo>
                    <a:pt x="2682" y="1540"/>
                  </a:lnTo>
                  <a:lnTo>
                    <a:pt x="2633" y="1588"/>
                  </a:lnTo>
                  <a:lnTo>
                    <a:pt x="2580" y="1632"/>
                  </a:lnTo>
                  <a:lnTo>
                    <a:pt x="2523" y="1671"/>
                  </a:lnTo>
                  <a:lnTo>
                    <a:pt x="2463" y="1706"/>
                  </a:lnTo>
                  <a:lnTo>
                    <a:pt x="2400" y="1733"/>
                  </a:lnTo>
                  <a:lnTo>
                    <a:pt x="2335" y="1755"/>
                  </a:lnTo>
                  <a:lnTo>
                    <a:pt x="2267" y="1771"/>
                  </a:lnTo>
                  <a:lnTo>
                    <a:pt x="2199" y="1780"/>
                  </a:lnTo>
                  <a:lnTo>
                    <a:pt x="2129" y="1784"/>
                  </a:lnTo>
                  <a:lnTo>
                    <a:pt x="706" y="1784"/>
                  </a:lnTo>
                  <a:lnTo>
                    <a:pt x="0" y="368"/>
                  </a:lnTo>
                  <a:lnTo>
                    <a:pt x="179" y="210"/>
                  </a:lnTo>
                  <a:lnTo>
                    <a:pt x="183" y="214"/>
                  </a:lnTo>
                  <a:lnTo>
                    <a:pt x="230" y="178"/>
                  </a:lnTo>
                  <a:lnTo>
                    <a:pt x="278" y="144"/>
                  </a:lnTo>
                  <a:lnTo>
                    <a:pt x="328" y="113"/>
                  </a:lnTo>
                  <a:lnTo>
                    <a:pt x="381" y="86"/>
                  </a:lnTo>
                  <a:lnTo>
                    <a:pt x="438" y="62"/>
                  </a:lnTo>
                  <a:lnTo>
                    <a:pt x="498" y="41"/>
                  </a:lnTo>
                  <a:lnTo>
                    <a:pt x="564" y="23"/>
                  </a:lnTo>
                  <a:lnTo>
                    <a:pt x="644" y="8"/>
                  </a:lnTo>
                  <a:lnTo>
                    <a:pt x="723" y="1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A69AD730-1E83-4D62-BA51-60D23F8FE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624503" y="3372487"/>
              <a:ext cx="1292456" cy="1290954"/>
            </a:xfrm>
            <a:custGeom>
              <a:avLst/>
              <a:gdLst>
                <a:gd name="T0" fmla="*/ 1449 w 3440"/>
                <a:gd name="T1" fmla="*/ 1218 h 3436"/>
                <a:gd name="T2" fmla="*/ 1219 w 3440"/>
                <a:gd name="T3" fmla="*/ 1449 h 3436"/>
                <a:gd name="T4" fmla="*/ 1152 w 3440"/>
                <a:gd name="T5" fmla="*/ 1780 h 3436"/>
                <a:gd name="T6" fmla="*/ 1280 w 3440"/>
                <a:gd name="T7" fmla="*/ 2086 h 3436"/>
                <a:gd name="T8" fmla="*/ 1552 w 3440"/>
                <a:gd name="T9" fmla="*/ 2269 h 3436"/>
                <a:gd name="T10" fmla="*/ 1893 w 3440"/>
                <a:gd name="T11" fmla="*/ 2269 h 3436"/>
                <a:gd name="T12" fmla="*/ 2166 w 3440"/>
                <a:gd name="T13" fmla="*/ 2086 h 3436"/>
                <a:gd name="T14" fmla="*/ 2294 w 3440"/>
                <a:gd name="T15" fmla="*/ 1780 h 3436"/>
                <a:gd name="T16" fmla="*/ 2227 w 3440"/>
                <a:gd name="T17" fmla="*/ 1449 h 3436"/>
                <a:gd name="T18" fmla="*/ 1996 w 3440"/>
                <a:gd name="T19" fmla="*/ 1218 h 3436"/>
                <a:gd name="T20" fmla="*/ 1727 w 3440"/>
                <a:gd name="T21" fmla="*/ 0 h 3436"/>
                <a:gd name="T22" fmla="*/ 1975 w 3440"/>
                <a:gd name="T23" fmla="*/ 38 h 3436"/>
                <a:gd name="T24" fmla="*/ 2010 w 3440"/>
                <a:gd name="T25" fmla="*/ 197 h 3436"/>
                <a:gd name="T26" fmla="*/ 2129 w 3440"/>
                <a:gd name="T27" fmla="*/ 416 h 3436"/>
                <a:gd name="T28" fmla="*/ 2360 w 3440"/>
                <a:gd name="T29" fmla="*/ 512 h 3436"/>
                <a:gd name="T30" fmla="*/ 2603 w 3440"/>
                <a:gd name="T31" fmla="*/ 443 h 3436"/>
                <a:gd name="T32" fmla="*/ 2739 w 3440"/>
                <a:gd name="T33" fmla="*/ 357 h 3436"/>
                <a:gd name="T34" fmla="*/ 3007 w 3440"/>
                <a:gd name="T35" fmla="*/ 578 h 3436"/>
                <a:gd name="T36" fmla="*/ 3082 w 3440"/>
                <a:gd name="T37" fmla="*/ 749 h 3436"/>
                <a:gd name="T38" fmla="*/ 2963 w 3440"/>
                <a:gd name="T39" fmla="*/ 920 h 3436"/>
                <a:gd name="T40" fmla="*/ 2949 w 3440"/>
                <a:gd name="T41" fmla="*/ 1166 h 3436"/>
                <a:gd name="T42" fmla="*/ 3103 w 3440"/>
                <a:gd name="T43" fmla="*/ 1379 h 3436"/>
                <a:gd name="T44" fmla="*/ 3340 w 3440"/>
                <a:gd name="T45" fmla="*/ 1445 h 3436"/>
                <a:gd name="T46" fmla="*/ 3430 w 3440"/>
                <a:gd name="T47" fmla="*/ 1527 h 3436"/>
                <a:gd name="T48" fmla="*/ 3415 w 3440"/>
                <a:gd name="T49" fmla="*/ 1958 h 3436"/>
                <a:gd name="T50" fmla="*/ 3307 w 3440"/>
                <a:gd name="T51" fmla="*/ 2002 h 3436"/>
                <a:gd name="T52" fmla="*/ 3060 w 3440"/>
                <a:gd name="T53" fmla="*/ 2092 h 3436"/>
                <a:gd name="T54" fmla="*/ 2931 w 3440"/>
                <a:gd name="T55" fmla="*/ 2317 h 3436"/>
                <a:gd name="T56" fmla="*/ 2972 w 3440"/>
                <a:gd name="T57" fmla="*/ 2562 h 3436"/>
                <a:gd name="T58" fmla="*/ 3081 w 3440"/>
                <a:gd name="T59" fmla="*/ 2716 h 3436"/>
                <a:gd name="T60" fmla="*/ 2931 w 3440"/>
                <a:gd name="T61" fmla="*/ 2939 h 3436"/>
                <a:gd name="T62" fmla="*/ 2707 w 3440"/>
                <a:gd name="T63" fmla="*/ 3087 h 3436"/>
                <a:gd name="T64" fmla="*/ 2554 w 3440"/>
                <a:gd name="T65" fmla="*/ 2982 h 3436"/>
                <a:gd name="T66" fmla="*/ 2308 w 3440"/>
                <a:gd name="T67" fmla="*/ 2939 h 3436"/>
                <a:gd name="T68" fmla="*/ 2079 w 3440"/>
                <a:gd name="T69" fmla="*/ 3069 h 3436"/>
                <a:gd name="T70" fmla="*/ 1992 w 3440"/>
                <a:gd name="T71" fmla="*/ 3327 h 3436"/>
                <a:gd name="T72" fmla="*/ 1907 w 3440"/>
                <a:gd name="T73" fmla="*/ 3426 h 3436"/>
                <a:gd name="T74" fmla="*/ 1481 w 3440"/>
                <a:gd name="T75" fmla="*/ 3411 h 3436"/>
                <a:gd name="T76" fmla="*/ 1435 w 3440"/>
                <a:gd name="T77" fmla="*/ 3281 h 3436"/>
                <a:gd name="T78" fmla="*/ 1341 w 3440"/>
                <a:gd name="T79" fmla="*/ 3051 h 3436"/>
                <a:gd name="T80" fmla="*/ 1122 w 3440"/>
                <a:gd name="T81" fmla="*/ 2929 h 3436"/>
                <a:gd name="T82" fmla="*/ 873 w 3440"/>
                <a:gd name="T83" fmla="*/ 2971 h 3436"/>
                <a:gd name="T84" fmla="*/ 720 w 3440"/>
                <a:gd name="T85" fmla="*/ 3078 h 3436"/>
                <a:gd name="T86" fmla="*/ 499 w 3440"/>
                <a:gd name="T87" fmla="*/ 2929 h 3436"/>
                <a:gd name="T88" fmla="*/ 351 w 3440"/>
                <a:gd name="T89" fmla="*/ 2706 h 3436"/>
                <a:gd name="T90" fmla="*/ 459 w 3440"/>
                <a:gd name="T91" fmla="*/ 2553 h 3436"/>
                <a:gd name="T92" fmla="*/ 500 w 3440"/>
                <a:gd name="T93" fmla="*/ 2311 h 3436"/>
                <a:gd name="T94" fmla="*/ 369 w 3440"/>
                <a:gd name="T95" fmla="*/ 2082 h 3436"/>
                <a:gd name="T96" fmla="*/ 123 w 3440"/>
                <a:gd name="T97" fmla="*/ 1993 h 3436"/>
                <a:gd name="T98" fmla="*/ 16 w 3440"/>
                <a:gd name="T99" fmla="*/ 1928 h 3436"/>
                <a:gd name="T100" fmla="*/ 12 w 3440"/>
                <a:gd name="T101" fmla="*/ 1518 h 3436"/>
                <a:gd name="T102" fmla="*/ 88 w 3440"/>
                <a:gd name="T103" fmla="*/ 1435 h 3436"/>
                <a:gd name="T104" fmla="*/ 339 w 3440"/>
                <a:gd name="T105" fmla="*/ 1370 h 3436"/>
                <a:gd name="T106" fmla="*/ 499 w 3440"/>
                <a:gd name="T107" fmla="*/ 1160 h 3436"/>
                <a:gd name="T108" fmla="*/ 486 w 3440"/>
                <a:gd name="T109" fmla="*/ 912 h 3436"/>
                <a:gd name="T110" fmla="*/ 365 w 3440"/>
                <a:gd name="T111" fmla="*/ 739 h 3436"/>
                <a:gd name="T112" fmla="*/ 442 w 3440"/>
                <a:gd name="T113" fmla="*/ 567 h 3436"/>
                <a:gd name="T114" fmla="*/ 714 w 3440"/>
                <a:gd name="T115" fmla="*/ 347 h 3436"/>
                <a:gd name="T116" fmla="*/ 849 w 3440"/>
                <a:gd name="T117" fmla="*/ 433 h 3436"/>
                <a:gd name="T118" fmla="*/ 1090 w 3440"/>
                <a:gd name="T119" fmla="*/ 500 h 3436"/>
                <a:gd name="T120" fmla="*/ 1329 w 3440"/>
                <a:gd name="T121" fmla="*/ 399 h 3436"/>
                <a:gd name="T122" fmla="*/ 1447 w 3440"/>
                <a:gd name="T123" fmla="*/ 156 h 3436"/>
                <a:gd name="T124" fmla="*/ 1509 w 3440"/>
                <a:gd name="T125" fmla="*/ 1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0" h="3436">
                  <a:moveTo>
                    <a:pt x="1723" y="1148"/>
                  </a:moveTo>
                  <a:lnTo>
                    <a:pt x="1664" y="1152"/>
                  </a:lnTo>
                  <a:lnTo>
                    <a:pt x="1607" y="1160"/>
                  </a:lnTo>
                  <a:lnTo>
                    <a:pt x="1552" y="1175"/>
                  </a:lnTo>
                  <a:lnTo>
                    <a:pt x="1500" y="1194"/>
                  </a:lnTo>
                  <a:lnTo>
                    <a:pt x="1449" y="1218"/>
                  </a:lnTo>
                  <a:lnTo>
                    <a:pt x="1402" y="1246"/>
                  </a:lnTo>
                  <a:lnTo>
                    <a:pt x="1358" y="1280"/>
                  </a:lnTo>
                  <a:lnTo>
                    <a:pt x="1318" y="1317"/>
                  </a:lnTo>
                  <a:lnTo>
                    <a:pt x="1280" y="1358"/>
                  </a:lnTo>
                  <a:lnTo>
                    <a:pt x="1247" y="1402"/>
                  </a:lnTo>
                  <a:lnTo>
                    <a:pt x="1219" y="1449"/>
                  </a:lnTo>
                  <a:lnTo>
                    <a:pt x="1194" y="1498"/>
                  </a:lnTo>
                  <a:lnTo>
                    <a:pt x="1174" y="1551"/>
                  </a:lnTo>
                  <a:lnTo>
                    <a:pt x="1161" y="1607"/>
                  </a:lnTo>
                  <a:lnTo>
                    <a:pt x="1152" y="1663"/>
                  </a:lnTo>
                  <a:lnTo>
                    <a:pt x="1149" y="1721"/>
                  </a:lnTo>
                  <a:lnTo>
                    <a:pt x="1152" y="1780"/>
                  </a:lnTo>
                  <a:lnTo>
                    <a:pt x="1161" y="1837"/>
                  </a:lnTo>
                  <a:lnTo>
                    <a:pt x="1174" y="1891"/>
                  </a:lnTo>
                  <a:lnTo>
                    <a:pt x="1194" y="1944"/>
                  </a:lnTo>
                  <a:lnTo>
                    <a:pt x="1219" y="1994"/>
                  </a:lnTo>
                  <a:lnTo>
                    <a:pt x="1247" y="2042"/>
                  </a:lnTo>
                  <a:lnTo>
                    <a:pt x="1280" y="2086"/>
                  </a:lnTo>
                  <a:lnTo>
                    <a:pt x="1318" y="2127"/>
                  </a:lnTo>
                  <a:lnTo>
                    <a:pt x="1358" y="2164"/>
                  </a:lnTo>
                  <a:lnTo>
                    <a:pt x="1402" y="2196"/>
                  </a:lnTo>
                  <a:lnTo>
                    <a:pt x="1449" y="2226"/>
                  </a:lnTo>
                  <a:lnTo>
                    <a:pt x="1500" y="2250"/>
                  </a:lnTo>
                  <a:lnTo>
                    <a:pt x="1552" y="2269"/>
                  </a:lnTo>
                  <a:lnTo>
                    <a:pt x="1607" y="2283"/>
                  </a:lnTo>
                  <a:lnTo>
                    <a:pt x="1664" y="2292"/>
                  </a:lnTo>
                  <a:lnTo>
                    <a:pt x="1723" y="2295"/>
                  </a:lnTo>
                  <a:lnTo>
                    <a:pt x="1782" y="2292"/>
                  </a:lnTo>
                  <a:lnTo>
                    <a:pt x="1838" y="2283"/>
                  </a:lnTo>
                  <a:lnTo>
                    <a:pt x="1893" y="2269"/>
                  </a:lnTo>
                  <a:lnTo>
                    <a:pt x="1946" y="2250"/>
                  </a:lnTo>
                  <a:lnTo>
                    <a:pt x="1996" y="2226"/>
                  </a:lnTo>
                  <a:lnTo>
                    <a:pt x="2044" y="2196"/>
                  </a:lnTo>
                  <a:lnTo>
                    <a:pt x="2088" y="2164"/>
                  </a:lnTo>
                  <a:lnTo>
                    <a:pt x="2128" y="2127"/>
                  </a:lnTo>
                  <a:lnTo>
                    <a:pt x="2166" y="2086"/>
                  </a:lnTo>
                  <a:lnTo>
                    <a:pt x="2198" y="2042"/>
                  </a:lnTo>
                  <a:lnTo>
                    <a:pt x="2227" y="1994"/>
                  </a:lnTo>
                  <a:lnTo>
                    <a:pt x="2251" y="1944"/>
                  </a:lnTo>
                  <a:lnTo>
                    <a:pt x="2271" y="1891"/>
                  </a:lnTo>
                  <a:lnTo>
                    <a:pt x="2285" y="1837"/>
                  </a:lnTo>
                  <a:lnTo>
                    <a:pt x="2294" y="1780"/>
                  </a:lnTo>
                  <a:lnTo>
                    <a:pt x="2296" y="1721"/>
                  </a:lnTo>
                  <a:lnTo>
                    <a:pt x="2294" y="1663"/>
                  </a:lnTo>
                  <a:lnTo>
                    <a:pt x="2285" y="1607"/>
                  </a:lnTo>
                  <a:lnTo>
                    <a:pt x="2271" y="1551"/>
                  </a:lnTo>
                  <a:lnTo>
                    <a:pt x="2251" y="1498"/>
                  </a:lnTo>
                  <a:lnTo>
                    <a:pt x="2227" y="1449"/>
                  </a:lnTo>
                  <a:lnTo>
                    <a:pt x="2198" y="1402"/>
                  </a:lnTo>
                  <a:lnTo>
                    <a:pt x="2166" y="1358"/>
                  </a:lnTo>
                  <a:lnTo>
                    <a:pt x="2128" y="1317"/>
                  </a:lnTo>
                  <a:lnTo>
                    <a:pt x="2088" y="1280"/>
                  </a:lnTo>
                  <a:lnTo>
                    <a:pt x="2044" y="1246"/>
                  </a:lnTo>
                  <a:lnTo>
                    <a:pt x="1996" y="1218"/>
                  </a:lnTo>
                  <a:lnTo>
                    <a:pt x="1946" y="1194"/>
                  </a:lnTo>
                  <a:lnTo>
                    <a:pt x="1893" y="1175"/>
                  </a:lnTo>
                  <a:lnTo>
                    <a:pt x="1838" y="1160"/>
                  </a:lnTo>
                  <a:lnTo>
                    <a:pt x="1782" y="1152"/>
                  </a:lnTo>
                  <a:lnTo>
                    <a:pt x="1723" y="1148"/>
                  </a:lnTo>
                  <a:close/>
                  <a:moveTo>
                    <a:pt x="1727" y="0"/>
                  </a:moveTo>
                  <a:lnTo>
                    <a:pt x="1727" y="0"/>
                  </a:lnTo>
                  <a:lnTo>
                    <a:pt x="1824" y="3"/>
                  </a:lnTo>
                  <a:lnTo>
                    <a:pt x="1921" y="11"/>
                  </a:lnTo>
                  <a:lnTo>
                    <a:pt x="1941" y="16"/>
                  </a:lnTo>
                  <a:lnTo>
                    <a:pt x="1960" y="25"/>
                  </a:lnTo>
                  <a:lnTo>
                    <a:pt x="1975" y="38"/>
                  </a:lnTo>
                  <a:lnTo>
                    <a:pt x="1989" y="52"/>
                  </a:lnTo>
                  <a:lnTo>
                    <a:pt x="1998" y="70"/>
                  </a:lnTo>
                  <a:lnTo>
                    <a:pt x="2004" y="90"/>
                  </a:lnTo>
                  <a:lnTo>
                    <a:pt x="2005" y="111"/>
                  </a:lnTo>
                  <a:lnTo>
                    <a:pt x="2005" y="155"/>
                  </a:lnTo>
                  <a:lnTo>
                    <a:pt x="2010" y="197"/>
                  </a:lnTo>
                  <a:lnTo>
                    <a:pt x="2020" y="239"/>
                  </a:lnTo>
                  <a:lnTo>
                    <a:pt x="2033" y="279"/>
                  </a:lnTo>
                  <a:lnTo>
                    <a:pt x="2051" y="317"/>
                  </a:lnTo>
                  <a:lnTo>
                    <a:pt x="2073" y="353"/>
                  </a:lnTo>
                  <a:lnTo>
                    <a:pt x="2099" y="385"/>
                  </a:lnTo>
                  <a:lnTo>
                    <a:pt x="2129" y="416"/>
                  </a:lnTo>
                  <a:lnTo>
                    <a:pt x="2162" y="442"/>
                  </a:lnTo>
                  <a:lnTo>
                    <a:pt x="2198" y="465"/>
                  </a:lnTo>
                  <a:lnTo>
                    <a:pt x="2237" y="484"/>
                  </a:lnTo>
                  <a:lnTo>
                    <a:pt x="2277" y="498"/>
                  </a:lnTo>
                  <a:lnTo>
                    <a:pt x="2318" y="507"/>
                  </a:lnTo>
                  <a:lnTo>
                    <a:pt x="2360" y="512"/>
                  </a:lnTo>
                  <a:lnTo>
                    <a:pt x="2403" y="511"/>
                  </a:lnTo>
                  <a:lnTo>
                    <a:pt x="2446" y="505"/>
                  </a:lnTo>
                  <a:lnTo>
                    <a:pt x="2488" y="496"/>
                  </a:lnTo>
                  <a:lnTo>
                    <a:pt x="2528" y="482"/>
                  </a:lnTo>
                  <a:lnTo>
                    <a:pt x="2567" y="464"/>
                  </a:lnTo>
                  <a:lnTo>
                    <a:pt x="2603" y="443"/>
                  </a:lnTo>
                  <a:lnTo>
                    <a:pt x="2636" y="417"/>
                  </a:lnTo>
                  <a:lnTo>
                    <a:pt x="2667" y="389"/>
                  </a:lnTo>
                  <a:lnTo>
                    <a:pt x="2683" y="374"/>
                  </a:lnTo>
                  <a:lnTo>
                    <a:pt x="2700" y="364"/>
                  </a:lnTo>
                  <a:lnTo>
                    <a:pt x="2719" y="358"/>
                  </a:lnTo>
                  <a:lnTo>
                    <a:pt x="2739" y="357"/>
                  </a:lnTo>
                  <a:lnTo>
                    <a:pt x="2760" y="359"/>
                  </a:lnTo>
                  <a:lnTo>
                    <a:pt x="2779" y="367"/>
                  </a:lnTo>
                  <a:lnTo>
                    <a:pt x="2797" y="378"/>
                  </a:lnTo>
                  <a:lnTo>
                    <a:pt x="2871" y="440"/>
                  </a:lnTo>
                  <a:lnTo>
                    <a:pt x="2940" y="507"/>
                  </a:lnTo>
                  <a:lnTo>
                    <a:pt x="3007" y="578"/>
                  </a:lnTo>
                  <a:lnTo>
                    <a:pt x="3070" y="652"/>
                  </a:lnTo>
                  <a:lnTo>
                    <a:pt x="3080" y="670"/>
                  </a:lnTo>
                  <a:lnTo>
                    <a:pt x="3088" y="689"/>
                  </a:lnTo>
                  <a:lnTo>
                    <a:pt x="3090" y="709"/>
                  </a:lnTo>
                  <a:lnTo>
                    <a:pt x="3089" y="729"/>
                  </a:lnTo>
                  <a:lnTo>
                    <a:pt x="3082" y="749"/>
                  </a:lnTo>
                  <a:lnTo>
                    <a:pt x="3073" y="767"/>
                  </a:lnTo>
                  <a:lnTo>
                    <a:pt x="3059" y="783"/>
                  </a:lnTo>
                  <a:lnTo>
                    <a:pt x="3029" y="813"/>
                  </a:lnTo>
                  <a:lnTo>
                    <a:pt x="3002" y="847"/>
                  </a:lnTo>
                  <a:lnTo>
                    <a:pt x="2981" y="883"/>
                  </a:lnTo>
                  <a:lnTo>
                    <a:pt x="2963" y="920"/>
                  </a:lnTo>
                  <a:lnTo>
                    <a:pt x="2950" y="960"/>
                  </a:lnTo>
                  <a:lnTo>
                    <a:pt x="2940" y="1000"/>
                  </a:lnTo>
                  <a:lnTo>
                    <a:pt x="2936" y="1042"/>
                  </a:lnTo>
                  <a:lnTo>
                    <a:pt x="2935" y="1083"/>
                  </a:lnTo>
                  <a:lnTo>
                    <a:pt x="2940" y="1125"/>
                  </a:lnTo>
                  <a:lnTo>
                    <a:pt x="2949" y="1166"/>
                  </a:lnTo>
                  <a:lnTo>
                    <a:pt x="2962" y="1207"/>
                  </a:lnTo>
                  <a:lnTo>
                    <a:pt x="2982" y="1248"/>
                  </a:lnTo>
                  <a:lnTo>
                    <a:pt x="3008" y="1286"/>
                  </a:lnTo>
                  <a:lnTo>
                    <a:pt x="3036" y="1321"/>
                  </a:lnTo>
                  <a:lnTo>
                    <a:pt x="3069" y="1351"/>
                  </a:lnTo>
                  <a:lnTo>
                    <a:pt x="3103" y="1379"/>
                  </a:lnTo>
                  <a:lnTo>
                    <a:pt x="3142" y="1401"/>
                  </a:lnTo>
                  <a:lnTo>
                    <a:pt x="3183" y="1418"/>
                  </a:lnTo>
                  <a:lnTo>
                    <a:pt x="3228" y="1432"/>
                  </a:lnTo>
                  <a:lnTo>
                    <a:pt x="3273" y="1440"/>
                  </a:lnTo>
                  <a:lnTo>
                    <a:pt x="3319" y="1443"/>
                  </a:lnTo>
                  <a:lnTo>
                    <a:pt x="3340" y="1445"/>
                  </a:lnTo>
                  <a:lnTo>
                    <a:pt x="3361" y="1451"/>
                  </a:lnTo>
                  <a:lnTo>
                    <a:pt x="3381" y="1461"/>
                  </a:lnTo>
                  <a:lnTo>
                    <a:pt x="3399" y="1473"/>
                  </a:lnTo>
                  <a:lnTo>
                    <a:pt x="3414" y="1489"/>
                  </a:lnTo>
                  <a:lnTo>
                    <a:pt x="3424" y="1507"/>
                  </a:lnTo>
                  <a:lnTo>
                    <a:pt x="3430" y="1527"/>
                  </a:lnTo>
                  <a:lnTo>
                    <a:pt x="3438" y="1624"/>
                  </a:lnTo>
                  <a:lnTo>
                    <a:pt x="3440" y="1723"/>
                  </a:lnTo>
                  <a:lnTo>
                    <a:pt x="3437" y="1821"/>
                  </a:lnTo>
                  <a:lnTo>
                    <a:pt x="3429" y="1918"/>
                  </a:lnTo>
                  <a:lnTo>
                    <a:pt x="3424" y="1939"/>
                  </a:lnTo>
                  <a:lnTo>
                    <a:pt x="3415" y="1958"/>
                  </a:lnTo>
                  <a:lnTo>
                    <a:pt x="3402" y="1973"/>
                  </a:lnTo>
                  <a:lnTo>
                    <a:pt x="3387" y="1986"/>
                  </a:lnTo>
                  <a:lnTo>
                    <a:pt x="3369" y="1995"/>
                  </a:lnTo>
                  <a:lnTo>
                    <a:pt x="3349" y="2002"/>
                  </a:lnTo>
                  <a:lnTo>
                    <a:pt x="3329" y="2002"/>
                  </a:lnTo>
                  <a:lnTo>
                    <a:pt x="3307" y="2002"/>
                  </a:lnTo>
                  <a:lnTo>
                    <a:pt x="3261" y="2004"/>
                  </a:lnTo>
                  <a:lnTo>
                    <a:pt x="3217" y="2012"/>
                  </a:lnTo>
                  <a:lnTo>
                    <a:pt x="3175" y="2026"/>
                  </a:lnTo>
                  <a:lnTo>
                    <a:pt x="3134" y="2044"/>
                  </a:lnTo>
                  <a:lnTo>
                    <a:pt x="3096" y="2066"/>
                  </a:lnTo>
                  <a:lnTo>
                    <a:pt x="3060" y="2092"/>
                  </a:lnTo>
                  <a:lnTo>
                    <a:pt x="3028" y="2123"/>
                  </a:lnTo>
                  <a:lnTo>
                    <a:pt x="2999" y="2156"/>
                  </a:lnTo>
                  <a:lnTo>
                    <a:pt x="2975" y="2194"/>
                  </a:lnTo>
                  <a:lnTo>
                    <a:pt x="2955" y="2234"/>
                  </a:lnTo>
                  <a:lnTo>
                    <a:pt x="2940" y="2275"/>
                  </a:lnTo>
                  <a:lnTo>
                    <a:pt x="2931" y="2317"/>
                  </a:lnTo>
                  <a:lnTo>
                    <a:pt x="2927" y="2359"/>
                  </a:lnTo>
                  <a:lnTo>
                    <a:pt x="2927" y="2401"/>
                  </a:lnTo>
                  <a:lnTo>
                    <a:pt x="2931" y="2443"/>
                  </a:lnTo>
                  <a:lnTo>
                    <a:pt x="2940" y="2484"/>
                  </a:lnTo>
                  <a:lnTo>
                    <a:pt x="2954" y="2524"/>
                  </a:lnTo>
                  <a:lnTo>
                    <a:pt x="2972" y="2562"/>
                  </a:lnTo>
                  <a:lnTo>
                    <a:pt x="2994" y="2599"/>
                  </a:lnTo>
                  <a:lnTo>
                    <a:pt x="3020" y="2632"/>
                  </a:lnTo>
                  <a:lnTo>
                    <a:pt x="3052" y="2663"/>
                  </a:lnTo>
                  <a:lnTo>
                    <a:pt x="3066" y="2679"/>
                  </a:lnTo>
                  <a:lnTo>
                    <a:pt x="3075" y="2696"/>
                  </a:lnTo>
                  <a:lnTo>
                    <a:pt x="3081" y="2716"/>
                  </a:lnTo>
                  <a:lnTo>
                    <a:pt x="3082" y="2736"/>
                  </a:lnTo>
                  <a:lnTo>
                    <a:pt x="3080" y="2756"/>
                  </a:lnTo>
                  <a:lnTo>
                    <a:pt x="3073" y="2776"/>
                  </a:lnTo>
                  <a:lnTo>
                    <a:pt x="3061" y="2794"/>
                  </a:lnTo>
                  <a:lnTo>
                    <a:pt x="2998" y="2868"/>
                  </a:lnTo>
                  <a:lnTo>
                    <a:pt x="2931" y="2939"/>
                  </a:lnTo>
                  <a:lnTo>
                    <a:pt x="2858" y="3005"/>
                  </a:lnTo>
                  <a:lnTo>
                    <a:pt x="2784" y="3068"/>
                  </a:lnTo>
                  <a:lnTo>
                    <a:pt x="2766" y="3079"/>
                  </a:lnTo>
                  <a:lnTo>
                    <a:pt x="2747" y="3086"/>
                  </a:lnTo>
                  <a:lnTo>
                    <a:pt x="2727" y="3088"/>
                  </a:lnTo>
                  <a:lnTo>
                    <a:pt x="2707" y="3087"/>
                  </a:lnTo>
                  <a:lnTo>
                    <a:pt x="2687" y="3081"/>
                  </a:lnTo>
                  <a:lnTo>
                    <a:pt x="2670" y="3072"/>
                  </a:lnTo>
                  <a:lnTo>
                    <a:pt x="2653" y="3058"/>
                  </a:lnTo>
                  <a:lnTo>
                    <a:pt x="2624" y="3028"/>
                  </a:lnTo>
                  <a:lnTo>
                    <a:pt x="2591" y="3003"/>
                  </a:lnTo>
                  <a:lnTo>
                    <a:pt x="2554" y="2982"/>
                  </a:lnTo>
                  <a:lnTo>
                    <a:pt x="2516" y="2964"/>
                  </a:lnTo>
                  <a:lnTo>
                    <a:pt x="2476" y="2951"/>
                  </a:lnTo>
                  <a:lnTo>
                    <a:pt x="2434" y="2941"/>
                  </a:lnTo>
                  <a:lnTo>
                    <a:pt x="2392" y="2936"/>
                  </a:lnTo>
                  <a:lnTo>
                    <a:pt x="2350" y="2935"/>
                  </a:lnTo>
                  <a:lnTo>
                    <a:pt x="2308" y="2939"/>
                  </a:lnTo>
                  <a:lnTo>
                    <a:pt x="2267" y="2948"/>
                  </a:lnTo>
                  <a:lnTo>
                    <a:pt x="2228" y="2961"/>
                  </a:lnTo>
                  <a:lnTo>
                    <a:pt x="2185" y="2981"/>
                  </a:lnTo>
                  <a:lnTo>
                    <a:pt x="2146" y="3006"/>
                  </a:lnTo>
                  <a:lnTo>
                    <a:pt x="2111" y="3036"/>
                  </a:lnTo>
                  <a:lnTo>
                    <a:pt x="2079" y="3069"/>
                  </a:lnTo>
                  <a:lnTo>
                    <a:pt x="2052" y="3106"/>
                  </a:lnTo>
                  <a:lnTo>
                    <a:pt x="2030" y="3146"/>
                  </a:lnTo>
                  <a:lnTo>
                    <a:pt x="2012" y="3189"/>
                  </a:lnTo>
                  <a:lnTo>
                    <a:pt x="2001" y="3233"/>
                  </a:lnTo>
                  <a:lnTo>
                    <a:pt x="1993" y="3280"/>
                  </a:lnTo>
                  <a:lnTo>
                    <a:pt x="1992" y="3327"/>
                  </a:lnTo>
                  <a:lnTo>
                    <a:pt x="1990" y="3351"/>
                  </a:lnTo>
                  <a:lnTo>
                    <a:pt x="1982" y="3373"/>
                  </a:lnTo>
                  <a:lnTo>
                    <a:pt x="1969" y="3393"/>
                  </a:lnTo>
                  <a:lnTo>
                    <a:pt x="1951" y="3409"/>
                  </a:lnTo>
                  <a:lnTo>
                    <a:pt x="1931" y="3419"/>
                  </a:lnTo>
                  <a:lnTo>
                    <a:pt x="1907" y="3426"/>
                  </a:lnTo>
                  <a:lnTo>
                    <a:pt x="1812" y="3433"/>
                  </a:lnTo>
                  <a:lnTo>
                    <a:pt x="1717" y="3436"/>
                  </a:lnTo>
                  <a:lnTo>
                    <a:pt x="1619" y="3433"/>
                  </a:lnTo>
                  <a:lnTo>
                    <a:pt x="1520" y="3425"/>
                  </a:lnTo>
                  <a:lnTo>
                    <a:pt x="1499" y="3419"/>
                  </a:lnTo>
                  <a:lnTo>
                    <a:pt x="1481" y="3411"/>
                  </a:lnTo>
                  <a:lnTo>
                    <a:pt x="1465" y="3398"/>
                  </a:lnTo>
                  <a:lnTo>
                    <a:pt x="1451" y="3383"/>
                  </a:lnTo>
                  <a:lnTo>
                    <a:pt x="1442" y="3365"/>
                  </a:lnTo>
                  <a:lnTo>
                    <a:pt x="1436" y="3345"/>
                  </a:lnTo>
                  <a:lnTo>
                    <a:pt x="1435" y="3324"/>
                  </a:lnTo>
                  <a:lnTo>
                    <a:pt x="1435" y="3281"/>
                  </a:lnTo>
                  <a:lnTo>
                    <a:pt x="1430" y="3238"/>
                  </a:lnTo>
                  <a:lnTo>
                    <a:pt x="1421" y="3197"/>
                  </a:lnTo>
                  <a:lnTo>
                    <a:pt x="1407" y="3157"/>
                  </a:lnTo>
                  <a:lnTo>
                    <a:pt x="1389" y="3119"/>
                  </a:lnTo>
                  <a:lnTo>
                    <a:pt x="1366" y="3083"/>
                  </a:lnTo>
                  <a:lnTo>
                    <a:pt x="1341" y="3051"/>
                  </a:lnTo>
                  <a:lnTo>
                    <a:pt x="1311" y="3020"/>
                  </a:lnTo>
                  <a:lnTo>
                    <a:pt x="1278" y="2994"/>
                  </a:lnTo>
                  <a:lnTo>
                    <a:pt x="1242" y="2971"/>
                  </a:lnTo>
                  <a:lnTo>
                    <a:pt x="1203" y="2952"/>
                  </a:lnTo>
                  <a:lnTo>
                    <a:pt x="1163" y="2937"/>
                  </a:lnTo>
                  <a:lnTo>
                    <a:pt x="1122" y="2929"/>
                  </a:lnTo>
                  <a:lnTo>
                    <a:pt x="1080" y="2924"/>
                  </a:lnTo>
                  <a:lnTo>
                    <a:pt x="1037" y="2925"/>
                  </a:lnTo>
                  <a:lnTo>
                    <a:pt x="994" y="2931"/>
                  </a:lnTo>
                  <a:lnTo>
                    <a:pt x="952" y="2940"/>
                  </a:lnTo>
                  <a:lnTo>
                    <a:pt x="912" y="2954"/>
                  </a:lnTo>
                  <a:lnTo>
                    <a:pt x="873" y="2971"/>
                  </a:lnTo>
                  <a:lnTo>
                    <a:pt x="837" y="2993"/>
                  </a:lnTo>
                  <a:lnTo>
                    <a:pt x="804" y="3018"/>
                  </a:lnTo>
                  <a:lnTo>
                    <a:pt x="773" y="3047"/>
                  </a:lnTo>
                  <a:lnTo>
                    <a:pt x="758" y="3062"/>
                  </a:lnTo>
                  <a:lnTo>
                    <a:pt x="740" y="3072"/>
                  </a:lnTo>
                  <a:lnTo>
                    <a:pt x="720" y="3078"/>
                  </a:lnTo>
                  <a:lnTo>
                    <a:pt x="700" y="3079"/>
                  </a:lnTo>
                  <a:lnTo>
                    <a:pt x="680" y="3077"/>
                  </a:lnTo>
                  <a:lnTo>
                    <a:pt x="661" y="3069"/>
                  </a:lnTo>
                  <a:lnTo>
                    <a:pt x="643" y="3058"/>
                  </a:lnTo>
                  <a:lnTo>
                    <a:pt x="569" y="2995"/>
                  </a:lnTo>
                  <a:lnTo>
                    <a:pt x="499" y="2929"/>
                  </a:lnTo>
                  <a:lnTo>
                    <a:pt x="433" y="2857"/>
                  </a:lnTo>
                  <a:lnTo>
                    <a:pt x="370" y="2783"/>
                  </a:lnTo>
                  <a:lnTo>
                    <a:pt x="360" y="2765"/>
                  </a:lnTo>
                  <a:lnTo>
                    <a:pt x="353" y="2746"/>
                  </a:lnTo>
                  <a:lnTo>
                    <a:pt x="350" y="2726"/>
                  </a:lnTo>
                  <a:lnTo>
                    <a:pt x="351" y="2706"/>
                  </a:lnTo>
                  <a:lnTo>
                    <a:pt x="358" y="2687"/>
                  </a:lnTo>
                  <a:lnTo>
                    <a:pt x="367" y="2669"/>
                  </a:lnTo>
                  <a:lnTo>
                    <a:pt x="381" y="2653"/>
                  </a:lnTo>
                  <a:lnTo>
                    <a:pt x="411" y="2623"/>
                  </a:lnTo>
                  <a:lnTo>
                    <a:pt x="437" y="2589"/>
                  </a:lnTo>
                  <a:lnTo>
                    <a:pt x="459" y="2553"/>
                  </a:lnTo>
                  <a:lnTo>
                    <a:pt x="477" y="2516"/>
                  </a:lnTo>
                  <a:lnTo>
                    <a:pt x="490" y="2476"/>
                  </a:lnTo>
                  <a:lnTo>
                    <a:pt x="500" y="2435"/>
                  </a:lnTo>
                  <a:lnTo>
                    <a:pt x="504" y="2394"/>
                  </a:lnTo>
                  <a:lnTo>
                    <a:pt x="505" y="2352"/>
                  </a:lnTo>
                  <a:lnTo>
                    <a:pt x="500" y="2311"/>
                  </a:lnTo>
                  <a:lnTo>
                    <a:pt x="491" y="2269"/>
                  </a:lnTo>
                  <a:lnTo>
                    <a:pt x="477" y="2229"/>
                  </a:lnTo>
                  <a:lnTo>
                    <a:pt x="457" y="2187"/>
                  </a:lnTo>
                  <a:lnTo>
                    <a:pt x="431" y="2148"/>
                  </a:lnTo>
                  <a:lnTo>
                    <a:pt x="402" y="2112"/>
                  </a:lnTo>
                  <a:lnTo>
                    <a:pt x="369" y="2082"/>
                  </a:lnTo>
                  <a:lnTo>
                    <a:pt x="334" y="2054"/>
                  </a:lnTo>
                  <a:lnTo>
                    <a:pt x="295" y="2032"/>
                  </a:lnTo>
                  <a:lnTo>
                    <a:pt x="255" y="2014"/>
                  </a:lnTo>
                  <a:lnTo>
                    <a:pt x="212" y="2002"/>
                  </a:lnTo>
                  <a:lnTo>
                    <a:pt x="168" y="1995"/>
                  </a:lnTo>
                  <a:lnTo>
                    <a:pt x="123" y="1993"/>
                  </a:lnTo>
                  <a:lnTo>
                    <a:pt x="102" y="1991"/>
                  </a:lnTo>
                  <a:lnTo>
                    <a:pt x="80" y="1985"/>
                  </a:lnTo>
                  <a:lnTo>
                    <a:pt x="60" y="1975"/>
                  </a:lnTo>
                  <a:lnTo>
                    <a:pt x="41" y="1963"/>
                  </a:lnTo>
                  <a:lnTo>
                    <a:pt x="26" y="1947"/>
                  </a:lnTo>
                  <a:lnTo>
                    <a:pt x="16" y="1928"/>
                  </a:lnTo>
                  <a:lnTo>
                    <a:pt x="11" y="1908"/>
                  </a:lnTo>
                  <a:lnTo>
                    <a:pt x="2" y="1810"/>
                  </a:lnTo>
                  <a:lnTo>
                    <a:pt x="0" y="1714"/>
                  </a:lnTo>
                  <a:lnTo>
                    <a:pt x="0" y="1713"/>
                  </a:lnTo>
                  <a:lnTo>
                    <a:pt x="2" y="1615"/>
                  </a:lnTo>
                  <a:lnTo>
                    <a:pt x="12" y="1518"/>
                  </a:lnTo>
                  <a:lnTo>
                    <a:pt x="16" y="1497"/>
                  </a:lnTo>
                  <a:lnTo>
                    <a:pt x="24" y="1479"/>
                  </a:lnTo>
                  <a:lnTo>
                    <a:pt x="36" y="1464"/>
                  </a:lnTo>
                  <a:lnTo>
                    <a:pt x="51" y="1450"/>
                  </a:lnTo>
                  <a:lnTo>
                    <a:pt x="68" y="1441"/>
                  </a:lnTo>
                  <a:lnTo>
                    <a:pt x="88" y="1435"/>
                  </a:lnTo>
                  <a:lnTo>
                    <a:pt x="110" y="1433"/>
                  </a:lnTo>
                  <a:lnTo>
                    <a:pt x="160" y="1431"/>
                  </a:lnTo>
                  <a:lnTo>
                    <a:pt x="208" y="1423"/>
                  </a:lnTo>
                  <a:lnTo>
                    <a:pt x="255" y="1410"/>
                  </a:lnTo>
                  <a:lnTo>
                    <a:pt x="298" y="1392"/>
                  </a:lnTo>
                  <a:lnTo>
                    <a:pt x="339" y="1370"/>
                  </a:lnTo>
                  <a:lnTo>
                    <a:pt x="376" y="1344"/>
                  </a:lnTo>
                  <a:lnTo>
                    <a:pt x="409" y="1313"/>
                  </a:lnTo>
                  <a:lnTo>
                    <a:pt x="439" y="1280"/>
                  </a:lnTo>
                  <a:lnTo>
                    <a:pt x="464" y="1242"/>
                  </a:lnTo>
                  <a:lnTo>
                    <a:pt x="485" y="1201"/>
                  </a:lnTo>
                  <a:lnTo>
                    <a:pt x="499" y="1160"/>
                  </a:lnTo>
                  <a:lnTo>
                    <a:pt x="509" y="1119"/>
                  </a:lnTo>
                  <a:lnTo>
                    <a:pt x="514" y="1077"/>
                  </a:lnTo>
                  <a:lnTo>
                    <a:pt x="514" y="1035"/>
                  </a:lnTo>
                  <a:lnTo>
                    <a:pt x="509" y="993"/>
                  </a:lnTo>
                  <a:lnTo>
                    <a:pt x="500" y="952"/>
                  </a:lnTo>
                  <a:lnTo>
                    <a:pt x="486" y="912"/>
                  </a:lnTo>
                  <a:lnTo>
                    <a:pt x="468" y="874"/>
                  </a:lnTo>
                  <a:lnTo>
                    <a:pt x="446" y="837"/>
                  </a:lnTo>
                  <a:lnTo>
                    <a:pt x="419" y="804"/>
                  </a:lnTo>
                  <a:lnTo>
                    <a:pt x="388" y="772"/>
                  </a:lnTo>
                  <a:lnTo>
                    <a:pt x="375" y="756"/>
                  </a:lnTo>
                  <a:lnTo>
                    <a:pt x="365" y="739"/>
                  </a:lnTo>
                  <a:lnTo>
                    <a:pt x="359" y="720"/>
                  </a:lnTo>
                  <a:lnTo>
                    <a:pt x="358" y="700"/>
                  </a:lnTo>
                  <a:lnTo>
                    <a:pt x="360" y="680"/>
                  </a:lnTo>
                  <a:lnTo>
                    <a:pt x="367" y="660"/>
                  </a:lnTo>
                  <a:lnTo>
                    <a:pt x="379" y="642"/>
                  </a:lnTo>
                  <a:lnTo>
                    <a:pt x="442" y="567"/>
                  </a:lnTo>
                  <a:lnTo>
                    <a:pt x="509" y="497"/>
                  </a:lnTo>
                  <a:lnTo>
                    <a:pt x="581" y="431"/>
                  </a:lnTo>
                  <a:lnTo>
                    <a:pt x="657" y="368"/>
                  </a:lnTo>
                  <a:lnTo>
                    <a:pt x="675" y="356"/>
                  </a:lnTo>
                  <a:lnTo>
                    <a:pt x="694" y="350"/>
                  </a:lnTo>
                  <a:lnTo>
                    <a:pt x="714" y="347"/>
                  </a:lnTo>
                  <a:lnTo>
                    <a:pt x="734" y="349"/>
                  </a:lnTo>
                  <a:lnTo>
                    <a:pt x="752" y="355"/>
                  </a:lnTo>
                  <a:lnTo>
                    <a:pt x="770" y="364"/>
                  </a:lnTo>
                  <a:lnTo>
                    <a:pt x="786" y="378"/>
                  </a:lnTo>
                  <a:lnTo>
                    <a:pt x="817" y="408"/>
                  </a:lnTo>
                  <a:lnTo>
                    <a:pt x="849" y="433"/>
                  </a:lnTo>
                  <a:lnTo>
                    <a:pt x="886" y="454"/>
                  </a:lnTo>
                  <a:lnTo>
                    <a:pt x="924" y="472"/>
                  </a:lnTo>
                  <a:lnTo>
                    <a:pt x="964" y="485"/>
                  </a:lnTo>
                  <a:lnTo>
                    <a:pt x="1006" y="495"/>
                  </a:lnTo>
                  <a:lnTo>
                    <a:pt x="1048" y="500"/>
                  </a:lnTo>
                  <a:lnTo>
                    <a:pt x="1090" y="500"/>
                  </a:lnTo>
                  <a:lnTo>
                    <a:pt x="1132" y="497"/>
                  </a:lnTo>
                  <a:lnTo>
                    <a:pt x="1173" y="488"/>
                  </a:lnTo>
                  <a:lnTo>
                    <a:pt x="1212" y="475"/>
                  </a:lnTo>
                  <a:lnTo>
                    <a:pt x="1254" y="455"/>
                  </a:lnTo>
                  <a:lnTo>
                    <a:pt x="1293" y="430"/>
                  </a:lnTo>
                  <a:lnTo>
                    <a:pt x="1329" y="399"/>
                  </a:lnTo>
                  <a:lnTo>
                    <a:pt x="1361" y="367"/>
                  </a:lnTo>
                  <a:lnTo>
                    <a:pt x="1387" y="329"/>
                  </a:lnTo>
                  <a:lnTo>
                    <a:pt x="1410" y="289"/>
                  </a:lnTo>
                  <a:lnTo>
                    <a:pt x="1427" y="247"/>
                  </a:lnTo>
                  <a:lnTo>
                    <a:pt x="1440" y="203"/>
                  </a:lnTo>
                  <a:lnTo>
                    <a:pt x="1447" y="156"/>
                  </a:lnTo>
                  <a:lnTo>
                    <a:pt x="1448" y="109"/>
                  </a:lnTo>
                  <a:lnTo>
                    <a:pt x="1450" y="84"/>
                  </a:lnTo>
                  <a:lnTo>
                    <a:pt x="1459" y="62"/>
                  </a:lnTo>
                  <a:lnTo>
                    <a:pt x="1471" y="43"/>
                  </a:lnTo>
                  <a:lnTo>
                    <a:pt x="1489" y="27"/>
                  </a:lnTo>
                  <a:lnTo>
                    <a:pt x="1509" y="16"/>
                  </a:lnTo>
                  <a:lnTo>
                    <a:pt x="1533" y="10"/>
                  </a:lnTo>
                  <a:lnTo>
                    <a:pt x="1630" y="2"/>
                  </a:lnTo>
                  <a:lnTo>
                    <a:pt x="1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793493-6079-4FCE-9168-58617BE06A55}"/>
              </a:ext>
            </a:extLst>
          </p:cNvPr>
          <p:cNvGrpSpPr/>
          <p:nvPr/>
        </p:nvGrpSpPr>
        <p:grpSpPr>
          <a:xfrm>
            <a:off x="666302" y="1744903"/>
            <a:ext cx="432696" cy="409094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00E07E2-FE8B-4D54-9BCB-072225966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D91DE5D5-2C5F-4D7A-A11D-77220890A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C17BF72-B405-4018-B23C-F7F2B4E84A2B}"/>
              </a:ext>
            </a:extLst>
          </p:cNvPr>
          <p:cNvGrpSpPr/>
          <p:nvPr/>
        </p:nvGrpSpPr>
        <p:grpSpPr>
          <a:xfrm>
            <a:off x="8003116" y="1756630"/>
            <a:ext cx="514594" cy="385642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90A3F986-06C4-44AB-A23B-4179669BE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14FA4583-BB3C-4F1C-B31A-6666ECA7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20F53F71-A985-4185-8842-EB67F830D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AED9BB7A-7B9C-4270-84D8-32D1A8CC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A42660-B4A0-40DE-AFC2-544F407D3400}"/>
              </a:ext>
            </a:extLst>
          </p:cNvPr>
          <p:cNvGrpSpPr/>
          <p:nvPr/>
        </p:nvGrpSpPr>
        <p:grpSpPr>
          <a:xfrm>
            <a:off x="645651" y="3471402"/>
            <a:ext cx="473996" cy="473996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E0E4EB72-37FF-4EF0-A555-2C4A48553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8935F34C-0659-43D0-8DB1-3AFDEE212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41">
            <a:extLst>
              <a:ext uri="{FF2B5EF4-FFF2-40B4-BE49-F238E27FC236}">
                <a16:creationId xmlns:a16="http://schemas.microsoft.com/office/drawing/2014/main" id="{AEDF3A55-CC7C-4AC7-B655-09A27AC5536D}"/>
              </a:ext>
            </a:extLst>
          </p:cNvPr>
          <p:cNvSpPr>
            <a:spLocks noEditPoints="1"/>
          </p:cNvSpPr>
          <p:nvPr/>
        </p:nvSpPr>
        <p:spPr bwMode="auto">
          <a:xfrm>
            <a:off x="8037925" y="3482340"/>
            <a:ext cx="436104" cy="452120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51860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 err="1">
                <a:solidFill>
                  <a:srgbClr val="C00000"/>
                </a:solidFill>
              </a:rPr>
              <a:t>System.ComponentModel.DataAnnotations.Schema</a:t>
            </a:r>
            <a:r>
              <a:rPr lang="en-US" sz="1600" b="1" i="1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Code First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Fine Tune Db Structure</a:t>
            </a:r>
            <a:endParaRPr lang="en-US" sz="1600" dirty="0">
              <a:solidFill>
                <a:schemeClr val="bg1"/>
              </a:solidFill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Data Types &amp; Size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Table &amp; Column Names (Different from Class Model)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Foreign Keys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Indexes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Navigation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Not Mapped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Primary Key Values (Identity, GUID, Computed, None)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Schema Based Attributes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4473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 err="1">
                <a:solidFill>
                  <a:srgbClr val="C00000"/>
                </a:solidFill>
              </a:rPr>
              <a:t>System.ComponentModel.DataAnnotations</a:t>
            </a:r>
            <a:r>
              <a:rPr lang="en-US" sz="1600" b="1" i="1" dirty="0">
                <a:solidFill>
                  <a:srgbClr val="C00000"/>
                </a:solidFill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MinLength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MaxLength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StringLength</a:t>
            </a:r>
            <a:endParaRPr lang="en-US" sz="1600" dirty="0">
              <a:solidFill>
                <a:schemeClr val="bg1"/>
              </a:solidFill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Database element size, Input size, validation / truncation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Required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Timestamp (</a:t>
            </a:r>
            <a:r>
              <a:rPr lang="en-US" sz="1600" dirty="0" err="1">
                <a:solidFill>
                  <a:schemeClr val="bg1"/>
                </a:solidFill>
              </a:rPr>
              <a:t>db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RowVersion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ConcurrencyCheck</a:t>
            </a:r>
            <a:r>
              <a:rPr lang="en-US" sz="1600" dirty="0">
                <a:solidFill>
                  <a:schemeClr val="bg1"/>
                </a:solidFill>
              </a:rPr>
              <a:t> (include column in optimistic concurrency check)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Key (</a:t>
            </a:r>
            <a:r>
              <a:rPr lang="en-US" sz="1600" dirty="0" err="1">
                <a:solidFill>
                  <a:schemeClr val="bg1"/>
                </a:solidFill>
              </a:rPr>
              <a:t>Idenify</a:t>
            </a:r>
            <a:r>
              <a:rPr lang="en-US" sz="1600" dirty="0">
                <a:solidFill>
                  <a:schemeClr val="bg1"/>
                </a:solidFill>
              </a:rPr>
              <a:t> PK column in Db, default</a:t>
            </a:r>
            <a:r>
              <a:rPr lang="en-US" sz="1600">
                <a:solidFill>
                  <a:schemeClr val="bg1"/>
                </a:solidFill>
              </a:rPr>
              <a:t>: Identity)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Generic Attributes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63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Code First Data Annotations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Code First Data Annotations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2.2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Data Annotations</a:t>
            </a:r>
          </a:p>
        </p:txBody>
      </p:sp>
    </p:spTree>
    <p:extLst>
      <p:ext uri="{BB962C8B-B14F-4D97-AF65-F5344CB8AC3E}">
        <p14:creationId xmlns:p14="http://schemas.microsoft.com/office/powerpoint/2010/main" val="143821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Revise Model 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Add-Migration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Update-Database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B9778EF-819A-406F-95E3-45EA019A0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182994"/>
              </p:ext>
            </p:extLst>
          </p:nvPr>
        </p:nvGraphicFramePr>
        <p:xfrm>
          <a:off x="-305761" y="235166"/>
          <a:ext cx="2091294" cy="4419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51860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By convention, a property named </a:t>
            </a:r>
            <a:r>
              <a:rPr lang="en-US" sz="1600" b="1" i="1" dirty="0">
                <a:solidFill>
                  <a:srgbClr val="FF0000"/>
                </a:solidFill>
              </a:rPr>
              <a:t>Id</a:t>
            </a:r>
            <a:r>
              <a:rPr lang="en-US" sz="1600" dirty="0">
                <a:solidFill>
                  <a:schemeClr val="bg1"/>
                </a:solidFill>
              </a:rPr>
              <a:t> or &lt;</a:t>
            </a:r>
            <a:r>
              <a:rPr lang="en-US" sz="1600" b="1" i="1" dirty="0">
                <a:solidFill>
                  <a:schemeClr val="bg1"/>
                </a:solidFill>
              </a:rPr>
              <a:t>type name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en-US" sz="1600" b="1" i="1" dirty="0">
                <a:solidFill>
                  <a:srgbClr val="FF0000"/>
                </a:solidFill>
              </a:rPr>
              <a:t>Id</a:t>
            </a:r>
            <a:r>
              <a:rPr lang="en-US" sz="1600" dirty="0">
                <a:solidFill>
                  <a:schemeClr val="bg1"/>
                </a:solidFill>
              </a:rPr>
              <a:t> will be configured as the PK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Does not require “</a:t>
            </a:r>
            <a:r>
              <a:rPr lang="en-US" sz="1600" dirty="0">
                <a:solidFill>
                  <a:srgbClr val="FF0000"/>
                </a:solidFill>
              </a:rPr>
              <a:t>Key</a:t>
            </a:r>
            <a:r>
              <a:rPr lang="en-US" sz="1600" dirty="0">
                <a:solidFill>
                  <a:schemeClr val="bg1"/>
                </a:solidFill>
              </a:rPr>
              <a:t>” Attribute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DataType</a:t>
            </a:r>
            <a:r>
              <a:rPr lang="en-US" sz="1600" dirty="0">
                <a:solidFill>
                  <a:schemeClr val="bg1"/>
                </a:solidFill>
              </a:rPr>
              <a:t> can include Precision &amp; Scale (or use Attribute)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Table names pluralized by convention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Foreign Keys – only needed when column names don’t match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Indexes – Create index on column; “</a:t>
            </a:r>
            <a:r>
              <a:rPr lang="en-US" sz="1600" b="1" dirty="0">
                <a:solidFill>
                  <a:srgbClr val="FF0000"/>
                </a:solidFill>
              </a:rPr>
              <a:t>Index</a:t>
            </a:r>
            <a:r>
              <a:rPr lang="en-US" sz="1600" b="1" dirty="0">
                <a:solidFill>
                  <a:schemeClr val="bg1"/>
                </a:solidFill>
              </a:rPr>
              <a:t>”</a:t>
            </a:r>
            <a:r>
              <a:rPr lang="en-US" sz="1600" dirty="0">
                <a:solidFill>
                  <a:schemeClr val="bg1"/>
                </a:solidFill>
              </a:rPr>
              <a:t> Attribute not working in latest release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Navigation – </a:t>
            </a:r>
            <a:r>
              <a:rPr lang="en-US" sz="1600" dirty="0" err="1">
                <a:solidFill>
                  <a:schemeClr val="bg1"/>
                </a:solidFill>
              </a:rPr>
              <a:t>InverseProperty</a:t>
            </a:r>
            <a:r>
              <a:rPr lang="en-US" sz="1600" dirty="0">
                <a:solidFill>
                  <a:schemeClr val="bg1"/>
                </a:solidFill>
              </a:rPr>
              <a:t> Attribute when 2 </a:t>
            </a:r>
            <a:r>
              <a:rPr lang="en-US" sz="1600" dirty="0" err="1">
                <a:solidFill>
                  <a:schemeClr val="bg1"/>
                </a:solidFill>
              </a:rPr>
              <a:t>enties</a:t>
            </a:r>
            <a:r>
              <a:rPr lang="en-US" sz="1600" dirty="0">
                <a:solidFill>
                  <a:schemeClr val="bg1"/>
                </a:solidFill>
              </a:rPr>
              <a:t> have &gt; 1 relationship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FF0000"/>
                </a:solidFill>
              </a:rPr>
              <a:t>Not Mapped </a:t>
            </a:r>
            <a:r>
              <a:rPr lang="en-US" sz="1600" dirty="0">
                <a:solidFill>
                  <a:schemeClr val="bg1"/>
                </a:solidFill>
              </a:rPr>
              <a:t>– Not in Db (run-time only)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Primary Key Values (Identity: default, GUID, Computed, None)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Important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59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9165</TotalTime>
  <Words>318</Words>
  <Application>Microsoft Office PowerPoint</Application>
  <PresentationFormat>On-screen Show (16:9)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Key Pointers</vt:lpstr>
      <vt:lpstr>PowerPoint Presentation</vt:lpstr>
      <vt:lpstr>PowerPoint Presentation</vt:lpstr>
      <vt:lpstr>PowerPoint Presentation</vt:lpstr>
      <vt:lpstr>PowerPoint Presentation</vt:lpstr>
      <vt:lpstr>Revise Model  Add-Migration Update-Database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Martin Lacey</cp:lastModifiedBy>
  <cp:revision>832</cp:revision>
  <dcterms:created xsi:type="dcterms:W3CDTF">2017-10-12T21:25:20Z</dcterms:created>
  <dcterms:modified xsi:type="dcterms:W3CDTF">2022-04-02T19:03:10Z</dcterms:modified>
</cp:coreProperties>
</file>