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7"/>
  </p:notesMasterIdLst>
  <p:handoutMasterIdLst>
    <p:handoutMasterId r:id="rId28"/>
  </p:handoutMasterIdLst>
  <p:sldIdLst>
    <p:sldId id="1377" r:id="rId2"/>
    <p:sldId id="1378" r:id="rId3"/>
    <p:sldId id="1379" r:id="rId4"/>
    <p:sldId id="1390" r:id="rId5"/>
    <p:sldId id="1392" r:id="rId6"/>
    <p:sldId id="1383" r:id="rId7"/>
    <p:sldId id="1374" r:id="rId8"/>
    <p:sldId id="1387" r:id="rId9"/>
    <p:sldId id="1402" r:id="rId10"/>
    <p:sldId id="1393" r:id="rId11"/>
    <p:sldId id="1394" r:id="rId12"/>
    <p:sldId id="1403" r:id="rId13"/>
    <p:sldId id="1395" r:id="rId14"/>
    <p:sldId id="1396" r:id="rId15"/>
    <p:sldId id="1404" r:id="rId16"/>
    <p:sldId id="1196" r:id="rId17"/>
    <p:sldId id="1407" r:id="rId18"/>
    <p:sldId id="1408" r:id="rId19"/>
    <p:sldId id="1397" r:id="rId20"/>
    <p:sldId id="1400" r:id="rId21"/>
    <p:sldId id="1405" r:id="rId22"/>
    <p:sldId id="1399" r:id="rId23"/>
    <p:sldId id="1398" r:id="rId24"/>
    <p:sldId id="1406" r:id="rId25"/>
    <p:sldId id="1401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>
        <p:scale>
          <a:sx n="150" d="100"/>
          <a:sy n="150" d="100"/>
        </p:scale>
        <p:origin x="617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Fluent API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Property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Property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4314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Column Definition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Name, Type, Sequence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Nullability / Default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Concurrency (Update,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Property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9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Relationship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Relationship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36123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2885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3752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One-to-One – Conventions Primarily, Data Annotations, Fluent API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One-to-Many – Conventions Supported, Fluent API for ease of maintenance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Many-to-Many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 default conventions, must use Fluent API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Requires Joining Class (Foreign Keys and Navigation Properties)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Cascade (</a:t>
            </a:r>
            <a:r>
              <a:rPr lang="en-US" sz="1600" dirty="0" err="1">
                <a:solidFill>
                  <a:schemeClr val="bg1"/>
                </a:solidFill>
              </a:rPr>
              <a:t>onDelete</a:t>
            </a:r>
            <a:r>
              <a:rPr lang="en-US" sz="1600" dirty="0">
                <a:solidFill>
                  <a:schemeClr val="bg1"/>
                </a:solidFill>
              </a:rPr>
              <a:t> behavior – watch in Migrations)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Relationship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2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2" y="-31729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One-to-One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F6156-8064-4D0C-BFCE-CC20B87A1951}"/>
              </a:ext>
            </a:extLst>
          </p:cNvPr>
          <p:cNvSpPr/>
          <p:nvPr/>
        </p:nvSpPr>
        <p:spPr>
          <a:xfrm>
            <a:off x="1176894" y="1895144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7DAD2-1005-4A50-86A6-5E16268CACB3}"/>
              </a:ext>
            </a:extLst>
          </p:cNvPr>
          <p:cNvSpPr/>
          <p:nvPr/>
        </p:nvSpPr>
        <p:spPr>
          <a:xfrm>
            <a:off x="5953312" y="1890141"/>
            <a:ext cx="1283621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505D8-1A19-4D1A-A08C-B4FB2E1E5C5F}"/>
              </a:ext>
            </a:extLst>
          </p:cNvPr>
          <p:cNvCxnSpPr>
            <a:cxnSpLocks/>
          </p:cNvCxnSpPr>
          <p:nvPr/>
        </p:nvCxnSpPr>
        <p:spPr>
          <a:xfrm>
            <a:off x="2679741" y="2118434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2DCB4-2D5C-4A58-A997-84CA62F74632}"/>
              </a:ext>
            </a:extLst>
          </p:cNvPr>
          <p:cNvCxnSpPr>
            <a:cxnSpLocks/>
          </p:cNvCxnSpPr>
          <p:nvPr/>
        </p:nvCxnSpPr>
        <p:spPr>
          <a:xfrm flipH="1">
            <a:off x="2691798" y="2585080"/>
            <a:ext cx="326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5BD73-9369-4F2F-924F-B6402FCFC3D0}"/>
              </a:ext>
            </a:extLst>
          </p:cNvPr>
          <p:cNvSpPr txBox="1"/>
          <p:nvPr/>
        </p:nvSpPr>
        <p:spPr>
          <a:xfrm>
            <a:off x="2633184" y="1873652"/>
            <a:ext cx="174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CustomerAddressId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81DA3-334D-4891-BD4C-041E3EA05B63}"/>
              </a:ext>
            </a:extLst>
          </p:cNvPr>
          <p:cNvSpPr txBox="1"/>
          <p:nvPr/>
        </p:nvSpPr>
        <p:spPr>
          <a:xfrm>
            <a:off x="4877761" y="2290244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4A8E-59CF-489F-B2A0-F29AF7708EEA}"/>
              </a:ext>
            </a:extLst>
          </p:cNvPr>
          <p:cNvSpPr txBox="1"/>
          <p:nvPr/>
        </p:nvSpPr>
        <p:spPr>
          <a:xfrm>
            <a:off x="1368359" y="2875026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D8F77-8C6F-47E5-807C-494353335D5D}"/>
              </a:ext>
            </a:extLst>
          </p:cNvPr>
          <p:cNvSpPr txBox="1"/>
          <p:nvPr/>
        </p:nvSpPr>
        <p:spPr>
          <a:xfrm>
            <a:off x="5750894" y="2875026"/>
            <a:ext cx="174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CustomerAddressId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2" y="-112496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One-to-Many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F6156-8064-4D0C-BFCE-CC20B87A1951}"/>
              </a:ext>
            </a:extLst>
          </p:cNvPr>
          <p:cNvSpPr/>
          <p:nvPr/>
        </p:nvSpPr>
        <p:spPr>
          <a:xfrm>
            <a:off x="1176894" y="1895144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7DAD2-1005-4A50-86A6-5E16268CACB3}"/>
              </a:ext>
            </a:extLst>
          </p:cNvPr>
          <p:cNvSpPr/>
          <p:nvPr/>
        </p:nvSpPr>
        <p:spPr>
          <a:xfrm>
            <a:off x="5953312" y="1890141"/>
            <a:ext cx="1416694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CustomerType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505D8-1A19-4D1A-A08C-B4FB2E1E5C5F}"/>
              </a:ext>
            </a:extLst>
          </p:cNvPr>
          <p:cNvCxnSpPr>
            <a:cxnSpLocks/>
          </p:cNvCxnSpPr>
          <p:nvPr/>
        </p:nvCxnSpPr>
        <p:spPr>
          <a:xfrm>
            <a:off x="2633184" y="2274199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5BD73-9369-4F2F-924F-B6402FCFC3D0}"/>
              </a:ext>
            </a:extLst>
          </p:cNvPr>
          <p:cNvSpPr txBox="1"/>
          <p:nvPr/>
        </p:nvSpPr>
        <p:spPr>
          <a:xfrm>
            <a:off x="2633184" y="1873652"/>
            <a:ext cx="174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CustomerTypeId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4A8E-59CF-489F-B2A0-F29AF7708EEA}"/>
              </a:ext>
            </a:extLst>
          </p:cNvPr>
          <p:cNvSpPr txBox="1"/>
          <p:nvPr/>
        </p:nvSpPr>
        <p:spPr>
          <a:xfrm>
            <a:off x="1368359" y="2875026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D8F77-8C6F-47E5-807C-494353335D5D}"/>
              </a:ext>
            </a:extLst>
          </p:cNvPr>
          <p:cNvSpPr txBox="1"/>
          <p:nvPr/>
        </p:nvSpPr>
        <p:spPr>
          <a:xfrm>
            <a:off x="5953312" y="2875026"/>
            <a:ext cx="15402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CustomerTypeId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B3364-AFD4-4677-B736-01277ECB570E}"/>
              </a:ext>
            </a:extLst>
          </p:cNvPr>
          <p:cNvCxnSpPr>
            <a:cxnSpLocks/>
          </p:cNvCxnSpPr>
          <p:nvPr/>
        </p:nvCxnSpPr>
        <p:spPr>
          <a:xfrm flipH="1">
            <a:off x="2679741" y="2571750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B3DB44-8F95-41EA-85A7-D41A89CA9BAA}"/>
              </a:ext>
            </a:extLst>
          </p:cNvPr>
          <p:cNvCxnSpPr>
            <a:cxnSpLocks/>
          </p:cNvCxnSpPr>
          <p:nvPr/>
        </p:nvCxnSpPr>
        <p:spPr>
          <a:xfrm flipH="1">
            <a:off x="2774930" y="2571750"/>
            <a:ext cx="317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72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F6156-8064-4D0C-BFCE-CC20B87A1951}"/>
              </a:ext>
            </a:extLst>
          </p:cNvPr>
          <p:cNvSpPr/>
          <p:nvPr/>
        </p:nvSpPr>
        <p:spPr>
          <a:xfrm>
            <a:off x="1325665" y="960239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7DAD2-1005-4A50-86A6-5E16268CACB3}"/>
              </a:ext>
            </a:extLst>
          </p:cNvPr>
          <p:cNvSpPr/>
          <p:nvPr/>
        </p:nvSpPr>
        <p:spPr>
          <a:xfrm>
            <a:off x="6102083" y="955236"/>
            <a:ext cx="1416694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505D8-1A19-4D1A-A08C-B4FB2E1E5C5F}"/>
              </a:ext>
            </a:extLst>
          </p:cNvPr>
          <p:cNvCxnSpPr>
            <a:cxnSpLocks/>
          </p:cNvCxnSpPr>
          <p:nvPr/>
        </p:nvCxnSpPr>
        <p:spPr>
          <a:xfrm>
            <a:off x="2781955" y="1339294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5BD73-9369-4F2F-924F-B6402FCFC3D0}"/>
              </a:ext>
            </a:extLst>
          </p:cNvPr>
          <p:cNvSpPr txBox="1"/>
          <p:nvPr/>
        </p:nvSpPr>
        <p:spPr>
          <a:xfrm>
            <a:off x="3975137" y="4264299"/>
            <a:ext cx="11266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CustomerId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4A8E-59CF-489F-B2A0-F29AF7708EEA}"/>
              </a:ext>
            </a:extLst>
          </p:cNvPr>
          <p:cNvSpPr txBox="1"/>
          <p:nvPr/>
        </p:nvSpPr>
        <p:spPr>
          <a:xfrm>
            <a:off x="1501668" y="1935002"/>
            <a:ext cx="11199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D8F77-8C6F-47E5-807C-494353335D5D}"/>
              </a:ext>
            </a:extLst>
          </p:cNvPr>
          <p:cNvSpPr txBox="1"/>
          <p:nvPr/>
        </p:nvSpPr>
        <p:spPr>
          <a:xfrm>
            <a:off x="6437086" y="1940121"/>
            <a:ext cx="1205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BookId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B3364-AFD4-4677-B736-01277ECB570E}"/>
              </a:ext>
            </a:extLst>
          </p:cNvPr>
          <p:cNvCxnSpPr>
            <a:cxnSpLocks/>
          </p:cNvCxnSpPr>
          <p:nvPr/>
        </p:nvCxnSpPr>
        <p:spPr>
          <a:xfrm flipH="1">
            <a:off x="2813050" y="1631726"/>
            <a:ext cx="327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B3DB44-8F95-41EA-85A7-D41A89CA9BAA}"/>
              </a:ext>
            </a:extLst>
          </p:cNvPr>
          <p:cNvCxnSpPr>
            <a:cxnSpLocks/>
          </p:cNvCxnSpPr>
          <p:nvPr/>
        </p:nvCxnSpPr>
        <p:spPr>
          <a:xfrm flipH="1">
            <a:off x="2923701" y="1636845"/>
            <a:ext cx="317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0DCBA-FEB0-4945-8A2E-DECBF9BB144C}"/>
              </a:ext>
            </a:extLst>
          </p:cNvPr>
          <p:cNvCxnSpPr>
            <a:cxnSpLocks/>
          </p:cNvCxnSpPr>
          <p:nvPr/>
        </p:nvCxnSpPr>
        <p:spPr>
          <a:xfrm>
            <a:off x="2828512" y="1339293"/>
            <a:ext cx="311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4C632C3-2F1C-436C-8612-4BBF24634D06}"/>
              </a:ext>
            </a:extLst>
          </p:cNvPr>
          <p:cNvSpPr/>
          <p:nvPr/>
        </p:nvSpPr>
        <p:spPr>
          <a:xfrm>
            <a:off x="1369207" y="3307708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5B0695-30D6-4F6D-BA53-70E7DAA814A1}"/>
              </a:ext>
            </a:extLst>
          </p:cNvPr>
          <p:cNvSpPr/>
          <p:nvPr/>
        </p:nvSpPr>
        <p:spPr>
          <a:xfrm>
            <a:off x="6145625" y="3302705"/>
            <a:ext cx="1416694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B6C91-02A2-4374-BBFE-A98521E8D028}"/>
              </a:ext>
            </a:extLst>
          </p:cNvPr>
          <p:cNvCxnSpPr>
            <a:cxnSpLocks/>
          </p:cNvCxnSpPr>
          <p:nvPr/>
        </p:nvCxnSpPr>
        <p:spPr>
          <a:xfrm>
            <a:off x="5326129" y="3842792"/>
            <a:ext cx="775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5145B7-F053-40A8-9A9E-4EED6039E0C4}"/>
              </a:ext>
            </a:extLst>
          </p:cNvPr>
          <p:cNvSpPr txBox="1"/>
          <p:nvPr/>
        </p:nvSpPr>
        <p:spPr>
          <a:xfrm>
            <a:off x="1527629" y="4296229"/>
            <a:ext cx="1137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CustomerId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B5A1F1-D5FA-4C44-BF3E-1E1EE455FD3B}"/>
              </a:ext>
            </a:extLst>
          </p:cNvPr>
          <p:cNvSpPr txBox="1"/>
          <p:nvPr/>
        </p:nvSpPr>
        <p:spPr>
          <a:xfrm>
            <a:off x="6145625" y="4287590"/>
            <a:ext cx="15402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BookId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B273AB-898A-4FF1-91A0-43DD7B199D8C}"/>
              </a:ext>
            </a:extLst>
          </p:cNvPr>
          <p:cNvCxnSpPr>
            <a:cxnSpLocks/>
          </p:cNvCxnSpPr>
          <p:nvPr/>
        </p:nvCxnSpPr>
        <p:spPr>
          <a:xfrm flipH="1">
            <a:off x="2886570" y="3853819"/>
            <a:ext cx="83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9D6FB12-F14A-49B8-82AE-999C799D0431}"/>
              </a:ext>
            </a:extLst>
          </p:cNvPr>
          <p:cNvSpPr/>
          <p:nvPr/>
        </p:nvSpPr>
        <p:spPr>
          <a:xfrm>
            <a:off x="3787020" y="3302705"/>
            <a:ext cx="1502847" cy="984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CustomerBook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6E9ECE-AC12-44F3-993C-B39BAEB9497F}"/>
              </a:ext>
            </a:extLst>
          </p:cNvPr>
          <p:cNvSpPr/>
          <p:nvPr/>
        </p:nvSpPr>
        <p:spPr>
          <a:xfrm>
            <a:off x="3973286" y="2140786"/>
            <a:ext cx="1045028" cy="98488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E91EA-491F-46B2-9F3B-2336F8C56F48}"/>
              </a:ext>
            </a:extLst>
          </p:cNvPr>
          <p:cNvSpPr txBox="1"/>
          <p:nvPr/>
        </p:nvSpPr>
        <p:spPr>
          <a:xfrm>
            <a:off x="4008174" y="4491448"/>
            <a:ext cx="11266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BookId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3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Stored Procedure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2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Fluent API Overview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Stored Procedure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76173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Generate SP for Insert, Update, Delete Operations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Stored Procedure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Custom</a:t>
            </a:r>
            <a:r>
              <a:rPr lang="en-US" sz="1600" dirty="0">
                <a:solidFill>
                  <a:schemeClr val="bg1"/>
                </a:solidFill>
              </a:rPr>
              <a:t> Result 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Business Processes (dataset based)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Stored Procedure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Raw SQL </a:t>
            </a:r>
          </a:p>
          <a:p>
            <a:pPr algn="r"/>
            <a:r>
              <a:rPr lang="en" sz="4400" b="1" dirty="0">
                <a:solidFill>
                  <a:schemeClr val="bg2"/>
                </a:solidFill>
              </a:rPr>
              <a:t>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5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Raw SQL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180405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Queries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Result Sets – Map to 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Custom Business Processes (void results)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Raw SQL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4 : CRUD Operations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4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Pattern reliant on method chaining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Object.DoSomething</a:t>
            </a:r>
            <a:r>
              <a:rPr lang="en-US" sz="1600" dirty="0">
                <a:solidFill>
                  <a:schemeClr val="bg1"/>
                </a:solidFill>
              </a:rPr>
              <a:t>().</a:t>
            </a:r>
            <a:r>
              <a:rPr lang="en-US" sz="1600" dirty="0" err="1">
                <a:solidFill>
                  <a:schemeClr val="bg1"/>
                </a:solidFill>
              </a:rPr>
              <a:t>DoMore</a:t>
            </a:r>
            <a:r>
              <a:rPr lang="en-US" sz="1600" dirty="0">
                <a:solidFill>
                  <a:schemeClr val="bg1"/>
                </a:solidFill>
              </a:rPr>
              <a:t>(param, param2).Filter(</a:t>
            </a:r>
            <a:r>
              <a:rPr lang="en-US" sz="1600" dirty="0" err="1">
                <a:solidFill>
                  <a:schemeClr val="bg1"/>
                </a:solidFill>
              </a:rPr>
              <a:t>paramFilter</a:t>
            </a:r>
            <a:r>
              <a:rPr lang="en-US" sz="1600" dirty="0">
                <a:solidFill>
                  <a:schemeClr val="bg1"/>
                </a:solidFill>
              </a:rPr>
              <a:t>).Finalize();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Increase Code Legibility &amp; Compactness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Creates a Domain-Specific Language (DSL)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Defined through return value of each called method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Self-referential : Context flows through operations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Entity Framework Implementation : </a:t>
            </a:r>
            <a:r>
              <a:rPr lang="en-US" sz="1600" b="1" i="1" dirty="0" err="1">
                <a:solidFill>
                  <a:srgbClr val="FF0000"/>
                </a:solidFill>
              </a:rPr>
              <a:t>ModelBuilder</a:t>
            </a:r>
            <a:endParaRPr lang="en-US" sz="1600" b="1" i="1" dirty="0">
              <a:solidFill>
                <a:srgbClr val="FF0000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</a:t>
            </a:r>
            <a:r>
              <a:rPr lang="en-US" sz="1400" dirty="0">
                <a:solidFill>
                  <a:schemeClr val="bg1"/>
                </a:solidFill>
              </a:rPr>
              <a:t>override </a:t>
            </a:r>
            <a:r>
              <a:rPr lang="en-US" b="1" i="1" dirty="0" err="1">
                <a:solidFill>
                  <a:srgbClr val="FF0000"/>
                </a:solidFill>
              </a:rPr>
              <a:t>OnModelCreating</a:t>
            </a:r>
            <a:r>
              <a:rPr lang="en-US" dirty="0"/>
              <a:t> </a:t>
            </a:r>
            <a:r>
              <a:rPr lang="en-US" sz="1600" dirty="0">
                <a:solidFill>
                  <a:schemeClr val="bg1"/>
                </a:solidFill>
              </a:rPr>
              <a:t>method parameter)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Effects Migrations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Fluent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More Extensive than 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You can use Data Annotation attributes and Fluent API at the same time. Entity Framework gives precedence to Fluent API over Data Annotations attributes.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Model-Wide Configurations (Schema)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Entity Configurations (class –&gt; table)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Property Configurations (Class members –&gt; table columns)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Supplied in </a:t>
            </a:r>
            <a:r>
              <a:rPr lang="en-US" sz="1600" b="1" i="1" dirty="0" err="1">
                <a:solidFill>
                  <a:srgbClr val="FF0000"/>
                </a:solidFill>
              </a:rPr>
              <a:t>OnModelCreating</a:t>
            </a:r>
            <a:r>
              <a:rPr lang="en-US" sz="1600" dirty="0">
                <a:solidFill>
                  <a:schemeClr val="bg1"/>
                </a:solidFill>
              </a:rPr>
              <a:t> for </a:t>
            </a:r>
            <a:r>
              <a:rPr lang="en-US" sz="1600" b="1" i="1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derived classes (Data Services)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Override Entity Framework Convention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393B-DEF7-4278-A3CF-E24DB459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78" y="3803113"/>
            <a:ext cx="5928143" cy="10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Domain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Schema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Classes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Tables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Properties (of Classes)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Columns (of Tables) </a:t>
            </a: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Relationship Behaviors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Dependency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Generate Stored Procedures (Code First Insert, Update, Delete)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Customization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.NET 6 Core Entity Framework Fluent API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FLUENT Pattern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Fluent Interface where result is formulated by method chaining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2657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Override Convention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</a:t>
            </a:r>
            <a:r>
              <a:rPr lang="en-US" sz="1050" dirty="0" err="1">
                <a:solidFill>
                  <a:srgbClr val="C00000"/>
                </a:solidFill>
                <a:latin typeface="+mj-lt"/>
              </a:rPr>
              <a:t>ModelBuilder</a:t>
            </a:r>
            <a:r>
              <a:rPr lang="en-US" sz="1050" dirty="0">
                <a:latin typeface="+mj-lt"/>
              </a:rPr>
              <a:t> to change how domains, classes, and properties relates to Database Schema elements 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Impacts Migrations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Generated Migrations use Fluent API over Data Annotations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Customization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Use the Fluent API to define complex relationships and database specific function, procedures, behaviors and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Entity Mapping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Entity Mapping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269199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366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Default Schema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Model-Wide Annotations (results in Snapshot file)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Entity to Table, override Schema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Takes Precedence over Data 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Alternate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Entity Mappings : 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17951</TotalTime>
  <Words>499</Words>
  <Application>Microsoft Office PowerPoint</Application>
  <PresentationFormat>On-screen Show (16:9)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843</cp:revision>
  <dcterms:created xsi:type="dcterms:W3CDTF">2017-10-12T21:25:20Z</dcterms:created>
  <dcterms:modified xsi:type="dcterms:W3CDTF">2022-04-07T16:37:29Z</dcterms:modified>
</cp:coreProperties>
</file>