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21"/>
  </p:notesMasterIdLst>
  <p:handoutMasterIdLst>
    <p:handoutMasterId r:id="rId22"/>
  </p:handoutMasterIdLst>
  <p:sldIdLst>
    <p:sldId id="1377" r:id="rId2"/>
    <p:sldId id="1378" r:id="rId3"/>
    <p:sldId id="1379" r:id="rId4"/>
    <p:sldId id="1374" r:id="rId5"/>
    <p:sldId id="1389" r:id="rId6"/>
    <p:sldId id="1390" r:id="rId7"/>
    <p:sldId id="1391" r:id="rId8"/>
    <p:sldId id="1392" r:id="rId9"/>
    <p:sldId id="1399" r:id="rId10"/>
    <p:sldId id="1393" r:id="rId11"/>
    <p:sldId id="1394" r:id="rId12"/>
    <p:sldId id="1395" r:id="rId13"/>
    <p:sldId id="1396" r:id="rId14"/>
    <p:sldId id="1397" r:id="rId15"/>
    <p:sldId id="1398" r:id="rId16"/>
    <p:sldId id="1402" r:id="rId17"/>
    <p:sldId id="1400" r:id="rId18"/>
    <p:sldId id="1401" r:id="rId19"/>
    <p:sldId id="1403" r:id="rId2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532"/>
    <a:srgbClr val="0031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62" autoAdjust="0"/>
    <p:restoredTop sz="94434" autoAdjust="0"/>
  </p:normalViewPr>
  <p:slideViewPr>
    <p:cSldViewPr snapToGrid="0">
      <p:cViewPr varScale="1">
        <p:scale>
          <a:sx n="178" d="100"/>
          <a:sy n="178" d="100"/>
        </p:scale>
        <p:origin x="86" y="86"/>
      </p:cViewPr>
      <p:guideLst/>
    </p:cSldViewPr>
  </p:slideViewPr>
  <p:notesTextViewPr>
    <p:cViewPr>
      <p:scale>
        <a:sx n="1" d="1"/>
        <a:sy n="1" d="1"/>
      </p:scale>
      <p:origin x="0" y="0"/>
    </p:cViewPr>
  </p:notesTextViewPr>
  <p:sorterViewPr>
    <p:cViewPr>
      <p:scale>
        <a:sx n="25" d="100"/>
        <a:sy n="25" d="100"/>
      </p:scale>
      <p:origin x="0" y="-8790"/>
    </p:cViewPr>
  </p:sorterViewPr>
  <p:notesViewPr>
    <p:cSldViewPr snapToGrid="0">
      <p:cViewPr varScale="1">
        <p:scale>
          <a:sx n="54" d="100"/>
          <a:sy n="54" d="100"/>
        </p:scale>
        <p:origin x="288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C05CB7-7154-42F2-8D93-1E20B1508952}" type="datetimeFigureOut">
              <a:rPr lang="en-US" smtClean="0"/>
              <a:t>6/11/2022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14430B-58C5-4EB3-A903-20F07B4F04B7}" type="slidenum">
              <a:rPr lang="en-US" smtClean="0"/>
              <a:t>‹#›</a:t>
            </a:fld>
            <a:endParaRPr lang="en-US"/>
          </a:p>
        </p:txBody>
      </p:sp>
    </p:spTree>
    <p:extLst>
      <p:ext uri="{BB962C8B-B14F-4D97-AF65-F5344CB8AC3E}">
        <p14:creationId xmlns:p14="http://schemas.microsoft.com/office/powerpoint/2010/main" val="2496903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8E1E840F-9B2B-44B5-896B-5B857B514EB5}" type="datetimeFigureOut">
              <a:rPr lang="en-US" smtClean="0"/>
              <a:t>6/11/2022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1E044-3EA6-4167-A0FB-D05C215FD25D}" type="slidenum">
              <a:rPr lang="en-US" smtClean="0"/>
              <a:t>‹#›</a:t>
            </a:fld>
            <a:endParaRPr lang="en-US"/>
          </a:p>
        </p:txBody>
      </p:sp>
    </p:spTree>
    <p:extLst>
      <p:ext uri="{BB962C8B-B14F-4D97-AF65-F5344CB8AC3E}">
        <p14:creationId xmlns:p14="http://schemas.microsoft.com/office/powerpoint/2010/main" val="145450669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201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ull Image">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1" y="2"/>
            <a:ext cx="9143999" cy="5143499"/>
          </a:xfrm>
          <a:prstGeom prst="rect">
            <a:avLst/>
          </a:prstGeom>
          <a:solidFill>
            <a:schemeClr val="tx1">
              <a:lumMod val="10000"/>
              <a:lumOff val="90000"/>
            </a:schemeClr>
          </a:solidFill>
        </p:spPr>
        <p:txBody>
          <a:bodyPr tIns="1548000" anchor="ctr"/>
          <a:lstStyle>
            <a:lvl1pPr marL="0" indent="0" algn="ctr">
              <a:buNone/>
              <a:defRPr sz="1050">
                <a:solidFill>
                  <a:schemeClr val="bg1">
                    <a:lumMod val="65000"/>
                  </a:schemeClr>
                </a:solidFill>
              </a:defRPr>
            </a:lvl1pPr>
          </a:lstStyle>
          <a:p>
            <a:endParaRPr lang="en-US"/>
          </a:p>
        </p:txBody>
      </p:sp>
    </p:spTree>
    <p:extLst>
      <p:ext uri="{BB962C8B-B14F-4D97-AF65-F5344CB8AC3E}">
        <p14:creationId xmlns:p14="http://schemas.microsoft.com/office/powerpoint/2010/main" val="3442765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NSPPPT005">
    <p:spTree>
      <p:nvGrpSpPr>
        <p:cNvPr id="1" name=""/>
        <p:cNvGrpSpPr/>
        <p:nvPr/>
      </p:nvGrpSpPr>
      <p:grpSpPr>
        <a:xfrm>
          <a:off x="0" y="0"/>
          <a:ext cx="0" cy="0"/>
          <a:chOff x="0" y="0"/>
          <a:chExt cx="0" cy="0"/>
        </a:xfrm>
      </p:grpSpPr>
      <p:sp>
        <p:nvSpPr>
          <p:cNvPr id="4" name="Picture Placeholder 2"/>
          <p:cNvSpPr>
            <a:spLocks noGrp="1"/>
          </p:cNvSpPr>
          <p:nvPr>
            <p:ph type="pic" sz="quarter" idx="10"/>
          </p:nvPr>
        </p:nvSpPr>
        <p:spPr>
          <a:xfrm>
            <a:off x="4551903" y="2"/>
            <a:ext cx="4592097" cy="5143499"/>
          </a:xfrm>
          <a:prstGeom prst="rect">
            <a:avLst/>
          </a:prstGeom>
          <a:solidFill>
            <a:schemeClr val="tx1">
              <a:lumMod val="10000"/>
              <a:lumOff val="90000"/>
            </a:schemeClr>
          </a:solidFill>
        </p:spPr>
        <p:txBody>
          <a:bodyPr tIns="1548000" anchor="ctr"/>
          <a:lstStyle>
            <a:lvl1pPr marL="0" indent="0" algn="ctr">
              <a:buNone/>
              <a:defRPr sz="1050">
                <a:solidFill>
                  <a:schemeClr val="bg1">
                    <a:lumMod val="65000"/>
                  </a:schemeClr>
                </a:solidFill>
              </a:defRPr>
            </a:lvl1pPr>
          </a:lstStyle>
          <a:p>
            <a:endParaRPr lang="en-US"/>
          </a:p>
        </p:txBody>
      </p:sp>
      <p:sp>
        <p:nvSpPr>
          <p:cNvPr id="3" name="Text Placeholder 3"/>
          <p:cNvSpPr>
            <a:spLocks noGrp="1"/>
          </p:cNvSpPr>
          <p:nvPr>
            <p:ph type="body" sz="half" idx="2" hasCustomPrompt="1"/>
          </p:nvPr>
        </p:nvSpPr>
        <p:spPr>
          <a:xfrm>
            <a:off x="381000" y="730530"/>
            <a:ext cx="8368363" cy="173255"/>
          </a:xfrm>
          <a:prstGeom prst="rect">
            <a:avLst/>
          </a:prstGeom>
        </p:spPr>
        <p:txBody>
          <a:bodyPr wrap="none" lIns="0" tIns="0" rIns="0" bIns="0" anchor="ctr">
            <a:noAutofit/>
          </a:bodyPr>
          <a:lstStyle>
            <a:lvl1pPr marL="0" indent="0" algn="l">
              <a:buNone/>
              <a:defRPr sz="1100" b="0" baseline="0">
                <a:solidFill>
                  <a:schemeClr val="bg1">
                    <a:lumMod val="65000"/>
                  </a:schemeClr>
                </a:solidFill>
                <a:latin typeface="+mn-lt"/>
                <a:ea typeface="Roboto"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5" name="Title 2"/>
          <p:cNvSpPr>
            <a:spLocks noGrp="1"/>
          </p:cNvSpPr>
          <p:nvPr>
            <p:ph type="title"/>
          </p:nvPr>
        </p:nvSpPr>
        <p:spPr>
          <a:xfrm>
            <a:off x="381000" y="282611"/>
            <a:ext cx="8368363" cy="409459"/>
          </a:xfrm>
          <a:prstGeom prst="rect">
            <a:avLst/>
          </a:prstGeom>
        </p:spPr>
        <p:txBody>
          <a:bodyPr lIns="0" tIns="0" rIns="0" bIns="0" anchor="ctr"/>
          <a:lstStyle>
            <a:lvl1pPr algn="l">
              <a:defRPr sz="3000">
                <a:solidFill>
                  <a:schemeClr val="bg1">
                    <a:lumMod val="50000"/>
                  </a:schemeClr>
                </a:solidFill>
              </a:defRPr>
            </a:lvl1pPr>
          </a:lstStyle>
          <a:p>
            <a:r>
              <a:rPr lang="en-US" dirty="0"/>
              <a:t>Click to edit Master title style</a:t>
            </a:r>
          </a:p>
        </p:txBody>
      </p:sp>
    </p:spTree>
    <p:extLst>
      <p:ext uri="{BB962C8B-B14F-4D97-AF65-F5344CB8AC3E}">
        <p14:creationId xmlns:p14="http://schemas.microsoft.com/office/powerpoint/2010/main" val="2792497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0514247"/>
      </p:ext>
    </p:extLst>
  </p:cSld>
  <p:clrMap bg1="lt1" tx1="dk1" bg2="lt2" tx2="dk2" accent1="accent1" accent2="accent2" accent3="accent3" accent4="accent4" accent5="accent5" accent6="accent6" hlink="hlink" folHlink="folHlink"/>
  <p:sldLayoutIdLst>
    <p:sldLayoutId id="2147483818" r:id="rId1"/>
    <p:sldLayoutId id="2147483749" r:id="rId2"/>
    <p:sldLayoutId id="2147484003"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amazon.com/Patterns-Enterprise-Application-Architecture-Martin/dp/0321127420/"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7" descr="A picture containing text, vector graphics&#10;&#10;Description automatically generated">
            <a:extLst>
              <a:ext uri="{FF2B5EF4-FFF2-40B4-BE49-F238E27FC236}">
                <a16:creationId xmlns:a16="http://schemas.microsoft.com/office/drawing/2014/main" id="{3781D3B6-B83B-422F-929B-F2DC1529FC03}"/>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1"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grpSp>
        <p:nvGrpSpPr>
          <p:cNvPr id="14" name="Group 13"/>
          <p:cNvGrpSpPr/>
          <p:nvPr/>
        </p:nvGrpSpPr>
        <p:grpSpPr>
          <a:xfrm>
            <a:off x="1328194" y="1515560"/>
            <a:ext cx="6487609" cy="2112380"/>
            <a:chOff x="1468876" y="1924047"/>
            <a:chExt cx="6064589" cy="1295402"/>
          </a:xfrm>
        </p:grpSpPr>
        <p:sp>
          <p:nvSpPr>
            <p:cNvPr id="5" name="Half Frame 4"/>
            <p:cNvSpPr/>
            <p:nvPr/>
          </p:nvSpPr>
          <p:spPr>
            <a:xfrm>
              <a:off x="1468876" y="1924047"/>
              <a:ext cx="1295400" cy="1295400"/>
            </a:xfrm>
            <a:prstGeom prst="halfFrame">
              <a:avLst>
                <a:gd name="adj1" fmla="val 2603"/>
                <a:gd name="adj2" fmla="val 260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Half Frame 5"/>
            <p:cNvSpPr/>
            <p:nvPr/>
          </p:nvSpPr>
          <p:spPr>
            <a:xfrm flipH="1" flipV="1">
              <a:off x="6238065" y="1924049"/>
              <a:ext cx="1295400" cy="1295400"/>
            </a:xfrm>
            <a:prstGeom prst="halfFrame">
              <a:avLst>
                <a:gd name="adj1" fmla="val 2603"/>
                <a:gd name="adj2" fmla="val 260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2" name="Inhaltsplatzhalter 4"/>
          <p:cNvSpPr txBox="1">
            <a:spLocks/>
          </p:cNvSpPr>
          <p:nvPr/>
        </p:nvSpPr>
        <p:spPr>
          <a:xfrm>
            <a:off x="1468876" y="1872634"/>
            <a:ext cx="6206246" cy="110799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buNone/>
            </a:pPr>
            <a:r>
              <a:rPr lang="en-US" sz="3600" b="1" dirty="0">
                <a:latin typeface="+mj-lt"/>
              </a:rPr>
              <a:t>Advanced Framework Concepts</a:t>
            </a:r>
            <a:endParaRPr lang="en-US" sz="1200" dirty="0">
              <a:latin typeface="+mn-lt"/>
            </a:endParaRPr>
          </a:p>
        </p:txBody>
      </p:sp>
      <p:sp>
        <p:nvSpPr>
          <p:cNvPr id="13" name="Inhaltsplatzhalter 4"/>
          <p:cNvSpPr txBox="1">
            <a:spLocks/>
          </p:cNvSpPr>
          <p:nvPr/>
        </p:nvSpPr>
        <p:spPr>
          <a:xfrm>
            <a:off x="1468876" y="3193484"/>
            <a:ext cx="6206246" cy="22159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600" dirty="0">
                <a:latin typeface="+mj-lt"/>
                <a:ea typeface="Roboto Light" panose="02000000000000000000" pitchFamily="2" charset="0"/>
              </a:rPr>
              <a:t>SECTION 6</a:t>
            </a:r>
          </a:p>
        </p:txBody>
      </p:sp>
    </p:spTree>
    <p:extLst>
      <p:ext uri="{BB962C8B-B14F-4D97-AF65-F5344CB8AC3E}">
        <p14:creationId xmlns:p14="http://schemas.microsoft.com/office/powerpoint/2010/main" val="15467043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with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600"/>
                            </p:stCondLst>
                            <p:childTnLst>
                              <p:par>
                                <p:cTn id="10" presetID="16" presetClass="entr" presetSubtype="37"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outVertic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EEF13F29-2B41-4CB1-9F01-27DCF071E20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2" name="Rectangle 1"/>
          <p:cNvSpPr/>
          <p:nvPr/>
        </p:nvSpPr>
        <p:spPr>
          <a:xfrm>
            <a:off x="0" y="-8001"/>
            <a:ext cx="9144000" cy="5151501"/>
          </a:xfrm>
          <a:prstGeom prst="rect">
            <a:avLst/>
          </a:prstGeom>
          <a:solidFill>
            <a:schemeClr val="tx1">
              <a:lumMod val="90000"/>
              <a:lumOff val="10000"/>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
        <p:nvSpPr>
          <p:cNvPr id="5" name="Rectangle 4"/>
          <p:cNvSpPr/>
          <p:nvPr/>
        </p:nvSpPr>
        <p:spPr>
          <a:xfrm>
            <a:off x="447876" y="1084859"/>
            <a:ext cx="8248247" cy="2923877"/>
          </a:xfrm>
          <a:prstGeom prst="rect">
            <a:avLst/>
          </a:prstGeom>
        </p:spPr>
        <p:txBody>
          <a:bodyPr wrap="square" anchor="t">
            <a:spAutoFit/>
          </a:bodyPr>
          <a:lstStyle/>
          <a:p>
            <a:pPr marL="285750" indent="-285750">
              <a:lnSpc>
                <a:spcPct val="150000"/>
              </a:lnSpc>
              <a:buFont typeface="Wingdings" panose="05000000000000000000" pitchFamily="2" charset="2"/>
              <a:buChar char="q"/>
            </a:pPr>
            <a:r>
              <a:rPr lang="en-US" sz="1600" dirty="0">
                <a:solidFill>
                  <a:schemeClr val="bg1"/>
                </a:solidFill>
              </a:rPr>
              <a:t>Introduced as part of </a:t>
            </a:r>
            <a:r>
              <a:rPr lang="en-US" sz="1600" b="1" i="1" dirty="0">
                <a:solidFill>
                  <a:schemeClr val="bg1"/>
                </a:solidFill>
              </a:rPr>
              <a:t>Domain-Driven Design </a:t>
            </a:r>
            <a:r>
              <a:rPr lang="en-US" sz="1600" dirty="0">
                <a:solidFill>
                  <a:schemeClr val="bg1"/>
                </a:solidFill>
              </a:rPr>
              <a:t>(2004)</a:t>
            </a:r>
          </a:p>
          <a:p>
            <a:pPr marL="285750" indent="-285750">
              <a:lnSpc>
                <a:spcPct val="150000"/>
              </a:lnSpc>
              <a:buFont typeface="Wingdings" panose="05000000000000000000" pitchFamily="2" charset="2"/>
              <a:buChar char="q"/>
            </a:pPr>
            <a:r>
              <a:rPr lang="en-US" sz="1600" dirty="0">
                <a:solidFill>
                  <a:schemeClr val="bg1"/>
                </a:solidFill>
              </a:rPr>
              <a:t>Provides Abstraction of Data – Interface similar to a Collection   </a:t>
            </a:r>
          </a:p>
          <a:p>
            <a:pPr marL="285750" indent="-285750">
              <a:lnSpc>
                <a:spcPct val="150000"/>
              </a:lnSpc>
              <a:buFont typeface="Wingdings" panose="05000000000000000000" pitchFamily="2" charset="2"/>
              <a:buChar char="q"/>
            </a:pPr>
            <a:r>
              <a:rPr lang="en-US" sz="1600" dirty="0">
                <a:solidFill>
                  <a:schemeClr val="bg1"/>
                </a:solidFill>
              </a:rPr>
              <a:t>Loose Coupling between Domain Objects and persistence layer    </a:t>
            </a:r>
          </a:p>
          <a:p>
            <a:pPr marL="285750" indent="-285750">
              <a:lnSpc>
                <a:spcPct val="150000"/>
              </a:lnSpc>
              <a:buFont typeface="Wingdings" panose="05000000000000000000" pitchFamily="2" charset="2"/>
              <a:buChar char="q"/>
            </a:pPr>
            <a:r>
              <a:rPr lang="en-US" sz="1600" dirty="0">
                <a:solidFill>
                  <a:schemeClr val="bg1"/>
                </a:solidFill>
              </a:rPr>
              <a:t>Repository Interface – Standard Interface across all Domain Object   </a:t>
            </a:r>
          </a:p>
          <a:p>
            <a:pPr marL="285750" indent="-285750">
              <a:lnSpc>
                <a:spcPct val="150000"/>
              </a:lnSpc>
              <a:buFont typeface="Wingdings" panose="05000000000000000000" pitchFamily="2" charset="2"/>
              <a:buChar char="q"/>
            </a:pPr>
            <a:r>
              <a:rPr lang="en-US" sz="1600" dirty="0">
                <a:solidFill>
                  <a:schemeClr val="bg1"/>
                </a:solidFill>
              </a:rPr>
              <a:t>Base Class Repository – Standard Implementation across all Domain Objects   </a:t>
            </a:r>
          </a:p>
          <a:p>
            <a:pPr marL="285750" indent="-285750">
              <a:lnSpc>
                <a:spcPct val="150000"/>
              </a:lnSpc>
              <a:buFont typeface="Wingdings" panose="05000000000000000000" pitchFamily="2" charset="2"/>
              <a:buChar char="q"/>
            </a:pPr>
            <a:r>
              <a:rPr lang="en-US" sz="1600" dirty="0">
                <a:solidFill>
                  <a:schemeClr val="bg1"/>
                </a:solidFill>
              </a:rPr>
              <a:t>Pattern based coding metaphor for data management 	</a:t>
            </a:r>
          </a:p>
          <a:p>
            <a:pPr marL="285750" indent="-285750">
              <a:lnSpc>
                <a:spcPct val="150000"/>
              </a:lnSpc>
              <a:buFont typeface="Wingdings" panose="05000000000000000000" pitchFamily="2" charset="2"/>
              <a:buChar char="q"/>
            </a:pPr>
            <a:r>
              <a:rPr lang="en-US" sz="1600" dirty="0">
                <a:solidFill>
                  <a:schemeClr val="bg1"/>
                </a:solidFill>
              </a:rPr>
              <a:t>Simplifies automated testing / improves code quality / reduce technical debt   </a:t>
            </a:r>
          </a:p>
          <a:p>
            <a:pPr>
              <a:lnSpc>
                <a:spcPct val="150000"/>
              </a:lnSpc>
            </a:pPr>
            <a:endParaRPr lang="en-US" sz="1200" dirty="0">
              <a:solidFill>
                <a:schemeClr val="bg1"/>
              </a:solidFill>
            </a:endParaRPr>
          </a:p>
        </p:txBody>
      </p:sp>
      <p:sp>
        <p:nvSpPr>
          <p:cNvPr id="7" name="TextBox 6"/>
          <p:cNvSpPr txBox="1"/>
          <p:nvPr/>
        </p:nvSpPr>
        <p:spPr>
          <a:xfrm>
            <a:off x="447875" y="147736"/>
            <a:ext cx="8248247" cy="492443"/>
          </a:xfrm>
          <a:prstGeom prst="rect">
            <a:avLst/>
          </a:prstGeom>
          <a:noFill/>
        </p:spPr>
        <p:txBody>
          <a:bodyPr wrap="square" lIns="0" tIns="0" rIns="0" bIns="0" rtlCol="0" anchor="ctr">
            <a:spAutoFit/>
          </a:bodyPr>
          <a:lstStyle/>
          <a:p>
            <a:pPr algn="ctr"/>
            <a:r>
              <a:rPr lang="en-US" sz="3200" b="1" dirty="0">
                <a:solidFill>
                  <a:schemeClr val="bg1"/>
                </a:solidFill>
              </a:rPr>
              <a:t>Key Points</a:t>
            </a:r>
            <a:endParaRPr lang="en-US" sz="3200" b="1" dirty="0">
              <a:solidFill>
                <a:schemeClr val="accent5"/>
              </a:solidFill>
            </a:endParaRPr>
          </a:p>
        </p:txBody>
      </p:sp>
    </p:spTree>
    <p:extLst>
      <p:ext uri="{BB962C8B-B14F-4D97-AF65-F5344CB8AC3E}">
        <p14:creationId xmlns:p14="http://schemas.microsoft.com/office/powerpoint/2010/main" val="12172675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icture containing text, vector graphics&#10;&#10;Description automatically generated">
            <a:extLst>
              <a:ext uri="{FF2B5EF4-FFF2-40B4-BE49-F238E27FC236}">
                <a16:creationId xmlns:a16="http://schemas.microsoft.com/office/drawing/2014/main" id="{3E7F15DB-EC51-42BF-8DB8-127819F6383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 name="Footer Text"/>
          <p:cNvSpPr txBox="1"/>
          <p:nvPr/>
        </p:nvSpPr>
        <p:spPr>
          <a:xfrm>
            <a:off x="3142721" y="924989"/>
            <a:ext cx="5466944" cy="1354217"/>
          </a:xfrm>
          <a:prstGeom prst="rect">
            <a:avLst/>
          </a:prstGeom>
          <a:noFill/>
        </p:spPr>
        <p:txBody>
          <a:bodyPr wrap="square" lIns="0" tIns="0" rIns="0" bIns="0" rtlCol="0">
            <a:spAutoFit/>
          </a:bodyPr>
          <a:lstStyle/>
          <a:p>
            <a:pPr algn="r"/>
            <a:r>
              <a:rPr lang="en" sz="4400" b="1" dirty="0">
                <a:solidFill>
                  <a:schemeClr val="bg2"/>
                </a:solidFill>
              </a:rPr>
              <a:t>Implementing The Unit-Of-Work Pattern</a:t>
            </a:r>
            <a:endParaRPr lang="en-US" sz="4400" b="1" dirty="0">
              <a:solidFill>
                <a:schemeClr val="bg1"/>
              </a:solidFill>
            </a:endParaRPr>
          </a:p>
        </p:txBody>
      </p:sp>
      <p:sp>
        <p:nvSpPr>
          <p:cNvPr id="10" name="Footer Text"/>
          <p:cNvSpPr txBox="1"/>
          <p:nvPr/>
        </p:nvSpPr>
        <p:spPr>
          <a:xfrm>
            <a:off x="3945908" y="3268139"/>
            <a:ext cx="4663757" cy="215444"/>
          </a:xfrm>
          <a:prstGeom prst="rect">
            <a:avLst/>
          </a:prstGeom>
          <a:noFill/>
        </p:spPr>
        <p:txBody>
          <a:bodyPr wrap="square" lIns="0" tIns="0" rIns="0" bIns="0" rtlCol="0">
            <a:spAutoFit/>
          </a:bodyPr>
          <a:lstStyle/>
          <a:p>
            <a:pPr algn="r"/>
            <a:r>
              <a:rPr lang="en-US" sz="1400" dirty="0">
                <a:solidFill>
                  <a:schemeClr val="bg2"/>
                </a:solidFill>
              </a:rPr>
              <a:t>Next Video</a:t>
            </a:r>
            <a:endParaRPr lang="en" sz="1400" dirty="0">
              <a:solidFill>
                <a:schemeClr val="bg2"/>
              </a:solidFill>
            </a:endParaRPr>
          </a:p>
        </p:txBody>
      </p:sp>
    </p:spTree>
    <p:extLst>
      <p:ext uri="{BB962C8B-B14F-4D97-AF65-F5344CB8AC3E}">
        <p14:creationId xmlns:p14="http://schemas.microsoft.com/office/powerpoint/2010/main" val="11332525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D0B60B9A-F961-4731-BD67-636B7CABDFAF}"/>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sp>
        <p:nvSpPr>
          <p:cNvPr id="6" name="Footer Text">
            <a:extLst>
              <a:ext uri="{FF2B5EF4-FFF2-40B4-BE49-F238E27FC236}">
                <a16:creationId xmlns:a16="http://schemas.microsoft.com/office/drawing/2014/main" id="{56BB4242-6AB5-4E8B-9D3A-3FC1E2A3F09E}"/>
              </a:ext>
            </a:extLst>
          </p:cNvPr>
          <p:cNvSpPr txBox="1"/>
          <p:nvPr/>
        </p:nvSpPr>
        <p:spPr>
          <a:xfrm>
            <a:off x="467607" y="1574060"/>
            <a:ext cx="7714927" cy="1354217"/>
          </a:xfrm>
          <a:prstGeom prst="rect">
            <a:avLst/>
          </a:prstGeom>
          <a:noFill/>
        </p:spPr>
        <p:txBody>
          <a:bodyPr wrap="square" lIns="0" tIns="0" rIns="0" bIns="0" rtlCol="0">
            <a:spAutoFit/>
          </a:bodyPr>
          <a:lstStyle/>
          <a:p>
            <a:r>
              <a:rPr lang="en-US" sz="4400" b="1" dirty="0">
                <a:solidFill>
                  <a:schemeClr val="bg1"/>
                </a:solidFill>
              </a:rPr>
              <a:t>Implementing The </a:t>
            </a:r>
          </a:p>
          <a:p>
            <a:r>
              <a:rPr lang="en-US" sz="4400" b="1" dirty="0">
                <a:solidFill>
                  <a:schemeClr val="bg1"/>
                </a:solidFill>
              </a:rPr>
              <a:t>Unit-Of-Work Pattern</a:t>
            </a:r>
          </a:p>
        </p:txBody>
      </p:sp>
      <p:sp>
        <p:nvSpPr>
          <p:cNvPr id="8" name="Footer Text">
            <a:extLst>
              <a:ext uri="{FF2B5EF4-FFF2-40B4-BE49-F238E27FC236}">
                <a16:creationId xmlns:a16="http://schemas.microsoft.com/office/drawing/2014/main" id="{EC4AA134-1980-4A45-879A-843296FEE082}"/>
              </a:ext>
            </a:extLst>
          </p:cNvPr>
          <p:cNvSpPr txBox="1"/>
          <p:nvPr/>
        </p:nvSpPr>
        <p:spPr>
          <a:xfrm>
            <a:off x="467608" y="3420334"/>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Video 6.4 </a:t>
            </a:r>
          </a:p>
        </p:txBody>
      </p:sp>
      <p:sp>
        <p:nvSpPr>
          <p:cNvPr id="11" name="Footer Text">
            <a:extLst>
              <a:ext uri="{FF2B5EF4-FFF2-40B4-BE49-F238E27FC236}">
                <a16:creationId xmlns:a16="http://schemas.microsoft.com/office/drawing/2014/main" id="{7BDE303A-FC3D-4E19-8F80-6AAB2896D6F6}"/>
              </a:ext>
            </a:extLst>
          </p:cNvPr>
          <p:cNvSpPr txBox="1"/>
          <p:nvPr/>
        </p:nvSpPr>
        <p:spPr>
          <a:xfrm>
            <a:off x="467608" y="3051942"/>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Advanced Framework Concepts</a:t>
            </a:r>
          </a:p>
        </p:txBody>
      </p:sp>
    </p:spTree>
    <p:extLst>
      <p:ext uri="{BB962C8B-B14F-4D97-AF65-F5344CB8AC3E}">
        <p14:creationId xmlns:p14="http://schemas.microsoft.com/office/powerpoint/2010/main" val="23009283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200"/>
                            </p:stCondLst>
                            <p:childTnLst>
                              <p:par>
                                <p:cTn id="15" presetID="2" presetClass="entr" presetSubtype="4" accel="20000" decel="60000" fill="hold" grpId="0" nodeType="afterEffect">
                                  <p:stCondLst>
                                    <p:cond delay="0"/>
                                  </p:stCondLst>
                                  <p:iterate type="wd">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EEF13F29-2B41-4CB1-9F01-27DCF071E20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2" name="Rectangle 1"/>
          <p:cNvSpPr/>
          <p:nvPr/>
        </p:nvSpPr>
        <p:spPr>
          <a:xfrm>
            <a:off x="0" y="-8001"/>
            <a:ext cx="9144000" cy="5151501"/>
          </a:xfrm>
          <a:prstGeom prst="rect">
            <a:avLst/>
          </a:prstGeom>
          <a:solidFill>
            <a:schemeClr val="tx1">
              <a:lumMod val="90000"/>
              <a:lumOff val="10000"/>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
        <p:nvSpPr>
          <p:cNvPr id="5" name="Rectangle 4"/>
          <p:cNvSpPr/>
          <p:nvPr/>
        </p:nvSpPr>
        <p:spPr>
          <a:xfrm>
            <a:off x="447876" y="1084859"/>
            <a:ext cx="8248247" cy="4447371"/>
          </a:xfrm>
          <a:prstGeom prst="rect">
            <a:avLst/>
          </a:prstGeom>
        </p:spPr>
        <p:txBody>
          <a:bodyPr wrap="square" anchor="t">
            <a:spAutoFit/>
          </a:bodyPr>
          <a:lstStyle/>
          <a:p>
            <a:pPr marL="285750" indent="-285750">
              <a:lnSpc>
                <a:spcPct val="150000"/>
              </a:lnSpc>
              <a:buFont typeface="Wingdings" panose="05000000000000000000" pitchFamily="2" charset="2"/>
              <a:buChar char="q"/>
            </a:pPr>
            <a:r>
              <a:rPr lang="en-US" sz="1600" dirty="0">
                <a:solidFill>
                  <a:schemeClr val="bg1"/>
                </a:solidFill>
              </a:rPr>
              <a:t>Encapsulates Transaction Scope </a:t>
            </a:r>
          </a:p>
          <a:p>
            <a:pPr marL="285750" indent="-285750">
              <a:lnSpc>
                <a:spcPct val="150000"/>
              </a:lnSpc>
              <a:buFont typeface="Wingdings" panose="05000000000000000000" pitchFamily="2" charset="2"/>
              <a:buChar char="q"/>
            </a:pPr>
            <a:r>
              <a:rPr lang="en-US" sz="1600" dirty="0">
                <a:solidFill>
                  <a:schemeClr val="bg1"/>
                </a:solidFill>
              </a:rPr>
              <a:t>Support Repository Pattern    </a:t>
            </a:r>
          </a:p>
          <a:p>
            <a:pPr marL="285750" indent="-285750">
              <a:lnSpc>
                <a:spcPct val="150000"/>
              </a:lnSpc>
              <a:buFont typeface="Wingdings" panose="05000000000000000000" pitchFamily="2" charset="2"/>
              <a:buChar char="q"/>
            </a:pPr>
            <a:r>
              <a:rPr lang="en-US" sz="1600" dirty="0">
                <a:solidFill>
                  <a:schemeClr val="bg1"/>
                </a:solidFill>
              </a:rPr>
              <a:t>Enables operations on multiple Entities in a single Transaction (Atomic)   </a:t>
            </a:r>
          </a:p>
          <a:p>
            <a:pPr marL="285750" indent="-285750">
              <a:lnSpc>
                <a:spcPct val="150000"/>
              </a:lnSpc>
              <a:buFont typeface="Wingdings" panose="05000000000000000000" pitchFamily="2" charset="2"/>
              <a:buChar char="q"/>
            </a:pPr>
            <a:r>
              <a:rPr lang="en-US" sz="1600" dirty="0">
                <a:solidFill>
                  <a:schemeClr val="bg1"/>
                </a:solidFill>
              </a:rPr>
              <a:t>Provides Consistency of Operations</a:t>
            </a:r>
          </a:p>
          <a:p>
            <a:pPr marL="628650" lvl="1" indent="-285750">
              <a:lnSpc>
                <a:spcPct val="150000"/>
              </a:lnSpc>
              <a:buFont typeface="Wingdings" panose="05000000000000000000" pitchFamily="2" charset="2"/>
              <a:buChar char="q"/>
            </a:pPr>
            <a:r>
              <a:rPr lang="en-US" sz="1600" dirty="0">
                <a:solidFill>
                  <a:schemeClr val="bg1"/>
                </a:solidFill>
              </a:rPr>
              <a:t>All or None  </a:t>
            </a:r>
          </a:p>
          <a:p>
            <a:pPr marL="628650" lvl="1" indent="-285750">
              <a:lnSpc>
                <a:spcPct val="150000"/>
              </a:lnSpc>
              <a:buFont typeface="Wingdings" panose="05000000000000000000" pitchFamily="2" charset="2"/>
              <a:buChar char="q"/>
            </a:pPr>
            <a:r>
              <a:rPr lang="en-US" sz="1600" dirty="0">
                <a:solidFill>
                  <a:schemeClr val="bg1"/>
                </a:solidFill>
              </a:rPr>
              <a:t>Relies on Database Transaction Scope processing (isolation </a:t>
            </a:r>
            <a:r>
              <a:rPr lang="en-US" sz="1600">
                <a:solidFill>
                  <a:schemeClr val="bg1"/>
                </a:solidFill>
              </a:rPr>
              <a:t>of operations)  </a:t>
            </a:r>
            <a:endParaRPr lang="en-US" sz="1600" dirty="0">
              <a:solidFill>
                <a:schemeClr val="bg1"/>
              </a:solidFill>
            </a:endParaRPr>
          </a:p>
          <a:p>
            <a:pPr>
              <a:lnSpc>
                <a:spcPct val="150000"/>
              </a:lnSpc>
            </a:pPr>
            <a:r>
              <a:rPr lang="en-US" sz="1600" dirty="0">
                <a:solidFill>
                  <a:schemeClr val="bg1"/>
                </a:solidFill>
              </a:rPr>
              <a:t>   </a:t>
            </a:r>
          </a:p>
          <a:p>
            <a:pPr marL="171450" indent="-171450">
              <a:lnSpc>
                <a:spcPct val="150000"/>
              </a:lnSpc>
              <a:buFont typeface="Arial" panose="020B0604020202020204" pitchFamily="34" charset="0"/>
              <a:buChar char="•"/>
            </a:pPr>
            <a:endParaRPr lang="en-US" sz="18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a:lnSpc>
                <a:spcPct val="150000"/>
              </a:lnSpc>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p:txBody>
      </p:sp>
      <p:sp>
        <p:nvSpPr>
          <p:cNvPr id="7" name="TextBox 6"/>
          <p:cNvSpPr txBox="1"/>
          <p:nvPr/>
        </p:nvSpPr>
        <p:spPr>
          <a:xfrm>
            <a:off x="447875" y="147736"/>
            <a:ext cx="8248247" cy="492443"/>
          </a:xfrm>
          <a:prstGeom prst="rect">
            <a:avLst/>
          </a:prstGeom>
          <a:noFill/>
        </p:spPr>
        <p:txBody>
          <a:bodyPr wrap="square" lIns="0" tIns="0" rIns="0" bIns="0" rtlCol="0" anchor="ctr">
            <a:spAutoFit/>
          </a:bodyPr>
          <a:lstStyle/>
          <a:p>
            <a:pPr algn="ctr"/>
            <a:r>
              <a:rPr lang="en-US" sz="3200" b="1" dirty="0">
                <a:solidFill>
                  <a:schemeClr val="bg1"/>
                </a:solidFill>
              </a:rPr>
              <a:t>Unit-Of-Work Pattern</a:t>
            </a:r>
            <a:endParaRPr lang="en-US" sz="3200" b="1" dirty="0">
              <a:solidFill>
                <a:schemeClr val="accent5"/>
              </a:solidFill>
            </a:endParaRPr>
          </a:p>
        </p:txBody>
      </p:sp>
    </p:spTree>
    <p:extLst>
      <p:ext uri="{BB962C8B-B14F-4D97-AF65-F5344CB8AC3E}">
        <p14:creationId xmlns:p14="http://schemas.microsoft.com/office/powerpoint/2010/main" val="14867390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icture containing text, vector graphics&#10;&#10;Description automatically generated">
            <a:extLst>
              <a:ext uri="{FF2B5EF4-FFF2-40B4-BE49-F238E27FC236}">
                <a16:creationId xmlns:a16="http://schemas.microsoft.com/office/drawing/2014/main" id="{3E7F15DB-EC51-42BF-8DB8-127819F6383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 name="Footer Text"/>
          <p:cNvSpPr txBox="1"/>
          <p:nvPr/>
        </p:nvSpPr>
        <p:spPr>
          <a:xfrm>
            <a:off x="3142721" y="924989"/>
            <a:ext cx="5466944" cy="1354217"/>
          </a:xfrm>
          <a:prstGeom prst="rect">
            <a:avLst/>
          </a:prstGeom>
          <a:noFill/>
        </p:spPr>
        <p:txBody>
          <a:bodyPr wrap="square" lIns="0" tIns="0" rIns="0" bIns="0" rtlCol="0">
            <a:spAutoFit/>
          </a:bodyPr>
          <a:lstStyle/>
          <a:p>
            <a:pPr algn="r"/>
            <a:r>
              <a:rPr lang="en" sz="4400" b="1" dirty="0">
                <a:solidFill>
                  <a:schemeClr val="bg2"/>
                </a:solidFill>
              </a:rPr>
              <a:t>Search &amp; Paged Results</a:t>
            </a:r>
            <a:endParaRPr lang="en-US" sz="4400" b="1" dirty="0">
              <a:solidFill>
                <a:schemeClr val="bg1"/>
              </a:solidFill>
            </a:endParaRPr>
          </a:p>
        </p:txBody>
      </p:sp>
      <p:sp>
        <p:nvSpPr>
          <p:cNvPr id="10" name="Footer Text"/>
          <p:cNvSpPr txBox="1"/>
          <p:nvPr/>
        </p:nvSpPr>
        <p:spPr>
          <a:xfrm>
            <a:off x="3945908" y="3268139"/>
            <a:ext cx="4663757" cy="215444"/>
          </a:xfrm>
          <a:prstGeom prst="rect">
            <a:avLst/>
          </a:prstGeom>
          <a:noFill/>
        </p:spPr>
        <p:txBody>
          <a:bodyPr wrap="square" lIns="0" tIns="0" rIns="0" bIns="0" rtlCol="0">
            <a:spAutoFit/>
          </a:bodyPr>
          <a:lstStyle/>
          <a:p>
            <a:pPr algn="r"/>
            <a:r>
              <a:rPr lang="en-US" sz="1400" dirty="0">
                <a:solidFill>
                  <a:schemeClr val="bg2"/>
                </a:solidFill>
              </a:rPr>
              <a:t>Next Video</a:t>
            </a:r>
            <a:endParaRPr lang="en" sz="1400" dirty="0">
              <a:solidFill>
                <a:schemeClr val="bg2"/>
              </a:solidFill>
            </a:endParaRPr>
          </a:p>
        </p:txBody>
      </p:sp>
    </p:spTree>
    <p:extLst>
      <p:ext uri="{BB962C8B-B14F-4D97-AF65-F5344CB8AC3E}">
        <p14:creationId xmlns:p14="http://schemas.microsoft.com/office/powerpoint/2010/main" val="33187396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D0B60B9A-F961-4731-BD67-636B7CABDFAF}"/>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sp>
        <p:nvSpPr>
          <p:cNvPr id="6" name="Footer Text">
            <a:extLst>
              <a:ext uri="{FF2B5EF4-FFF2-40B4-BE49-F238E27FC236}">
                <a16:creationId xmlns:a16="http://schemas.microsoft.com/office/drawing/2014/main" id="{56BB4242-6AB5-4E8B-9D3A-3FC1E2A3F09E}"/>
              </a:ext>
            </a:extLst>
          </p:cNvPr>
          <p:cNvSpPr txBox="1"/>
          <p:nvPr/>
        </p:nvSpPr>
        <p:spPr>
          <a:xfrm>
            <a:off x="467607" y="1574060"/>
            <a:ext cx="7714927" cy="677108"/>
          </a:xfrm>
          <a:prstGeom prst="rect">
            <a:avLst/>
          </a:prstGeom>
          <a:noFill/>
        </p:spPr>
        <p:txBody>
          <a:bodyPr wrap="square" lIns="0" tIns="0" rIns="0" bIns="0" rtlCol="0">
            <a:spAutoFit/>
          </a:bodyPr>
          <a:lstStyle/>
          <a:p>
            <a:r>
              <a:rPr lang="en-US" sz="4400" b="1" dirty="0">
                <a:solidFill>
                  <a:schemeClr val="bg1"/>
                </a:solidFill>
              </a:rPr>
              <a:t>Search &amp; Paged Results</a:t>
            </a:r>
          </a:p>
        </p:txBody>
      </p:sp>
      <p:sp>
        <p:nvSpPr>
          <p:cNvPr id="8" name="Footer Text">
            <a:extLst>
              <a:ext uri="{FF2B5EF4-FFF2-40B4-BE49-F238E27FC236}">
                <a16:creationId xmlns:a16="http://schemas.microsoft.com/office/drawing/2014/main" id="{EC4AA134-1980-4A45-879A-843296FEE082}"/>
              </a:ext>
            </a:extLst>
          </p:cNvPr>
          <p:cNvSpPr txBox="1"/>
          <p:nvPr/>
        </p:nvSpPr>
        <p:spPr>
          <a:xfrm>
            <a:off x="467608" y="3420334"/>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Video 6.5 </a:t>
            </a:r>
          </a:p>
        </p:txBody>
      </p:sp>
      <p:sp>
        <p:nvSpPr>
          <p:cNvPr id="11" name="Footer Text">
            <a:extLst>
              <a:ext uri="{FF2B5EF4-FFF2-40B4-BE49-F238E27FC236}">
                <a16:creationId xmlns:a16="http://schemas.microsoft.com/office/drawing/2014/main" id="{7BDE303A-FC3D-4E19-8F80-6AAB2896D6F6}"/>
              </a:ext>
            </a:extLst>
          </p:cNvPr>
          <p:cNvSpPr txBox="1"/>
          <p:nvPr/>
        </p:nvSpPr>
        <p:spPr>
          <a:xfrm>
            <a:off x="467608" y="3051942"/>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Advanced Framework Concepts</a:t>
            </a:r>
          </a:p>
        </p:txBody>
      </p:sp>
    </p:spTree>
    <p:extLst>
      <p:ext uri="{BB962C8B-B14F-4D97-AF65-F5344CB8AC3E}">
        <p14:creationId xmlns:p14="http://schemas.microsoft.com/office/powerpoint/2010/main" val="39703204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200"/>
                            </p:stCondLst>
                            <p:childTnLst>
                              <p:par>
                                <p:cTn id="15" presetID="2" presetClass="entr" presetSubtype="4" accel="20000" decel="60000" fill="hold" grpId="0" nodeType="afterEffect">
                                  <p:stCondLst>
                                    <p:cond delay="0"/>
                                  </p:stCondLst>
                                  <p:iterate type="wd">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EEF13F29-2B41-4CB1-9F01-27DCF071E20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2" name="Rectangle 1"/>
          <p:cNvSpPr/>
          <p:nvPr/>
        </p:nvSpPr>
        <p:spPr>
          <a:xfrm>
            <a:off x="0" y="-8001"/>
            <a:ext cx="9144000" cy="5151501"/>
          </a:xfrm>
          <a:prstGeom prst="rect">
            <a:avLst/>
          </a:prstGeom>
          <a:solidFill>
            <a:schemeClr val="tx1">
              <a:lumMod val="90000"/>
              <a:lumOff val="10000"/>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solidFill>
                <a:schemeClr val="tx1"/>
              </a:solidFill>
            </a:endParaRPr>
          </a:p>
        </p:txBody>
      </p:sp>
      <p:sp>
        <p:nvSpPr>
          <p:cNvPr id="5" name="Rectangle 4"/>
          <p:cNvSpPr/>
          <p:nvPr/>
        </p:nvSpPr>
        <p:spPr>
          <a:xfrm>
            <a:off x="447876" y="1084859"/>
            <a:ext cx="8248247" cy="4078039"/>
          </a:xfrm>
          <a:prstGeom prst="rect">
            <a:avLst/>
          </a:prstGeom>
        </p:spPr>
        <p:txBody>
          <a:bodyPr wrap="square" anchor="t">
            <a:spAutoFit/>
          </a:bodyPr>
          <a:lstStyle/>
          <a:p>
            <a:pPr marL="285750" indent="-285750">
              <a:lnSpc>
                <a:spcPct val="150000"/>
              </a:lnSpc>
              <a:buFont typeface="Wingdings" panose="05000000000000000000" pitchFamily="2" charset="2"/>
              <a:buChar char="q"/>
            </a:pPr>
            <a:r>
              <a:rPr lang="en-US" sz="1600" dirty="0">
                <a:solidFill>
                  <a:schemeClr val="bg1"/>
                </a:solidFill>
              </a:rPr>
              <a:t>.SKIP()</a:t>
            </a:r>
          </a:p>
          <a:p>
            <a:pPr marL="285750" indent="-285750">
              <a:lnSpc>
                <a:spcPct val="150000"/>
              </a:lnSpc>
              <a:buFont typeface="Wingdings" panose="05000000000000000000" pitchFamily="2" charset="2"/>
              <a:buChar char="q"/>
            </a:pPr>
            <a:endParaRPr lang="en-US" sz="1600" dirty="0">
              <a:solidFill>
                <a:schemeClr val="bg1"/>
              </a:solidFill>
            </a:endParaRPr>
          </a:p>
          <a:p>
            <a:pPr marL="628650" lvl="1" indent="-285750">
              <a:lnSpc>
                <a:spcPct val="150000"/>
              </a:lnSpc>
              <a:buFont typeface="Wingdings" panose="05000000000000000000" pitchFamily="2" charset="2"/>
              <a:buChar char="q"/>
            </a:pPr>
            <a:r>
              <a:rPr lang="en-US" sz="1600" dirty="0">
                <a:solidFill>
                  <a:schemeClr val="bg1"/>
                </a:solidFill>
              </a:rPr>
              <a:t>(rows) : page N = (N – 1) * </a:t>
            </a:r>
            <a:r>
              <a:rPr lang="en-US" sz="1600" dirty="0" err="1">
                <a:solidFill>
                  <a:schemeClr val="bg1"/>
                </a:solidFill>
              </a:rPr>
              <a:t>pageSize</a:t>
            </a:r>
            <a:r>
              <a:rPr lang="en-US" sz="1600" dirty="0">
                <a:solidFill>
                  <a:schemeClr val="bg1"/>
                </a:solidFill>
              </a:rPr>
              <a:t> : N { 1…x } </a:t>
            </a:r>
          </a:p>
          <a:p>
            <a:pPr>
              <a:lnSpc>
                <a:spcPct val="150000"/>
              </a:lnSpc>
            </a:pPr>
            <a:r>
              <a:rPr lang="en-US" sz="1600" dirty="0">
                <a:solidFill>
                  <a:schemeClr val="bg1"/>
                </a:solidFill>
              </a:rPr>
              <a:t>	 </a:t>
            </a:r>
          </a:p>
          <a:p>
            <a:pPr marL="285750" indent="-285750">
              <a:lnSpc>
                <a:spcPct val="150000"/>
              </a:lnSpc>
              <a:buFont typeface="Wingdings" panose="05000000000000000000" pitchFamily="2" charset="2"/>
              <a:buChar char="q"/>
            </a:pPr>
            <a:r>
              <a:rPr lang="en-US" sz="1600" dirty="0">
                <a:solidFill>
                  <a:schemeClr val="bg1"/>
                </a:solidFill>
              </a:rPr>
              <a:t>.TAKE()       </a:t>
            </a:r>
          </a:p>
          <a:p>
            <a:pPr marL="285750" indent="-285750">
              <a:lnSpc>
                <a:spcPct val="150000"/>
              </a:lnSpc>
              <a:buFont typeface="Wingdings" panose="05000000000000000000" pitchFamily="2" charset="2"/>
              <a:buChar char="q"/>
            </a:pPr>
            <a:endParaRPr lang="en-US" sz="1600" dirty="0">
              <a:solidFill>
                <a:schemeClr val="bg1"/>
              </a:solidFill>
            </a:endParaRPr>
          </a:p>
          <a:p>
            <a:pPr marL="628650" lvl="1" indent="-285750">
              <a:lnSpc>
                <a:spcPct val="150000"/>
              </a:lnSpc>
              <a:buFont typeface="Wingdings" panose="05000000000000000000" pitchFamily="2" charset="2"/>
              <a:buChar char="q"/>
            </a:pPr>
            <a:r>
              <a:rPr lang="en-US" sz="1800" dirty="0">
                <a:solidFill>
                  <a:schemeClr val="bg1"/>
                </a:solidFill>
              </a:rPr>
              <a:t>(rows) : </a:t>
            </a:r>
            <a:r>
              <a:rPr lang="en-US" sz="1800" dirty="0" err="1">
                <a:solidFill>
                  <a:schemeClr val="bg1"/>
                </a:solidFill>
              </a:rPr>
              <a:t>pageSize</a:t>
            </a:r>
            <a:endParaRPr lang="en-US" sz="18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a:lnSpc>
                <a:spcPct val="150000"/>
              </a:lnSpc>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p:txBody>
      </p:sp>
      <p:sp>
        <p:nvSpPr>
          <p:cNvPr id="7" name="TextBox 6"/>
          <p:cNvSpPr txBox="1"/>
          <p:nvPr/>
        </p:nvSpPr>
        <p:spPr>
          <a:xfrm>
            <a:off x="447875" y="147736"/>
            <a:ext cx="8248247" cy="492443"/>
          </a:xfrm>
          <a:prstGeom prst="rect">
            <a:avLst/>
          </a:prstGeom>
          <a:noFill/>
        </p:spPr>
        <p:txBody>
          <a:bodyPr wrap="square" lIns="0" tIns="0" rIns="0" bIns="0" rtlCol="0" anchor="ctr">
            <a:spAutoFit/>
          </a:bodyPr>
          <a:lstStyle/>
          <a:p>
            <a:pPr algn="ctr"/>
            <a:r>
              <a:rPr lang="en-US" sz="3200" b="1" dirty="0">
                <a:solidFill>
                  <a:schemeClr val="bg1"/>
                </a:solidFill>
              </a:rPr>
              <a:t>Search &amp; Paged Results</a:t>
            </a:r>
            <a:endParaRPr lang="en-US" sz="3200" b="1" dirty="0">
              <a:solidFill>
                <a:schemeClr val="accent5"/>
              </a:solidFill>
            </a:endParaRPr>
          </a:p>
        </p:txBody>
      </p:sp>
    </p:spTree>
    <p:extLst>
      <p:ext uri="{BB962C8B-B14F-4D97-AF65-F5344CB8AC3E}">
        <p14:creationId xmlns:p14="http://schemas.microsoft.com/office/powerpoint/2010/main" val="5891306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icture containing text, vector graphics&#10;&#10;Description automatically generated">
            <a:extLst>
              <a:ext uri="{FF2B5EF4-FFF2-40B4-BE49-F238E27FC236}">
                <a16:creationId xmlns:a16="http://schemas.microsoft.com/office/drawing/2014/main" id="{3E7F15DB-EC51-42BF-8DB8-127819F6383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 name="Footer Text"/>
          <p:cNvSpPr txBox="1"/>
          <p:nvPr/>
        </p:nvSpPr>
        <p:spPr>
          <a:xfrm>
            <a:off x="3142721" y="924989"/>
            <a:ext cx="5466944" cy="677108"/>
          </a:xfrm>
          <a:prstGeom prst="rect">
            <a:avLst/>
          </a:prstGeom>
          <a:noFill/>
        </p:spPr>
        <p:txBody>
          <a:bodyPr wrap="square" lIns="0" tIns="0" rIns="0" bIns="0" rtlCol="0">
            <a:spAutoFit/>
          </a:bodyPr>
          <a:lstStyle/>
          <a:p>
            <a:pPr algn="r"/>
            <a:r>
              <a:rPr lang="en" sz="4400" b="1" dirty="0">
                <a:solidFill>
                  <a:schemeClr val="bg2"/>
                </a:solidFill>
              </a:rPr>
              <a:t>Raw SQL</a:t>
            </a:r>
            <a:endParaRPr lang="en-US" sz="4400" b="1" dirty="0">
              <a:solidFill>
                <a:schemeClr val="bg1"/>
              </a:solidFill>
            </a:endParaRPr>
          </a:p>
        </p:txBody>
      </p:sp>
      <p:sp>
        <p:nvSpPr>
          <p:cNvPr id="10" name="Footer Text"/>
          <p:cNvSpPr txBox="1"/>
          <p:nvPr/>
        </p:nvSpPr>
        <p:spPr>
          <a:xfrm>
            <a:off x="3945908" y="3268139"/>
            <a:ext cx="4663757" cy="215444"/>
          </a:xfrm>
          <a:prstGeom prst="rect">
            <a:avLst/>
          </a:prstGeom>
          <a:noFill/>
        </p:spPr>
        <p:txBody>
          <a:bodyPr wrap="square" lIns="0" tIns="0" rIns="0" bIns="0" rtlCol="0">
            <a:spAutoFit/>
          </a:bodyPr>
          <a:lstStyle/>
          <a:p>
            <a:pPr algn="r"/>
            <a:r>
              <a:rPr lang="en-US" sz="1400" dirty="0">
                <a:solidFill>
                  <a:schemeClr val="bg2"/>
                </a:solidFill>
              </a:rPr>
              <a:t>Next Video</a:t>
            </a:r>
            <a:endParaRPr lang="en" sz="1400" dirty="0">
              <a:solidFill>
                <a:schemeClr val="bg2"/>
              </a:solidFill>
            </a:endParaRPr>
          </a:p>
        </p:txBody>
      </p:sp>
    </p:spTree>
    <p:extLst>
      <p:ext uri="{BB962C8B-B14F-4D97-AF65-F5344CB8AC3E}">
        <p14:creationId xmlns:p14="http://schemas.microsoft.com/office/powerpoint/2010/main" val="9253657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D0B60B9A-F961-4731-BD67-636B7CABDFAF}"/>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sp>
        <p:nvSpPr>
          <p:cNvPr id="6" name="Footer Text">
            <a:extLst>
              <a:ext uri="{FF2B5EF4-FFF2-40B4-BE49-F238E27FC236}">
                <a16:creationId xmlns:a16="http://schemas.microsoft.com/office/drawing/2014/main" id="{56BB4242-6AB5-4E8B-9D3A-3FC1E2A3F09E}"/>
              </a:ext>
            </a:extLst>
          </p:cNvPr>
          <p:cNvSpPr txBox="1"/>
          <p:nvPr/>
        </p:nvSpPr>
        <p:spPr>
          <a:xfrm>
            <a:off x="467607" y="1574060"/>
            <a:ext cx="7714927" cy="677108"/>
          </a:xfrm>
          <a:prstGeom prst="rect">
            <a:avLst/>
          </a:prstGeom>
          <a:noFill/>
        </p:spPr>
        <p:txBody>
          <a:bodyPr wrap="square" lIns="0" tIns="0" rIns="0" bIns="0" rtlCol="0">
            <a:spAutoFit/>
          </a:bodyPr>
          <a:lstStyle/>
          <a:p>
            <a:r>
              <a:rPr lang="en-US" sz="4400" b="1" dirty="0">
                <a:solidFill>
                  <a:schemeClr val="bg1"/>
                </a:solidFill>
              </a:rPr>
              <a:t>Raw SQL</a:t>
            </a:r>
          </a:p>
        </p:txBody>
      </p:sp>
      <p:sp>
        <p:nvSpPr>
          <p:cNvPr id="8" name="Footer Text">
            <a:extLst>
              <a:ext uri="{FF2B5EF4-FFF2-40B4-BE49-F238E27FC236}">
                <a16:creationId xmlns:a16="http://schemas.microsoft.com/office/drawing/2014/main" id="{EC4AA134-1980-4A45-879A-843296FEE082}"/>
              </a:ext>
            </a:extLst>
          </p:cNvPr>
          <p:cNvSpPr txBox="1"/>
          <p:nvPr/>
        </p:nvSpPr>
        <p:spPr>
          <a:xfrm>
            <a:off x="467608" y="3420334"/>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Video 6.6 </a:t>
            </a:r>
          </a:p>
        </p:txBody>
      </p:sp>
      <p:sp>
        <p:nvSpPr>
          <p:cNvPr id="11" name="Footer Text">
            <a:extLst>
              <a:ext uri="{FF2B5EF4-FFF2-40B4-BE49-F238E27FC236}">
                <a16:creationId xmlns:a16="http://schemas.microsoft.com/office/drawing/2014/main" id="{7BDE303A-FC3D-4E19-8F80-6AAB2896D6F6}"/>
              </a:ext>
            </a:extLst>
          </p:cNvPr>
          <p:cNvSpPr txBox="1"/>
          <p:nvPr/>
        </p:nvSpPr>
        <p:spPr>
          <a:xfrm>
            <a:off x="467608" y="3051942"/>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Advanced Framework Concepts</a:t>
            </a:r>
          </a:p>
        </p:txBody>
      </p:sp>
    </p:spTree>
    <p:extLst>
      <p:ext uri="{BB962C8B-B14F-4D97-AF65-F5344CB8AC3E}">
        <p14:creationId xmlns:p14="http://schemas.microsoft.com/office/powerpoint/2010/main" val="10866304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100"/>
                            </p:stCondLst>
                            <p:childTnLst>
                              <p:par>
                                <p:cTn id="15" presetID="2" presetClass="entr" presetSubtype="4" accel="20000" decel="60000" fill="hold" grpId="0" nodeType="afterEffect">
                                  <p:stCondLst>
                                    <p:cond delay="0"/>
                                  </p:stCondLst>
                                  <p:iterate type="wd">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EEF13F29-2B41-4CB1-9F01-27DCF071E20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2" name="Rectangle 1"/>
          <p:cNvSpPr/>
          <p:nvPr/>
        </p:nvSpPr>
        <p:spPr>
          <a:xfrm>
            <a:off x="0" y="-8001"/>
            <a:ext cx="9144000" cy="5151501"/>
          </a:xfrm>
          <a:prstGeom prst="rect">
            <a:avLst/>
          </a:prstGeom>
          <a:solidFill>
            <a:schemeClr val="tx1">
              <a:lumMod val="90000"/>
              <a:lumOff val="10000"/>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solidFill>
                <a:schemeClr val="tx1"/>
              </a:solidFill>
            </a:endParaRPr>
          </a:p>
        </p:txBody>
      </p:sp>
      <p:sp>
        <p:nvSpPr>
          <p:cNvPr id="5" name="Rectangle 4"/>
          <p:cNvSpPr/>
          <p:nvPr/>
        </p:nvSpPr>
        <p:spPr>
          <a:xfrm>
            <a:off x="447876" y="1084859"/>
            <a:ext cx="8248247" cy="4632037"/>
          </a:xfrm>
          <a:prstGeom prst="rect">
            <a:avLst/>
          </a:prstGeom>
        </p:spPr>
        <p:txBody>
          <a:bodyPr wrap="square" anchor="t">
            <a:spAutoFit/>
          </a:bodyPr>
          <a:lstStyle/>
          <a:p>
            <a:pPr marL="285750" indent="-285750">
              <a:lnSpc>
                <a:spcPct val="150000"/>
              </a:lnSpc>
              <a:buFont typeface="Wingdings" panose="05000000000000000000" pitchFamily="2" charset="2"/>
              <a:buChar char="q"/>
            </a:pPr>
            <a:r>
              <a:rPr lang="en-US" sz="1600" dirty="0">
                <a:solidFill>
                  <a:schemeClr val="bg1"/>
                </a:solidFill>
              </a:rPr>
              <a:t>Use </a:t>
            </a:r>
            <a:r>
              <a:rPr lang="en-US" sz="1600" dirty="0" err="1">
                <a:solidFill>
                  <a:schemeClr val="bg1"/>
                </a:solidFill>
              </a:rPr>
              <a:t>SqlParameter</a:t>
            </a:r>
            <a:r>
              <a:rPr lang="en-US" sz="1600" dirty="0">
                <a:solidFill>
                  <a:schemeClr val="bg1"/>
                </a:solidFill>
              </a:rPr>
              <a:t> for user supplied input conditions</a:t>
            </a:r>
          </a:p>
          <a:p>
            <a:pPr marL="628650" lvl="1" indent="-285750">
              <a:lnSpc>
                <a:spcPct val="150000"/>
              </a:lnSpc>
              <a:buFont typeface="Wingdings" panose="05000000000000000000" pitchFamily="2" charset="2"/>
              <a:buChar char="q"/>
            </a:pPr>
            <a:r>
              <a:rPr lang="en-US" sz="1600" dirty="0">
                <a:solidFill>
                  <a:schemeClr val="bg1"/>
                </a:solidFill>
              </a:rPr>
              <a:t>Isolate Query from Parameters – Avoid </a:t>
            </a:r>
            <a:r>
              <a:rPr lang="en-US" sz="1600" dirty="0" err="1">
                <a:solidFill>
                  <a:schemeClr val="bg1"/>
                </a:solidFill>
              </a:rPr>
              <a:t>Sql</a:t>
            </a:r>
            <a:r>
              <a:rPr lang="en-US" sz="1600" dirty="0">
                <a:solidFill>
                  <a:schemeClr val="bg1"/>
                </a:solidFill>
              </a:rPr>
              <a:t> Injection Attacks </a:t>
            </a:r>
          </a:p>
          <a:p>
            <a:pPr marL="285750" indent="-285750">
              <a:lnSpc>
                <a:spcPct val="150000"/>
              </a:lnSpc>
              <a:buFont typeface="Wingdings" panose="05000000000000000000" pitchFamily="2" charset="2"/>
              <a:buChar char="q"/>
            </a:pPr>
            <a:r>
              <a:rPr lang="en-US" sz="1600" dirty="0">
                <a:solidFill>
                  <a:schemeClr val="bg1"/>
                </a:solidFill>
              </a:rPr>
              <a:t>Requires to Context mapped onto to Class      </a:t>
            </a:r>
          </a:p>
          <a:p>
            <a:pPr marL="628650" lvl="1" indent="-285750">
              <a:lnSpc>
                <a:spcPct val="150000"/>
              </a:lnSpc>
              <a:buFont typeface="Wingdings" panose="05000000000000000000" pitchFamily="2" charset="2"/>
              <a:buChar char="q"/>
            </a:pPr>
            <a:r>
              <a:rPr lang="en-US" sz="1800" dirty="0">
                <a:solidFill>
                  <a:schemeClr val="bg1"/>
                </a:solidFill>
              </a:rPr>
              <a:t>Use Migrations to Establish </a:t>
            </a:r>
            <a:r>
              <a:rPr lang="en-US" sz="1800">
                <a:solidFill>
                  <a:schemeClr val="bg1"/>
                </a:solidFill>
              </a:rPr>
              <a:t>Relationships with:</a:t>
            </a:r>
            <a:endParaRPr lang="en-US" sz="1800" dirty="0">
              <a:solidFill>
                <a:schemeClr val="bg1"/>
              </a:solidFill>
            </a:endParaRPr>
          </a:p>
          <a:p>
            <a:pPr marL="971550" lvl="2" indent="-285750">
              <a:lnSpc>
                <a:spcPct val="150000"/>
              </a:lnSpc>
              <a:buFont typeface="Wingdings" panose="05000000000000000000" pitchFamily="2" charset="2"/>
              <a:buChar char="q"/>
            </a:pPr>
            <a:r>
              <a:rPr lang="en-US" sz="1800" dirty="0">
                <a:solidFill>
                  <a:schemeClr val="bg1"/>
                </a:solidFill>
              </a:rPr>
              <a:t>Tables</a:t>
            </a:r>
          </a:p>
          <a:p>
            <a:pPr marL="971550" lvl="2" indent="-285750">
              <a:lnSpc>
                <a:spcPct val="150000"/>
              </a:lnSpc>
              <a:buFont typeface="Wingdings" panose="05000000000000000000" pitchFamily="2" charset="2"/>
              <a:buChar char="q"/>
            </a:pPr>
            <a:r>
              <a:rPr lang="en-US" sz="1800" dirty="0">
                <a:solidFill>
                  <a:schemeClr val="bg1"/>
                </a:solidFill>
              </a:rPr>
              <a:t>Views</a:t>
            </a:r>
          </a:p>
          <a:p>
            <a:pPr marL="971550" lvl="2" indent="-285750">
              <a:lnSpc>
                <a:spcPct val="150000"/>
              </a:lnSpc>
              <a:buFont typeface="Wingdings" panose="05000000000000000000" pitchFamily="2" charset="2"/>
              <a:buChar char="q"/>
            </a:pPr>
            <a:r>
              <a:rPr lang="en-US" sz="1800" dirty="0">
                <a:solidFill>
                  <a:schemeClr val="bg1"/>
                </a:solidFill>
              </a:rPr>
              <a:t>Stored Procedures</a:t>
            </a:r>
          </a:p>
          <a:p>
            <a:pPr marL="971550" lvl="2" indent="-285750">
              <a:lnSpc>
                <a:spcPct val="150000"/>
              </a:lnSpc>
              <a:buFont typeface="Wingdings" panose="05000000000000000000" pitchFamily="2" charset="2"/>
              <a:buChar char="q"/>
            </a:pPr>
            <a:r>
              <a:rPr lang="en-US" sz="1800" dirty="0">
                <a:solidFill>
                  <a:schemeClr val="bg1"/>
                </a:solidFill>
              </a:rPr>
              <a:t>Custom Queries – Custom Migration Code</a:t>
            </a:r>
          </a:p>
          <a:p>
            <a:pPr marL="171450" indent="-171450">
              <a:lnSpc>
                <a:spcPct val="150000"/>
              </a:lnSpc>
              <a:buFont typeface="Arial" panose="020B0604020202020204" pitchFamily="34" charset="0"/>
              <a:buChar char="•"/>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a:lnSpc>
                <a:spcPct val="150000"/>
              </a:lnSpc>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p:txBody>
      </p:sp>
      <p:sp>
        <p:nvSpPr>
          <p:cNvPr id="7" name="TextBox 6"/>
          <p:cNvSpPr txBox="1"/>
          <p:nvPr/>
        </p:nvSpPr>
        <p:spPr>
          <a:xfrm>
            <a:off x="447875" y="147736"/>
            <a:ext cx="8248247" cy="492443"/>
          </a:xfrm>
          <a:prstGeom prst="rect">
            <a:avLst/>
          </a:prstGeom>
          <a:noFill/>
        </p:spPr>
        <p:txBody>
          <a:bodyPr wrap="square" lIns="0" tIns="0" rIns="0" bIns="0" rtlCol="0" anchor="ctr">
            <a:spAutoFit/>
          </a:bodyPr>
          <a:lstStyle/>
          <a:p>
            <a:pPr algn="ctr"/>
            <a:r>
              <a:rPr lang="en-US" sz="3200" b="1" dirty="0" err="1">
                <a:solidFill>
                  <a:schemeClr val="bg1"/>
                </a:solidFill>
              </a:rPr>
              <a:t>FromSqlRaw</a:t>
            </a:r>
            <a:endParaRPr lang="en-US" sz="3200" b="1" dirty="0">
              <a:solidFill>
                <a:schemeClr val="accent5"/>
              </a:solidFill>
            </a:endParaRPr>
          </a:p>
        </p:txBody>
      </p:sp>
    </p:spTree>
    <p:extLst>
      <p:ext uri="{BB962C8B-B14F-4D97-AF65-F5344CB8AC3E}">
        <p14:creationId xmlns:p14="http://schemas.microsoft.com/office/powerpoint/2010/main" val="2744001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D0B60B9A-F961-4731-BD67-636B7CABDFAF}"/>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sp>
        <p:nvSpPr>
          <p:cNvPr id="6" name="Footer Text">
            <a:extLst>
              <a:ext uri="{FF2B5EF4-FFF2-40B4-BE49-F238E27FC236}">
                <a16:creationId xmlns:a16="http://schemas.microsoft.com/office/drawing/2014/main" id="{56BB4242-6AB5-4E8B-9D3A-3FC1E2A3F09E}"/>
              </a:ext>
            </a:extLst>
          </p:cNvPr>
          <p:cNvSpPr txBox="1"/>
          <p:nvPr/>
        </p:nvSpPr>
        <p:spPr>
          <a:xfrm>
            <a:off x="467607" y="1574060"/>
            <a:ext cx="7714927" cy="677108"/>
          </a:xfrm>
          <a:prstGeom prst="rect">
            <a:avLst/>
          </a:prstGeom>
          <a:noFill/>
        </p:spPr>
        <p:txBody>
          <a:bodyPr wrap="square" lIns="0" tIns="0" rIns="0" bIns="0" rtlCol="0">
            <a:spAutoFit/>
          </a:bodyPr>
          <a:lstStyle/>
          <a:p>
            <a:r>
              <a:rPr lang="en-US" sz="4400" b="1" dirty="0">
                <a:solidFill>
                  <a:schemeClr val="bg1"/>
                </a:solidFill>
              </a:rPr>
              <a:t>Accessing SQL Views</a:t>
            </a:r>
          </a:p>
        </p:txBody>
      </p:sp>
      <p:sp>
        <p:nvSpPr>
          <p:cNvPr id="8" name="Footer Text">
            <a:extLst>
              <a:ext uri="{FF2B5EF4-FFF2-40B4-BE49-F238E27FC236}">
                <a16:creationId xmlns:a16="http://schemas.microsoft.com/office/drawing/2014/main" id="{EC4AA134-1980-4A45-879A-843296FEE082}"/>
              </a:ext>
            </a:extLst>
          </p:cNvPr>
          <p:cNvSpPr txBox="1"/>
          <p:nvPr/>
        </p:nvSpPr>
        <p:spPr>
          <a:xfrm>
            <a:off x="467608" y="3420334"/>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Video 6.1 </a:t>
            </a:r>
          </a:p>
        </p:txBody>
      </p:sp>
      <p:sp>
        <p:nvSpPr>
          <p:cNvPr id="11" name="Footer Text">
            <a:extLst>
              <a:ext uri="{FF2B5EF4-FFF2-40B4-BE49-F238E27FC236}">
                <a16:creationId xmlns:a16="http://schemas.microsoft.com/office/drawing/2014/main" id="{7BDE303A-FC3D-4E19-8F80-6AAB2896D6F6}"/>
              </a:ext>
            </a:extLst>
          </p:cNvPr>
          <p:cNvSpPr txBox="1"/>
          <p:nvPr/>
        </p:nvSpPr>
        <p:spPr>
          <a:xfrm>
            <a:off x="467608" y="3051942"/>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Advanced Framework Concepts</a:t>
            </a:r>
          </a:p>
        </p:txBody>
      </p:sp>
    </p:spTree>
    <p:extLst>
      <p:ext uri="{BB962C8B-B14F-4D97-AF65-F5344CB8AC3E}">
        <p14:creationId xmlns:p14="http://schemas.microsoft.com/office/powerpoint/2010/main" val="24381716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60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150"/>
                            </p:stCondLst>
                            <p:childTnLst>
                              <p:par>
                                <p:cTn id="15" presetID="2" presetClass="entr" presetSubtype="4" accel="20000" decel="60000" fill="hold" grpId="0" nodeType="afterEffect">
                                  <p:stCondLst>
                                    <p:cond delay="0"/>
                                  </p:stCondLst>
                                  <p:iterate type="wd">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EEF13F29-2B41-4CB1-9F01-27DCF071E20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2" name="Rectangle 1"/>
          <p:cNvSpPr/>
          <p:nvPr/>
        </p:nvSpPr>
        <p:spPr>
          <a:xfrm>
            <a:off x="0" y="-8001"/>
            <a:ext cx="9144000" cy="5151501"/>
          </a:xfrm>
          <a:prstGeom prst="rect">
            <a:avLst/>
          </a:prstGeom>
          <a:solidFill>
            <a:schemeClr val="tx1">
              <a:lumMod val="90000"/>
              <a:lumOff val="10000"/>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
        <p:nvSpPr>
          <p:cNvPr id="5" name="Rectangle 4"/>
          <p:cNvSpPr/>
          <p:nvPr/>
        </p:nvSpPr>
        <p:spPr>
          <a:xfrm>
            <a:off x="447876" y="1084859"/>
            <a:ext cx="8248247" cy="5555367"/>
          </a:xfrm>
          <a:prstGeom prst="rect">
            <a:avLst/>
          </a:prstGeom>
        </p:spPr>
        <p:txBody>
          <a:bodyPr wrap="square" anchor="t">
            <a:spAutoFit/>
          </a:bodyPr>
          <a:lstStyle/>
          <a:p>
            <a:pPr marL="285750" indent="-285750">
              <a:lnSpc>
                <a:spcPct val="150000"/>
              </a:lnSpc>
              <a:buFont typeface="Wingdings" panose="05000000000000000000" pitchFamily="2" charset="2"/>
              <a:buChar char="q"/>
            </a:pPr>
            <a:r>
              <a:rPr lang="en-US" sz="1600" dirty="0">
                <a:solidFill>
                  <a:schemeClr val="bg1"/>
                </a:solidFill>
              </a:rPr>
              <a:t>Design Your SQL View </a:t>
            </a:r>
          </a:p>
          <a:p>
            <a:pPr marL="285750" indent="-285750">
              <a:lnSpc>
                <a:spcPct val="150000"/>
              </a:lnSpc>
              <a:buFont typeface="Wingdings" panose="05000000000000000000" pitchFamily="2" charset="2"/>
              <a:buChar char="q"/>
            </a:pPr>
            <a:r>
              <a:rPr lang="en-US" sz="1600" dirty="0">
                <a:solidFill>
                  <a:schemeClr val="bg1"/>
                </a:solidFill>
              </a:rPr>
              <a:t>Create Empty Migration    </a:t>
            </a:r>
          </a:p>
          <a:p>
            <a:pPr marL="285750" indent="-285750">
              <a:lnSpc>
                <a:spcPct val="150000"/>
              </a:lnSpc>
              <a:buFont typeface="Wingdings" panose="05000000000000000000" pitchFamily="2" charset="2"/>
              <a:buChar char="q"/>
            </a:pPr>
            <a:r>
              <a:rPr lang="en-US" sz="1600" dirty="0">
                <a:solidFill>
                  <a:schemeClr val="bg1"/>
                </a:solidFill>
              </a:rPr>
              <a:t>Modify Migration</a:t>
            </a:r>
          </a:p>
          <a:p>
            <a:pPr marL="628650" lvl="1" indent="-285750">
              <a:lnSpc>
                <a:spcPct val="150000"/>
              </a:lnSpc>
              <a:buFont typeface="Wingdings" panose="05000000000000000000" pitchFamily="2" charset="2"/>
              <a:buChar char="q"/>
            </a:pPr>
            <a:r>
              <a:rPr lang="en-US" sz="1600" dirty="0">
                <a:solidFill>
                  <a:schemeClr val="bg1"/>
                </a:solidFill>
              </a:rPr>
              <a:t>UP – add </a:t>
            </a:r>
            <a:r>
              <a:rPr lang="en-US" sz="1600" dirty="0" err="1">
                <a:solidFill>
                  <a:schemeClr val="bg1"/>
                </a:solidFill>
              </a:rPr>
              <a:t>Sql</a:t>
            </a:r>
            <a:r>
              <a:rPr lang="en-US" sz="1600" dirty="0">
                <a:solidFill>
                  <a:schemeClr val="bg1"/>
                </a:solidFill>
              </a:rPr>
              <a:t> Create Script for View</a:t>
            </a:r>
          </a:p>
          <a:p>
            <a:pPr marL="628650" lvl="1" indent="-285750">
              <a:lnSpc>
                <a:spcPct val="150000"/>
              </a:lnSpc>
              <a:buFont typeface="Wingdings" panose="05000000000000000000" pitchFamily="2" charset="2"/>
              <a:buChar char="q"/>
            </a:pPr>
            <a:r>
              <a:rPr lang="en-US" sz="1600" dirty="0">
                <a:solidFill>
                  <a:schemeClr val="bg1"/>
                </a:solidFill>
              </a:rPr>
              <a:t>Down – add </a:t>
            </a:r>
            <a:r>
              <a:rPr lang="en-US" sz="1600" dirty="0" err="1">
                <a:solidFill>
                  <a:schemeClr val="bg1"/>
                </a:solidFill>
              </a:rPr>
              <a:t>Sql</a:t>
            </a:r>
            <a:r>
              <a:rPr lang="en-US" sz="1600" dirty="0">
                <a:solidFill>
                  <a:schemeClr val="bg1"/>
                </a:solidFill>
              </a:rPr>
              <a:t> Drop for View     </a:t>
            </a:r>
          </a:p>
          <a:p>
            <a:pPr marL="285750" indent="-285750">
              <a:lnSpc>
                <a:spcPct val="150000"/>
              </a:lnSpc>
              <a:buFont typeface="Wingdings" panose="05000000000000000000" pitchFamily="2" charset="2"/>
              <a:buChar char="q"/>
            </a:pPr>
            <a:r>
              <a:rPr lang="en-US" sz="1600" dirty="0">
                <a:solidFill>
                  <a:schemeClr val="bg1"/>
                </a:solidFill>
              </a:rPr>
              <a:t>Define new Model class; Properties for each View Column </a:t>
            </a:r>
          </a:p>
          <a:p>
            <a:pPr marL="285750" indent="-285750">
              <a:lnSpc>
                <a:spcPct val="150000"/>
              </a:lnSpc>
              <a:buFont typeface="Wingdings" panose="05000000000000000000" pitchFamily="2" charset="2"/>
              <a:buChar char="q"/>
            </a:pPr>
            <a:r>
              <a:rPr lang="en-US" sz="1600" dirty="0">
                <a:solidFill>
                  <a:schemeClr val="bg1"/>
                </a:solidFill>
              </a:rPr>
              <a:t>Add </a:t>
            </a:r>
            <a:r>
              <a:rPr lang="en-US" sz="1600" dirty="0" err="1">
                <a:solidFill>
                  <a:schemeClr val="bg1"/>
                </a:solidFill>
              </a:rPr>
              <a:t>DbSet</a:t>
            </a:r>
            <a:r>
              <a:rPr lang="en-US" sz="1600" dirty="0">
                <a:solidFill>
                  <a:schemeClr val="bg1"/>
                </a:solidFill>
              </a:rPr>
              <a:t> of new Model class to </a:t>
            </a:r>
            <a:r>
              <a:rPr lang="en-US" sz="1600" dirty="0" err="1">
                <a:solidFill>
                  <a:schemeClr val="bg1"/>
                </a:solidFill>
              </a:rPr>
              <a:t>DbContext</a:t>
            </a:r>
            <a:r>
              <a:rPr lang="en-US" sz="1600" dirty="0">
                <a:solidFill>
                  <a:schemeClr val="bg1"/>
                </a:solidFill>
              </a:rPr>
              <a:t>    </a:t>
            </a:r>
          </a:p>
          <a:p>
            <a:pPr marL="285750" indent="-285750">
              <a:lnSpc>
                <a:spcPct val="150000"/>
              </a:lnSpc>
              <a:buFont typeface="Wingdings" panose="05000000000000000000" pitchFamily="2" charset="2"/>
              <a:buChar char="q"/>
            </a:pPr>
            <a:r>
              <a:rPr lang="en-US" sz="1600" dirty="0">
                <a:solidFill>
                  <a:schemeClr val="bg1"/>
                </a:solidFill>
              </a:rPr>
              <a:t>Map Class to View via </a:t>
            </a:r>
            <a:r>
              <a:rPr lang="en-US" sz="1600" dirty="0" err="1">
                <a:solidFill>
                  <a:schemeClr val="bg1"/>
                </a:solidFill>
              </a:rPr>
              <a:t>ModelBuilder</a:t>
            </a:r>
            <a:r>
              <a:rPr lang="en-US" sz="1600" dirty="0">
                <a:solidFill>
                  <a:schemeClr val="bg1"/>
                </a:solidFill>
              </a:rPr>
              <a:t> – </a:t>
            </a:r>
            <a:r>
              <a:rPr lang="en-US" sz="1600" dirty="0" err="1">
                <a:solidFill>
                  <a:schemeClr val="bg1"/>
                </a:solidFill>
              </a:rPr>
              <a:t>DbContext.OnModelCreating</a:t>
            </a:r>
            <a:r>
              <a:rPr lang="en-US" sz="1600" dirty="0">
                <a:solidFill>
                  <a:schemeClr val="bg1"/>
                </a:solidFill>
              </a:rPr>
              <a:t>()   </a:t>
            </a:r>
          </a:p>
          <a:p>
            <a:pPr marL="285750" indent="-285750">
              <a:lnSpc>
                <a:spcPct val="150000"/>
              </a:lnSpc>
              <a:buFont typeface="Wingdings" panose="05000000000000000000" pitchFamily="2" charset="2"/>
              <a:buChar char="q"/>
            </a:pPr>
            <a:r>
              <a:rPr lang="en-US" sz="1600" dirty="0">
                <a:solidFill>
                  <a:schemeClr val="bg1"/>
                </a:solidFill>
              </a:rPr>
              <a:t>Create Repository Class for View</a:t>
            </a:r>
          </a:p>
          <a:p>
            <a:pPr marL="285750" indent="-285750">
              <a:lnSpc>
                <a:spcPct val="150000"/>
              </a:lnSpc>
              <a:buFont typeface="Wingdings" panose="05000000000000000000" pitchFamily="2" charset="2"/>
              <a:buChar char="q"/>
            </a:pPr>
            <a:r>
              <a:rPr lang="en-US" sz="1600" dirty="0">
                <a:solidFill>
                  <a:schemeClr val="bg1"/>
                </a:solidFill>
              </a:rPr>
              <a:t>Access View Repository   </a:t>
            </a:r>
          </a:p>
          <a:p>
            <a:pPr marL="171450" indent="-171450">
              <a:lnSpc>
                <a:spcPct val="150000"/>
              </a:lnSpc>
              <a:buFont typeface="Arial" panose="020B0604020202020204" pitchFamily="34" charset="0"/>
              <a:buChar char="•"/>
            </a:pPr>
            <a:endParaRPr lang="en-US" sz="18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a:lnSpc>
                <a:spcPct val="150000"/>
              </a:lnSpc>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p:txBody>
      </p:sp>
      <p:sp>
        <p:nvSpPr>
          <p:cNvPr id="7" name="TextBox 6"/>
          <p:cNvSpPr txBox="1"/>
          <p:nvPr/>
        </p:nvSpPr>
        <p:spPr>
          <a:xfrm>
            <a:off x="447875" y="147736"/>
            <a:ext cx="8248247" cy="492443"/>
          </a:xfrm>
          <a:prstGeom prst="rect">
            <a:avLst/>
          </a:prstGeom>
          <a:noFill/>
        </p:spPr>
        <p:txBody>
          <a:bodyPr wrap="square" lIns="0" tIns="0" rIns="0" bIns="0" rtlCol="0" anchor="ctr">
            <a:spAutoFit/>
          </a:bodyPr>
          <a:lstStyle/>
          <a:p>
            <a:pPr algn="ctr"/>
            <a:r>
              <a:rPr lang="en-US" sz="3200" b="1" dirty="0">
                <a:solidFill>
                  <a:schemeClr val="bg1"/>
                </a:solidFill>
              </a:rPr>
              <a:t>Step-By-Step</a:t>
            </a:r>
            <a:endParaRPr lang="en-US" sz="3200" b="1" dirty="0">
              <a:solidFill>
                <a:schemeClr val="accent5"/>
              </a:solidFill>
            </a:endParaRPr>
          </a:p>
        </p:txBody>
      </p:sp>
    </p:spTree>
    <p:extLst>
      <p:ext uri="{BB962C8B-B14F-4D97-AF65-F5344CB8AC3E}">
        <p14:creationId xmlns:p14="http://schemas.microsoft.com/office/powerpoint/2010/main" val="24560217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icture containing text, vector graphics&#10;&#10;Description automatically generated">
            <a:extLst>
              <a:ext uri="{FF2B5EF4-FFF2-40B4-BE49-F238E27FC236}">
                <a16:creationId xmlns:a16="http://schemas.microsoft.com/office/drawing/2014/main" id="{3E7F15DB-EC51-42BF-8DB8-127819F6383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 name="Footer Text"/>
          <p:cNvSpPr txBox="1"/>
          <p:nvPr/>
        </p:nvSpPr>
        <p:spPr>
          <a:xfrm>
            <a:off x="3142721" y="924989"/>
            <a:ext cx="5466944" cy="1354217"/>
          </a:xfrm>
          <a:prstGeom prst="rect">
            <a:avLst/>
          </a:prstGeom>
          <a:noFill/>
        </p:spPr>
        <p:txBody>
          <a:bodyPr wrap="square" lIns="0" tIns="0" rIns="0" bIns="0" rtlCol="0">
            <a:spAutoFit/>
          </a:bodyPr>
          <a:lstStyle/>
          <a:p>
            <a:pPr algn="r"/>
            <a:r>
              <a:rPr lang="en" sz="4400" b="1" dirty="0">
                <a:solidFill>
                  <a:schemeClr val="bg2"/>
                </a:solidFill>
              </a:rPr>
              <a:t>How To Use Scafolding</a:t>
            </a:r>
            <a:endParaRPr lang="en-US" sz="4400" b="1" dirty="0">
              <a:solidFill>
                <a:schemeClr val="bg1"/>
              </a:solidFill>
            </a:endParaRPr>
          </a:p>
        </p:txBody>
      </p:sp>
      <p:sp>
        <p:nvSpPr>
          <p:cNvPr id="10" name="Footer Text"/>
          <p:cNvSpPr txBox="1"/>
          <p:nvPr/>
        </p:nvSpPr>
        <p:spPr>
          <a:xfrm>
            <a:off x="3945908" y="3268139"/>
            <a:ext cx="4663757" cy="215444"/>
          </a:xfrm>
          <a:prstGeom prst="rect">
            <a:avLst/>
          </a:prstGeom>
          <a:noFill/>
        </p:spPr>
        <p:txBody>
          <a:bodyPr wrap="square" lIns="0" tIns="0" rIns="0" bIns="0" rtlCol="0">
            <a:spAutoFit/>
          </a:bodyPr>
          <a:lstStyle/>
          <a:p>
            <a:pPr algn="r"/>
            <a:r>
              <a:rPr lang="en-US" sz="1400" dirty="0">
                <a:solidFill>
                  <a:schemeClr val="bg2"/>
                </a:solidFill>
              </a:rPr>
              <a:t>Next Video</a:t>
            </a:r>
            <a:endParaRPr lang="en" sz="1400" dirty="0">
              <a:solidFill>
                <a:schemeClr val="bg2"/>
              </a:solidFill>
            </a:endParaRPr>
          </a:p>
        </p:txBody>
      </p:sp>
    </p:spTree>
    <p:extLst>
      <p:ext uri="{BB962C8B-B14F-4D97-AF65-F5344CB8AC3E}">
        <p14:creationId xmlns:p14="http://schemas.microsoft.com/office/powerpoint/2010/main" val="6288075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D0B60B9A-F961-4731-BD67-636B7CABDFAF}"/>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sp>
        <p:nvSpPr>
          <p:cNvPr id="6" name="Footer Text">
            <a:extLst>
              <a:ext uri="{FF2B5EF4-FFF2-40B4-BE49-F238E27FC236}">
                <a16:creationId xmlns:a16="http://schemas.microsoft.com/office/drawing/2014/main" id="{56BB4242-6AB5-4E8B-9D3A-3FC1E2A3F09E}"/>
              </a:ext>
            </a:extLst>
          </p:cNvPr>
          <p:cNvSpPr txBox="1"/>
          <p:nvPr/>
        </p:nvSpPr>
        <p:spPr>
          <a:xfrm>
            <a:off x="467607" y="1574060"/>
            <a:ext cx="7714927" cy="677108"/>
          </a:xfrm>
          <a:prstGeom prst="rect">
            <a:avLst/>
          </a:prstGeom>
          <a:noFill/>
        </p:spPr>
        <p:txBody>
          <a:bodyPr wrap="square" lIns="0" tIns="0" rIns="0" bIns="0" rtlCol="0">
            <a:spAutoFit/>
          </a:bodyPr>
          <a:lstStyle/>
          <a:p>
            <a:r>
              <a:rPr lang="en-US" sz="4400" b="1" dirty="0">
                <a:solidFill>
                  <a:schemeClr val="bg1"/>
                </a:solidFill>
              </a:rPr>
              <a:t>How To Use Scaffolding</a:t>
            </a:r>
          </a:p>
        </p:txBody>
      </p:sp>
      <p:sp>
        <p:nvSpPr>
          <p:cNvPr id="8" name="Footer Text">
            <a:extLst>
              <a:ext uri="{FF2B5EF4-FFF2-40B4-BE49-F238E27FC236}">
                <a16:creationId xmlns:a16="http://schemas.microsoft.com/office/drawing/2014/main" id="{EC4AA134-1980-4A45-879A-843296FEE082}"/>
              </a:ext>
            </a:extLst>
          </p:cNvPr>
          <p:cNvSpPr txBox="1"/>
          <p:nvPr/>
        </p:nvSpPr>
        <p:spPr>
          <a:xfrm>
            <a:off x="467608" y="3420334"/>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Video 6.2 </a:t>
            </a:r>
          </a:p>
        </p:txBody>
      </p:sp>
      <p:sp>
        <p:nvSpPr>
          <p:cNvPr id="11" name="Footer Text">
            <a:extLst>
              <a:ext uri="{FF2B5EF4-FFF2-40B4-BE49-F238E27FC236}">
                <a16:creationId xmlns:a16="http://schemas.microsoft.com/office/drawing/2014/main" id="{7BDE303A-FC3D-4E19-8F80-6AAB2896D6F6}"/>
              </a:ext>
            </a:extLst>
          </p:cNvPr>
          <p:cNvSpPr txBox="1"/>
          <p:nvPr/>
        </p:nvSpPr>
        <p:spPr>
          <a:xfrm>
            <a:off x="467608" y="3051942"/>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Advanced Framework Concepts</a:t>
            </a:r>
          </a:p>
        </p:txBody>
      </p:sp>
    </p:spTree>
    <p:extLst>
      <p:ext uri="{BB962C8B-B14F-4D97-AF65-F5344CB8AC3E}">
        <p14:creationId xmlns:p14="http://schemas.microsoft.com/office/powerpoint/2010/main" val="33716484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200"/>
                            </p:stCondLst>
                            <p:childTnLst>
                              <p:par>
                                <p:cTn id="15" presetID="2" presetClass="entr" presetSubtype="4" accel="20000" decel="60000" fill="hold" grpId="0" nodeType="afterEffect">
                                  <p:stCondLst>
                                    <p:cond delay="0"/>
                                  </p:stCondLst>
                                  <p:iterate type="wd">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EEF13F29-2B41-4CB1-9F01-27DCF071E20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2" name="Rectangle 1"/>
          <p:cNvSpPr/>
          <p:nvPr/>
        </p:nvSpPr>
        <p:spPr>
          <a:xfrm>
            <a:off x="0" y="-8001"/>
            <a:ext cx="9144000" cy="5151501"/>
          </a:xfrm>
          <a:prstGeom prst="rect">
            <a:avLst/>
          </a:prstGeom>
          <a:solidFill>
            <a:schemeClr val="tx1">
              <a:lumMod val="90000"/>
              <a:lumOff val="10000"/>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
        <p:nvSpPr>
          <p:cNvPr id="5" name="Rectangle 4"/>
          <p:cNvSpPr/>
          <p:nvPr/>
        </p:nvSpPr>
        <p:spPr>
          <a:xfrm>
            <a:off x="447876" y="1084859"/>
            <a:ext cx="8248247" cy="4113947"/>
          </a:xfrm>
          <a:prstGeom prst="rect">
            <a:avLst/>
          </a:prstGeom>
        </p:spPr>
        <p:txBody>
          <a:bodyPr wrap="square" anchor="t">
            <a:spAutoFit/>
          </a:bodyPr>
          <a:lstStyle/>
          <a:p>
            <a:pPr marL="285750" indent="-285750">
              <a:lnSpc>
                <a:spcPct val="150000"/>
              </a:lnSpc>
              <a:buFont typeface="Wingdings" panose="05000000000000000000" pitchFamily="2" charset="2"/>
              <a:buChar char="q"/>
            </a:pPr>
            <a:r>
              <a:rPr lang="en-US" sz="1600" dirty="0">
                <a:solidFill>
                  <a:schemeClr val="bg1"/>
                </a:solidFill>
              </a:rPr>
              <a:t>Create New Solution / Class Library </a:t>
            </a:r>
          </a:p>
          <a:p>
            <a:pPr marL="285750" indent="-285750">
              <a:lnSpc>
                <a:spcPct val="150000"/>
              </a:lnSpc>
              <a:buFont typeface="Wingdings" panose="05000000000000000000" pitchFamily="2" charset="2"/>
              <a:buChar char="q"/>
            </a:pPr>
            <a:r>
              <a:rPr lang="en-US" sz="1600" dirty="0">
                <a:solidFill>
                  <a:schemeClr val="bg1"/>
                </a:solidFill>
              </a:rPr>
              <a:t>Install </a:t>
            </a:r>
            <a:r>
              <a:rPr lang="en-US" sz="1600" dirty="0" err="1">
                <a:solidFill>
                  <a:schemeClr val="bg1"/>
                </a:solidFill>
              </a:rPr>
              <a:t>Microsoft.EntityFrameworkCore.Design</a:t>
            </a:r>
            <a:r>
              <a:rPr lang="en-US" sz="1600" dirty="0">
                <a:solidFill>
                  <a:schemeClr val="bg1"/>
                </a:solidFill>
              </a:rPr>
              <a:t>    </a:t>
            </a:r>
          </a:p>
          <a:p>
            <a:pPr marL="285750" indent="-285750">
              <a:lnSpc>
                <a:spcPct val="150000"/>
              </a:lnSpc>
              <a:buFont typeface="Wingdings" panose="05000000000000000000" pitchFamily="2" charset="2"/>
              <a:buChar char="q"/>
            </a:pPr>
            <a:r>
              <a:rPr lang="en-US" sz="1600" dirty="0">
                <a:solidFill>
                  <a:schemeClr val="bg1"/>
                </a:solidFill>
              </a:rPr>
              <a:t>Scaffold</a:t>
            </a:r>
          </a:p>
          <a:p>
            <a:pPr marL="628650" lvl="1" indent="-285750">
              <a:lnSpc>
                <a:spcPct val="150000"/>
              </a:lnSpc>
              <a:buFont typeface="Wingdings" panose="05000000000000000000" pitchFamily="2" charset="2"/>
              <a:buChar char="q"/>
            </a:pPr>
            <a:r>
              <a:rPr lang="en-US" sz="1600" dirty="0">
                <a:solidFill>
                  <a:schemeClr val="bg1"/>
                </a:solidFill>
              </a:rPr>
              <a:t>-Tables : specify tables</a:t>
            </a:r>
          </a:p>
          <a:p>
            <a:pPr marL="628650" lvl="1" indent="-285750">
              <a:lnSpc>
                <a:spcPct val="150000"/>
              </a:lnSpc>
              <a:buFont typeface="Wingdings" panose="05000000000000000000" pitchFamily="2" charset="2"/>
              <a:buChar char="q"/>
            </a:pPr>
            <a:r>
              <a:rPr lang="en-US" sz="1600" dirty="0">
                <a:solidFill>
                  <a:schemeClr val="bg1"/>
                </a:solidFill>
              </a:rPr>
              <a:t>-</a:t>
            </a:r>
            <a:r>
              <a:rPr lang="en-US" sz="1600" dirty="0" err="1">
                <a:solidFill>
                  <a:schemeClr val="bg1"/>
                </a:solidFill>
              </a:rPr>
              <a:t>DataAnnotations</a:t>
            </a:r>
            <a:r>
              <a:rPr lang="en-US" sz="1600" dirty="0">
                <a:solidFill>
                  <a:schemeClr val="bg1"/>
                </a:solidFill>
              </a:rPr>
              <a:t> : override default Entity Type Configuration (using Fluent API)</a:t>
            </a:r>
          </a:p>
          <a:p>
            <a:pPr marL="628650" lvl="1" indent="-285750">
              <a:lnSpc>
                <a:spcPct val="150000"/>
              </a:lnSpc>
              <a:buFont typeface="Wingdings" panose="05000000000000000000" pitchFamily="2" charset="2"/>
              <a:buChar char="q"/>
            </a:pPr>
            <a:r>
              <a:rPr lang="en-US" sz="1600" dirty="0">
                <a:solidFill>
                  <a:schemeClr val="bg1"/>
                </a:solidFill>
              </a:rPr>
              <a:t>-Context : to override default context name (</a:t>
            </a:r>
            <a:r>
              <a:rPr lang="en-US" sz="1600" dirty="0" err="1">
                <a:solidFill>
                  <a:schemeClr val="bg1"/>
                </a:solidFill>
              </a:rPr>
              <a:t>DbName</a:t>
            </a:r>
            <a:r>
              <a:rPr lang="en-US" sz="1600" dirty="0">
                <a:solidFill>
                  <a:schemeClr val="bg1"/>
                </a:solidFill>
              </a:rPr>
              <a:t> + “Context”)</a:t>
            </a:r>
          </a:p>
          <a:p>
            <a:pPr marL="628650" lvl="1" indent="-285750">
              <a:lnSpc>
                <a:spcPct val="150000"/>
              </a:lnSpc>
              <a:buFont typeface="Wingdings" panose="05000000000000000000" pitchFamily="2" charset="2"/>
              <a:buChar char="q"/>
            </a:pPr>
            <a:r>
              <a:rPr lang="en-US" sz="1600" dirty="0">
                <a:solidFill>
                  <a:schemeClr val="bg1"/>
                </a:solidFill>
              </a:rPr>
              <a:t>-</a:t>
            </a:r>
            <a:r>
              <a:rPr lang="en-US" sz="1600" dirty="0" err="1">
                <a:solidFill>
                  <a:schemeClr val="bg1"/>
                </a:solidFill>
              </a:rPr>
              <a:t>ContextDir</a:t>
            </a:r>
            <a:r>
              <a:rPr lang="en-US" sz="1600" dirty="0">
                <a:solidFill>
                  <a:schemeClr val="bg1"/>
                </a:solidFill>
              </a:rPr>
              <a:t> : override default directory for </a:t>
            </a:r>
            <a:r>
              <a:rPr lang="en-US" sz="1600" dirty="0" err="1">
                <a:solidFill>
                  <a:schemeClr val="bg1"/>
                </a:solidFill>
              </a:rPr>
              <a:t>DbContext</a:t>
            </a:r>
            <a:endParaRPr lang="en-US" sz="1600" dirty="0">
              <a:solidFill>
                <a:schemeClr val="bg1"/>
              </a:solidFill>
            </a:endParaRPr>
          </a:p>
          <a:p>
            <a:pPr marL="628650" lvl="1" indent="-285750">
              <a:lnSpc>
                <a:spcPct val="150000"/>
              </a:lnSpc>
              <a:buFont typeface="Wingdings" panose="05000000000000000000" pitchFamily="2" charset="2"/>
              <a:buChar char="q"/>
            </a:pPr>
            <a:r>
              <a:rPr lang="en-US" sz="1600" dirty="0">
                <a:solidFill>
                  <a:schemeClr val="bg1"/>
                </a:solidFill>
              </a:rPr>
              <a:t>-</a:t>
            </a:r>
            <a:r>
              <a:rPr lang="en-US" sz="1600" dirty="0" err="1">
                <a:solidFill>
                  <a:schemeClr val="bg1"/>
                </a:solidFill>
              </a:rPr>
              <a:t>OutputDir</a:t>
            </a:r>
            <a:r>
              <a:rPr lang="en-US" sz="1600" dirty="0">
                <a:solidFill>
                  <a:schemeClr val="bg1"/>
                </a:solidFill>
              </a:rPr>
              <a:t> : override default directory for Models</a:t>
            </a:r>
          </a:p>
          <a:p>
            <a:pPr marL="628650" lvl="1" indent="-285750">
              <a:lnSpc>
                <a:spcPct val="150000"/>
              </a:lnSpc>
              <a:buFont typeface="Wingdings" panose="05000000000000000000" pitchFamily="2" charset="2"/>
              <a:buChar char="q"/>
            </a:pPr>
            <a:r>
              <a:rPr lang="en-US" sz="1600" dirty="0">
                <a:solidFill>
                  <a:schemeClr val="bg1"/>
                </a:solidFill>
              </a:rPr>
              <a:t>-Namespace : override default namespace for all models</a:t>
            </a:r>
          </a:p>
          <a:p>
            <a:pPr marL="628650" lvl="1" indent="-285750">
              <a:lnSpc>
                <a:spcPct val="150000"/>
              </a:lnSpc>
              <a:buFont typeface="Wingdings" panose="05000000000000000000" pitchFamily="2" charset="2"/>
              <a:buChar char="q"/>
            </a:pPr>
            <a:r>
              <a:rPr lang="en-US" sz="1600" dirty="0">
                <a:solidFill>
                  <a:schemeClr val="bg1"/>
                </a:solidFill>
              </a:rPr>
              <a:t>-</a:t>
            </a:r>
            <a:r>
              <a:rPr lang="en-US" sz="1600" dirty="0" err="1">
                <a:solidFill>
                  <a:schemeClr val="bg1"/>
                </a:solidFill>
              </a:rPr>
              <a:t>ContextNamespace</a:t>
            </a:r>
            <a:r>
              <a:rPr lang="en-US" sz="1600" dirty="0">
                <a:solidFill>
                  <a:schemeClr val="bg1"/>
                </a:solidFill>
              </a:rPr>
              <a:t> : override default namespace for </a:t>
            </a:r>
            <a:r>
              <a:rPr lang="en-US" sz="1600" dirty="0" err="1">
                <a:solidFill>
                  <a:schemeClr val="bg1"/>
                </a:solidFill>
              </a:rPr>
              <a:t>DbContext</a:t>
            </a:r>
            <a:r>
              <a:rPr lang="en-US" sz="1600" dirty="0">
                <a:solidFill>
                  <a:schemeClr val="bg1"/>
                </a:solidFill>
              </a:rPr>
              <a:t>    </a:t>
            </a:r>
          </a:p>
          <a:p>
            <a:pPr marL="285750" indent="-285750">
              <a:lnSpc>
                <a:spcPct val="150000"/>
              </a:lnSpc>
              <a:buFont typeface="Wingdings" panose="05000000000000000000" pitchFamily="2" charset="2"/>
              <a:buChar char="q"/>
            </a:pPr>
            <a:endParaRPr lang="en-US" sz="1200" dirty="0">
              <a:solidFill>
                <a:schemeClr val="bg1"/>
              </a:solidFill>
            </a:endParaRPr>
          </a:p>
        </p:txBody>
      </p:sp>
      <p:sp>
        <p:nvSpPr>
          <p:cNvPr id="7" name="TextBox 6"/>
          <p:cNvSpPr txBox="1"/>
          <p:nvPr/>
        </p:nvSpPr>
        <p:spPr>
          <a:xfrm>
            <a:off x="447875" y="147736"/>
            <a:ext cx="8248247" cy="492443"/>
          </a:xfrm>
          <a:prstGeom prst="rect">
            <a:avLst/>
          </a:prstGeom>
          <a:noFill/>
        </p:spPr>
        <p:txBody>
          <a:bodyPr wrap="square" lIns="0" tIns="0" rIns="0" bIns="0" rtlCol="0" anchor="ctr">
            <a:spAutoFit/>
          </a:bodyPr>
          <a:lstStyle/>
          <a:p>
            <a:pPr algn="ctr"/>
            <a:r>
              <a:rPr lang="en-US" sz="3200" b="1" dirty="0">
                <a:solidFill>
                  <a:schemeClr val="bg1"/>
                </a:solidFill>
              </a:rPr>
              <a:t>Scaffolding Steps</a:t>
            </a:r>
            <a:endParaRPr lang="en-US" sz="3200" b="1" dirty="0">
              <a:solidFill>
                <a:schemeClr val="accent5"/>
              </a:solidFill>
            </a:endParaRPr>
          </a:p>
        </p:txBody>
      </p:sp>
    </p:spTree>
    <p:extLst>
      <p:ext uri="{BB962C8B-B14F-4D97-AF65-F5344CB8AC3E}">
        <p14:creationId xmlns:p14="http://schemas.microsoft.com/office/powerpoint/2010/main" val="22399681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icture containing text, vector graphics&#10;&#10;Description automatically generated">
            <a:extLst>
              <a:ext uri="{FF2B5EF4-FFF2-40B4-BE49-F238E27FC236}">
                <a16:creationId xmlns:a16="http://schemas.microsoft.com/office/drawing/2014/main" id="{3E7F15DB-EC51-42BF-8DB8-127819F6383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 name="Footer Text"/>
          <p:cNvSpPr txBox="1"/>
          <p:nvPr/>
        </p:nvSpPr>
        <p:spPr>
          <a:xfrm>
            <a:off x="3142721" y="924989"/>
            <a:ext cx="5466944" cy="1354217"/>
          </a:xfrm>
          <a:prstGeom prst="rect">
            <a:avLst/>
          </a:prstGeom>
          <a:noFill/>
        </p:spPr>
        <p:txBody>
          <a:bodyPr wrap="square" lIns="0" tIns="0" rIns="0" bIns="0" rtlCol="0">
            <a:spAutoFit/>
          </a:bodyPr>
          <a:lstStyle/>
          <a:p>
            <a:pPr algn="r"/>
            <a:r>
              <a:rPr lang="en" sz="4400" b="1" dirty="0">
                <a:solidFill>
                  <a:schemeClr val="bg2"/>
                </a:solidFill>
              </a:rPr>
              <a:t>Implementing The Repository Pattern</a:t>
            </a:r>
            <a:endParaRPr lang="en-US" sz="4400" b="1" dirty="0">
              <a:solidFill>
                <a:schemeClr val="bg1"/>
              </a:solidFill>
            </a:endParaRPr>
          </a:p>
        </p:txBody>
      </p:sp>
      <p:sp>
        <p:nvSpPr>
          <p:cNvPr id="10" name="Footer Text"/>
          <p:cNvSpPr txBox="1"/>
          <p:nvPr/>
        </p:nvSpPr>
        <p:spPr>
          <a:xfrm>
            <a:off x="3945908" y="3268139"/>
            <a:ext cx="4663757" cy="215444"/>
          </a:xfrm>
          <a:prstGeom prst="rect">
            <a:avLst/>
          </a:prstGeom>
          <a:noFill/>
        </p:spPr>
        <p:txBody>
          <a:bodyPr wrap="square" lIns="0" tIns="0" rIns="0" bIns="0" rtlCol="0">
            <a:spAutoFit/>
          </a:bodyPr>
          <a:lstStyle/>
          <a:p>
            <a:pPr algn="r"/>
            <a:r>
              <a:rPr lang="en-US" sz="1400" dirty="0">
                <a:solidFill>
                  <a:schemeClr val="bg2"/>
                </a:solidFill>
              </a:rPr>
              <a:t>Next Video</a:t>
            </a:r>
            <a:endParaRPr lang="en" sz="1400" dirty="0">
              <a:solidFill>
                <a:schemeClr val="bg2"/>
              </a:solidFill>
            </a:endParaRPr>
          </a:p>
        </p:txBody>
      </p:sp>
    </p:spTree>
    <p:extLst>
      <p:ext uri="{BB962C8B-B14F-4D97-AF65-F5344CB8AC3E}">
        <p14:creationId xmlns:p14="http://schemas.microsoft.com/office/powerpoint/2010/main" val="3416388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D0B60B9A-F961-4731-BD67-636B7CABDFAF}"/>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4" name="Rectangle 3"/>
          <p:cNvSpPr/>
          <p:nvPr/>
        </p:nvSpPr>
        <p:spPr bwMode="auto">
          <a:xfrm>
            <a:off x="0"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sp>
        <p:nvSpPr>
          <p:cNvPr id="6" name="Footer Text">
            <a:extLst>
              <a:ext uri="{FF2B5EF4-FFF2-40B4-BE49-F238E27FC236}">
                <a16:creationId xmlns:a16="http://schemas.microsoft.com/office/drawing/2014/main" id="{56BB4242-6AB5-4E8B-9D3A-3FC1E2A3F09E}"/>
              </a:ext>
            </a:extLst>
          </p:cNvPr>
          <p:cNvSpPr txBox="1"/>
          <p:nvPr/>
        </p:nvSpPr>
        <p:spPr>
          <a:xfrm>
            <a:off x="467607" y="1574060"/>
            <a:ext cx="7714927" cy="1354217"/>
          </a:xfrm>
          <a:prstGeom prst="rect">
            <a:avLst/>
          </a:prstGeom>
          <a:noFill/>
        </p:spPr>
        <p:txBody>
          <a:bodyPr wrap="square" lIns="0" tIns="0" rIns="0" bIns="0" rtlCol="0">
            <a:spAutoFit/>
          </a:bodyPr>
          <a:lstStyle/>
          <a:p>
            <a:r>
              <a:rPr lang="en-US" sz="4400" b="1" dirty="0">
                <a:solidFill>
                  <a:schemeClr val="bg1"/>
                </a:solidFill>
              </a:rPr>
              <a:t>Implementing The Repository Pattern</a:t>
            </a:r>
          </a:p>
        </p:txBody>
      </p:sp>
      <p:sp>
        <p:nvSpPr>
          <p:cNvPr id="8" name="Footer Text">
            <a:extLst>
              <a:ext uri="{FF2B5EF4-FFF2-40B4-BE49-F238E27FC236}">
                <a16:creationId xmlns:a16="http://schemas.microsoft.com/office/drawing/2014/main" id="{EC4AA134-1980-4A45-879A-843296FEE082}"/>
              </a:ext>
            </a:extLst>
          </p:cNvPr>
          <p:cNvSpPr txBox="1"/>
          <p:nvPr/>
        </p:nvSpPr>
        <p:spPr>
          <a:xfrm>
            <a:off x="467608" y="3420334"/>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Video 6.3 </a:t>
            </a:r>
          </a:p>
        </p:txBody>
      </p:sp>
      <p:sp>
        <p:nvSpPr>
          <p:cNvPr id="11" name="Footer Text">
            <a:extLst>
              <a:ext uri="{FF2B5EF4-FFF2-40B4-BE49-F238E27FC236}">
                <a16:creationId xmlns:a16="http://schemas.microsoft.com/office/drawing/2014/main" id="{7BDE303A-FC3D-4E19-8F80-6AAB2896D6F6}"/>
              </a:ext>
            </a:extLst>
          </p:cNvPr>
          <p:cNvSpPr txBox="1"/>
          <p:nvPr/>
        </p:nvSpPr>
        <p:spPr>
          <a:xfrm>
            <a:off x="467608" y="3051942"/>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Advanced Framework Concepts</a:t>
            </a:r>
          </a:p>
        </p:txBody>
      </p:sp>
    </p:spTree>
    <p:extLst>
      <p:ext uri="{BB962C8B-B14F-4D97-AF65-F5344CB8AC3E}">
        <p14:creationId xmlns:p14="http://schemas.microsoft.com/office/powerpoint/2010/main" val="24432981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200"/>
                            </p:stCondLst>
                            <p:childTnLst>
                              <p:par>
                                <p:cTn id="15" presetID="2" presetClass="entr" presetSubtype="4" accel="20000" decel="60000" fill="hold" grpId="0" nodeType="afterEffect">
                                  <p:stCondLst>
                                    <p:cond delay="0"/>
                                  </p:stCondLst>
                                  <p:iterate type="wd">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 picture containing text, vector graphics&#10;&#10;Description automatically generated">
            <a:extLst>
              <a:ext uri="{FF2B5EF4-FFF2-40B4-BE49-F238E27FC236}">
                <a16:creationId xmlns:a16="http://schemas.microsoft.com/office/drawing/2014/main" id="{EEF13F29-2B41-4CB1-9F01-27DCF071E205}"/>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t="2234" b="2234"/>
          <a:stretch>
            <a:fillRect/>
          </a:stretch>
        </p:blipFill>
        <p:spPr>
          <a:xfrm>
            <a:off x="0" y="0"/>
            <a:ext cx="9144000" cy="5143500"/>
          </a:xfrm>
        </p:spPr>
      </p:pic>
      <p:sp>
        <p:nvSpPr>
          <p:cNvPr id="2" name="Rectangle 1"/>
          <p:cNvSpPr/>
          <p:nvPr/>
        </p:nvSpPr>
        <p:spPr>
          <a:xfrm>
            <a:off x="0" y="-8001"/>
            <a:ext cx="9144000" cy="5151501"/>
          </a:xfrm>
          <a:prstGeom prst="rect">
            <a:avLst/>
          </a:prstGeom>
          <a:solidFill>
            <a:schemeClr val="tx1">
              <a:lumMod val="90000"/>
              <a:lumOff val="10000"/>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
        <p:nvSpPr>
          <p:cNvPr id="5" name="Rectangle 4"/>
          <p:cNvSpPr/>
          <p:nvPr/>
        </p:nvSpPr>
        <p:spPr>
          <a:xfrm>
            <a:off x="447876" y="1084859"/>
            <a:ext cx="8248247" cy="4412746"/>
          </a:xfrm>
          <a:prstGeom prst="rect">
            <a:avLst/>
          </a:prstGeom>
        </p:spPr>
        <p:txBody>
          <a:bodyPr wrap="square" anchor="t">
            <a:spAutoFit/>
          </a:bodyPr>
          <a:lstStyle/>
          <a:p>
            <a:pPr marL="285750" indent="-285750">
              <a:lnSpc>
                <a:spcPct val="150000"/>
              </a:lnSpc>
              <a:buFont typeface="Wingdings" panose="05000000000000000000" pitchFamily="2" charset="2"/>
              <a:buChar char="q"/>
            </a:pPr>
            <a:r>
              <a:rPr lang="en-US" sz="1600" dirty="0">
                <a:solidFill>
                  <a:schemeClr val="bg1"/>
                </a:solidFill>
              </a:rPr>
              <a:t> “</a:t>
            </a:r>
            <a:r>
              <a:rPr lang="en-US" dirty="0">
                <a:solidFill>
                  <a:schemeClr val="bg1"/>
                </a:solidFill>
              </a:rPr>
              <a:t>A repository performs the tasks of an intermediary between the domain model layers and data mapping, acting in a similar way to a set of domain objects in memory. Client objects declaratively build queries and send them to the repositories for answers. Conceptually, a repository encapsulates a set of objects stored in the database and operations that can be performed on them, providing a way that is closer to the persistence layer. Repositories, also, support the purpose of separating, clearly and in one direction, the dependency between the work domain and the data allocation or mapping.”</a:t>
            </a:r>
          </a:p>
          <a:p>
            <a:pPr marL="628650" lvl="1" indent="-285750">
              <a:lnSpc>
                <a:spcPct val="150000"/>
              </a:lnSpc>
              <a:buFont typeface="Wingdings" panose="05000000000000000000" pitchFamily="2" charset="2"/>
              <a:buChar char="q"/>
            </a:pPr>
            <a:r>
              <a:rPr lang="en-US" dirty="0">
                <a:hlinkClick r:id="rId3"/>
              </a:rPr>
              <a:t>Patterns of Enterprise Application Architecture</a:t>
            </a:r>
            <a:r>
              <a:rPr lang="en-US" dirty="0"/>
              <a:t>, </a:t>
            </a:r>
            <a:r>
              <a:rPr lang="en-US" dirty="0">
                <a:solidFill>
                  <a:schemeClr val="bg1"/>
                </a:solidFill>
              </a:rPr>
              <a:t>Martin Fowler</a:t>
            </a:r>
            <a:endParaRPr lang="en-US" sz="1600" dirty="0">
              <a:solidFill>
                <a:schemeClr val="bg1"/>
              </a:solidFill>
            </a:endParaRPr>
          </a:p>
          <a:p>
            <a:pPr marL="171450" indent="-171450">
              <a:lnSpc>
                <a:spcPct val="150000"/>
              </a:lnSpc>
              <a:buFont typeface="Arial" panose="020B0604020202020204" pitchFamily="34" charset="0"/>
              <a:buChar char="•"/>
            </a:pPr>
            <a:endParaRPr lang="en-US" sz="18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a:lnSpc>
                <a:spcPct val="150000"/>
              </a:lnSpc>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a:p>
            <a:pPr marL="171450" indent="-171450">
              <a:lnSpc>
                <a:spcPct val="150000"/>
              </a:lnSpc>
              <a:buFont typeface="Arial" panose="020B0604020202020204" pitchFamily="34" charset="0"/>
              <a:buChar char="•"/>
            </a:pPr>
            <a:endParaRPr lang="en-US" sz="1200" dirty="0">
              <a:solidFill>
                <a:schemeClr val="bg1"/>
              </a:solidFill>
            </a:endParaRPr>
          </a:p>
        </p:txBody>
      </p:sp>
      <p:sp>
        <p:nvSpPr>
          <p:cNvPr id="7" name="TextBox 6"/>
          <p:cNvSpPr txBox="1"/>
          <p:nvPr/>
        </p:nvSpPr>
        <p:spPr>
          <a:xfrm>
            <a:off x="447875" y="147736"/>
            <a:ext cx="8248247" cy="492443"/>
          </a:xfrm>
          <a:prstGeom prst="rect">
            <a:avLst/>
          </a:prstGeom>
          <a:noFill/>
        </p:spPr>
        <p:txBody>
          <a:bodyPr wrap="square" lIns="0" tIns="0" rIns="0" bIns="0" rtlCol="0" anchor="ctr">
            <a:spAutoFit/>
          </a:bodyPr>
          <a:lstStyle/>
          <a:p>
            <a:pPr algn="ctr"/>
            <a:r>
              <a:rPr lang="en-US" sz="3200" b="1" dirty="0">
                <a:solidFill>
                  <a:schemeClr val="bg1"/>
                </a:solidFill>
              </a:rPr>
              <a:t>Definition</a:t>
            </a:r>
            <a:endParaRPr lang="en-US" sz="3200" b="1" dirty="0">
              <a:solidFill>
                <a:schemeClr val="accent5"/>
              </a:solidFill>
            </a:endParaRPr>
          </a:p>
        </p:txBody>
      </p:sp>
    </p:spTree>
    <p:extLst>
      <p:ext uri="{BB962C8B-B14F-4D97-AF65-F5344CB8AC3E}">
        <p14:creationId xmlns:p14="http://schemas.microsoft.com/office/powerpoint/2010/main" val="31878866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theme/theme1.xml><?xml version="1.0" encoding="utf-8"?>
<a:theme xmlns:a="http://schemas.openxmlformats.org/drawingml/2006/main" name="Basic Slide Master">
  <a:themeElements>
    <a:clrScheme name="02_Key">
      <a:dk1>
        <a:srgbClr val="262626"/>
      </a:dk1>
      <a:lt1>
        <a:srgbClr val="FFFFFF"/>
      </a:lt1>
      <a:dk2>
        <a:srgbClr val="262626"/>
      </a:dk2>
      <a:lt2>
        <a:srgbClr val="FFFFFF"/>
      </a:lt2>
      <a:accent1>
        <a:srgbClr val="53C3CB"/>
      </a:accent1>
      <a:accent2>
        <a:srgbClr val="3DB2C4"/>
      </a:accent2>
      <a:accent3>
        <a:srgbClr val="1AA4BE"/>
      </a:accent3>
      <a:accent4>
        <a:srgbClr val="0197B8"/>
      </a:accent4>
      <a:accent5>
        <a:srgbClr val="0187AD"/>
      </a:accent5>
      <a:accent6>
        <a:srgbClr val="00769E"/>
      </a:accent6>
      <a:hlink>
        <a:srgbClr val="FFFFFF"/>
      </a:hlink>
      <a:folHlink>
        <a:srgbClr val="595959"/>
      </a:folHlink>
    </a:clrScheme>
    <a:fontScheme name="Custom 40">
      <a:majorFont>
        <a:latin typeface="Roboto"/>
        <a:ea typeface=""/>
        <a:cs typeface="Roboto"/>
      </a:majorFont>
      <a:minorFont>
        <a:latin typeface="Roboto"/>
        <a:ea typeface=""/>
        <a:cs typeface="Roboto"/>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36181</TotalTime>
  <Words>529</Words>
  <Application>Microsoft Office PowerPoint</Application>
  <PresentationFormat>On-screen Show (16:9)</PresentationFormat>
  <Paragraphs>107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Roboto</vt:lpstr>
      <vt:lpstr>Wingdings</vt:lpstr>
      <vt:lpstr>Basic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c:creator>
  <cp:lastModifiedBy>Martin Lacey</cp:lastModifiedBy>
  <cp:revision>837</cp:revision>
  <dcterms:created xsi:type="dcterms:W3CDTF">2017-10-12T21:25:20Z</dcterms:created>
  <dcterms:modified xsi:type="dcterms:W3CDTF">2022-06-19T18:10:09Z</dcterms:modified>
</cp:coreProperties>
</file>