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7"/>
  </p:notesMasterIdLst>
  <p:handoutMasterIdLst>
    <p:handoutMasterId r:id="rId28"/>
  </p:handoutMasterIdLst>
  <p:sldIdLst>
    <p:sldId id="1377" r:id="rId2"/>
    <p:sldId id="1378" r:id="rId3"/>
    <p:sldId id="1387" r:id="rId4"/>
    <p:sldId id="1196" r:id="rId5"/>
    <p:sldId id="1379" r:id="rId6"/>
    <p:sldId id="1390" r:id="rId7"/>
    <p:sldId id="1394" r:id="rId8"/>
    <p:sldId id="1386" r:id="rId9"/>
    <p:sldId id="1392" r:id="rId10"/>
    <p:sldId id="1374" r:id="rId11"/>
    <p:sldId id="1397" r:id="rId12"/>
    <p:sldId id="1388" r:id="rId13"/>
    <p:sldId id="1404" r:id="rId14"/>
    <p:sldId id="1399" r:id="rId15"/>
    <p:sldId id="1396" r:id="rId16"/>
    <p:sldId id="1398" r:id="rId17"/>
    <p:sldId id="1207" r:id="rId18"/>
    <p:sldId id="1406" r:id="rId19"/>
    <p:sldId id="1400" r:id="rId20"/>
    <p:sldId id="1401" r:id="rId21"/>
    <p:sldId id="1391" r:id="rId22"/>
    <p:sldId id="1402" r:id="rId23"/>
    <p:sldId id="1403" r:id="rId24"/>
    <p:sldId id="1409" r:id="rId25"/>
    <p:sldId id="1395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4436" autoAdjust="0"/>
  </p:normalViewPr>
  <p:slideViewPr>
    <p:cSldViewPr snapToGrid="0">
      <p:cViewPr varScale="1">
        <p:scale>
          <a:sx n="183" d="100"/>
          <a:sy n="183" d="100"/>
        </p:scale>
        <p:origin x="264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8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0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Migrations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Applying Migrations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Applying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324752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Database Schema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[Model]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03068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0415E0EE-578A-42D3-B073-9FA93E8377B6}"/>
              </a:ext>
            </a:extLst>
          </p:cNvPr>
          <p:cNvSpPr/>
          <p:nvPr/>
        </p:nvSpPr>
        <p:spPr>
          <a:xfrm rot="5400000">
            <a:off x="5308660" y="2786193"/>
            <a:ext cx="1802035" cy="1135595"/>
          </a:xfrm>
          <a:prstGeom prst="bentUpArrow">
            <a:avLst>
              <a:gd name="adj1" fmla="val 25000"/>
              <a:gd name="adj2" fmla="val 19274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Generation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6A993AE4-1704-4E0A-8C74-B4B3B4CEECD2}"/>
              </a:ext>
            </a:extLst>
          </p:cNvPr>
          <p:cNvSpPr/>
          <p:nvPr/>
        </p:nvSpPr>
        <p:spPr>
          <a:xfrm>
            <a:off x="6860471" y="3499846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</a:t>
            </a:r>
          </a:p>
          <a:p>
            <a:pPr algn="ctr"/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58761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7705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Local Development Database Synch vs. Production Application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Script Migrations – selective and reversal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From – last migration applied to Database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To – migrations to be applied (up-to in script)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before ‘From’, create “Undo”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Deployment Apply Db Updates via 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Bundle deployments in Exe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New to </a:t>
            </a: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6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 latest Visual Studio 2022, Version 17.1.1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58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Operations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39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Operations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415627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Extensible Migration API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Create new </a:t>
            </a:r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MigrationOperation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MigrationOperation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Derived class to supply parameters for new Operation.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Extent </a:t>
            </a:r>
            <a:r>
              <a:rPr lang="en-US" sz="1200" b="1" dirty="0" err="1">
                <a:solidFill>
                  <a:schemeClr val="accent2"/>
                </a:solidFill>
              </a:rPr>
              <a:t>MigrationBuilder</a:t>
            </a:r>
            <a:endParaRPr lang="en-US" sz="12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Add new method (operation) to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MigrationBuilder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Override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Generator.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Use Extension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Call the extension method in Migrations to perform additional work.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37737" y="0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Extensible Migration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new Operation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 parameter class – Derived from </a:t>
            </a:r>
            <a:r>
              <a:rPr lang="en-US" sz="1600" dirty="0" err="1">
                <a:solidFill>
                  <a:schemeClr val="bg1"/>
                </a:solidFill>
              </a:rPr>
              <a:t>MigrationOperation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Extend </a:t>
            </a:r>
            <a:r>
              <a:rPr lang="en-US" sz="1600" dirty="0" err="1">
                <a:solidFill>
                  <a:schemeClr val="bg1"/>
                </a:solidFill>
              </a:rPr>
              <a:t>MigrationBuilder</a:t>
            </a:r>
            <a:r>
              <a:rPr lang="en-US" sz="1600" dirty="0">
                <a:solidFill>
                  <a:schemeClr val="bg1"/>
                </a:solidFill>
              </a:rPr>
              <a:t> – Add new Operation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Returns </a:t>
            </a:r>
            <a:r>
              <a:rPr lang="en-US" sz="1600" dirty="0" err="1">
                <a:solidFill>
                  <a:schemeClr val="bg1"/>
                </a:solidFill>
              </a:rPr>
              <a:t>OperationBuilder</a:t>
            </a:r>
            <a:r>
              <a:rPr lang="en-US" sz="1600" dirty="0">
                <a:solidFill>
                  <a:schemeClr val="bg1"/>
                </a:solidFill>
              </a:rPr>
              <a:t> class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Override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Generator</a:t>
            </a: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Support new Operation for each data provider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Custom Projects for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193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Why Migrations? Purpose and Usage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Custom Projects for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387355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5553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Must have one Migration in project prior to Split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To ensure Add-Migration command can find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This may not be true with command line options now available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Move Migration Folder, Rename Namespace to match destination project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Reference (Migration project to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NuGet Packages (Configuration)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Configuration File (</a:t>
            </a:r>
            <a:r>
              <a:rPr lang="en-US" sz="1600" dirty="0" err="1">
                <a:solidFill>
                  <a:schemeClr val="bg1"/>
                </a:solidFill>
              </a:rPr>
              <a:t>AppSettings.json</a:t>
            </a:r>
            <a:r>
              <a:rPr lang="en-US" sz="1600" dirty="0">
                <a:solidFill>
                  <a:schemeClr val="bg1"/>
                </a:solidFill>
              </a:rPr>
              <a:t>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Revise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implementation (Constructor, </a:t>
            </a:r>
            <a:r>
              <a:rPr lang="en-US" sz="1600" dirty="0" err="1">
                <a:solidFill>
                  <a:schemeClr val="bg1"/>
                </a:solidFill>
              </a:rPr>
              <a:t>OnConfigure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Design Time Db Context Factory (</a:t>
            </a:r>
            <a:r>
              <a:rPr lang="en-US" sz="1600" dirty="0" err="1">
                <a:solidFill>
                  <a:schemeClr val="bg1"/>
                </a:solidFill>
              </a:rPr>
              <a:t>IDesignTimeDbContextFactory</a:t>
            </a:r>
            <a:r>
              <a:rPr lang="en-US" sz="1600" dirty="0">
                <a:solidFill>
                  <a:schemeClr val="bg1"/>
                </a:solidFill>
              </a:rPr>
              <a:t>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00"/>
                </a:solidFill>
              </a:rPr>
              <a:t>Change Output Path of Migrations Project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FFFF00"/>
                </a:solidFill>
                <a:sym typeface="Wingdings" panose="05000000000000000000" pitchFamily="2" charset="2"/>
              </a:rPr>
              <a:t>DbContext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 Project Bin</a:t>
            </a:r>
            <a:endParaRPr lang="en-US" sz="1600" dirty="0">
              <a:solidFill>
                <a:srgbClr val="FFFF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Migrations Class Library Steps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8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Multiple Providers / Domain Contexts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Multiple Providers / Domain Contexts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1.6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1851462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4473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Install Package for each Provider (</a:t>
            </a:r>
            <a:r>
              <a:rPr lang="en-US" sz="1600" dirty="0" err="1">
                <a:solidFill>
                  <a:schemeClr val="bg1"/>
                </a:solidFill>
              </a:rPr>
              <a:t>SqlServer</a:t>
            </a:r>
            <a:r>
              <a:rPr lang="en-US" sz="1600" dirty="0">
                <a:solidFill>
                  <a:schemeClr val="bg1"/>
                </a:solidFill>
              </a:rPr>
              <a:t> + </a:t>
            </a:r>
            <a:r>
              <a:rPr lang="en-US" sz="1600" dirty="0" err="1">
                <a:solidFill>
                  <a:schemeClr val="bg1"/>
                </a:solidFill>
              </a:rPr>
              <a:t>Sqlite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New Data Service (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) – Target Provider Db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new Connection String to Configuration (</a:t>
            </a:r>
            <a:r>
              <a:rPr lang="en-US" sz="1600" dirty="0" err="1">
                <a:solidFill>
                  <a:schemeClr val="bg1"/>
                </a:solidFill>
              </a:rPr>
              <a:t>AppSetting.Json</a:t>
            </a:r>
            <a:r>
              <a:rPr lang="en-US" sz="1600" dirty="0">
                <a:solidFill>
                  <a:schemeClr val="bg1"/>
                </a:solidFill>
              </a:rPr>
              <a:t>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Design Time </a:t>
            </a:r>
            <a:r>
              <a:rPr lang="en-US" sz="1600" dirty="0" err="1">
                <a:solidFill>
                  <a:schemeClr val="bg1"/>
                </a:solidFill>
              </a:rPr>
              <a:t>DbContextFactor</a:t>
            </a:r>
            <a:r>
              <a:rPr lang="en-US" sz="1600" dirty="0">
                <a:solidFill>
                  <a:schemeClr val="bg1"/>
                </a:solidFill>
              </a:rPr>
              <a:t> for additional Data Service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Migration commands: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-Context parameter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Perform Migrations on each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Multiple Provider &amp; Data Contexts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7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2 Data Annotations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9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Code First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Schema Sychronization</a:t>
            </a:r>
          </a:p>
        </p:txBody>
      </p:sp>
    </p:spTree>
    <p:extLst>
      <p:ext uri="{BB962C8B-B14F-4D97-AF65-F5344CB8AC3E}">
        <p14:creationId xmlns:p14="http://schemas.microsoft.com/office/powerpoint/2010/main" val="35901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026550D-D95D-40BE-A30B-EF1629D852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-519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61" y="147736"/>
            <a:ext cx="82306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Code First Perspective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4434C0F-3E53-44DD-BF5A-962D47925630}"/>
              </a:ext>
            </a:extLst>
          </p:cNvPr>
          <p:cNvSpPr/>
          <p:nvPr/>
        </p:nvSpPr>
        <p:spPr>
          <a:xfrm>
            <a:off x="6853682" y="1719254"/>
            <a:ext cx="2200011" cy="1027969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67FA305-E834-4B42-9164-3B4251002173}"/>
              </a:ext>
            </a:extLst>
          </p:cNvPr>
          <p:cNvSpPr/>
          <p:nvPr/>
        </p:nvSpPr>
        <p:spPr>
          <a:xfrm>
            <a:off x="2733151" y="1668816"/>
            <a:ext cx="1077788" cy="1072055"/>
          </a:xfrm>
          <a:prstGeom prst="flowChartMulti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6730EE5-59D5-4023-8A93-063757423943}"/>
              </a:ext>
            </a:extLst>
          </p:cNvPr>
          <p:cNvSpPr/>
          <p:nvPr/>
        </p:nvSpPr>
        <p:spPr>
          <a:xfrm>
            <a:off x="564692" y="1689124"/>
            <a:ext cx="1570819" cy="1051747"/>
          </a:xfrm>
          <a:prstGeom prst="flowChartPredefined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63B4FCA-7C4D-4FF7-BBB4-5FBFD7D304C8}"/>
              </a:ext>
            </a:extLst>
          </p:cNvPr>
          <p:cNvSpPr/>
          <p:nvPr/>
        </p:nvSpPr>
        <p:spPr>
          <a:xfrm>
            <a:off x="4259551" y="1719254"/>
            <a:ext cx="1390264" cy="991485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C68227D-D50C-4DB6-8E6D-397DF2744F71}"/>
              </a:ext>
            </a:extLst>
          </p:cNvPr>
          <p:cNvSpPr/>
          <p:nvPr/>
        </p:nvSpPr>
        <p:spPr>
          <a:xfrm>
            <a:off x="3873563" y="1929377"/>
            <a:ext cx="499210" cy="26650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2FBCA3B-717C-432C-9A76-D56E940D4D1D}"/>
              </a:ext>
            </a:extLst>
          </p:cNvPr>
          <p:cNvSpPr/>
          <p:nvPr/>
        </p:nvSpPr>
        <p:spPr>
          <a:xfrm>
            <a:off x="2205588" y="1823899"/>
            <a:ext cx="464108" cy="229747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1E4CE0B3-5A9F-4262-9ACF-4A7D941EF264}"/>
              </a:ext>
            </a:extLst>
          </p:cNvPr>
          <p:cNvSpPr/>
          <p:nvPr/>
        </p:nvSpPr>
        <p:spPr>
          <a:xfrm>
            <a:off x="5576640" y="2067739"/>
            <a:ext cx="1200837" cy="38523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Migrations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7C6CB-A6D7-46B6-8C4A-4CD22AE27982}"/>
              </a:ext>
            </a:extLst>
          </p:cNvPr>
          <p:cNvSpPr/>
          <p:nvPr/>
        </p:nvSpPr>
        <p:spPr>
          <a:xfrm rot="16200000">
            <a:off x="5106237" y="-2485459"/>
            <a:ext cx="674083" cy="7220829"/>
          </a:xfrm>
          <a:prstGeom prst="rightBrace">
            <a:avLst>
              <a:gd name="adj1" fmla="val 50536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Object Model Perspective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Classes and Relationships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Properties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Push Changes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bg1"/>
                </a:solidFill>
              </a:rPr>
              <a:t>Db Schema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Tables, Indexes and Keys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Elements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Purpose &amp; Usage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Managing Migrations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Managing Migrations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Migrations</a:t>
            </a:r>
          </a:p>
        </p:txBody>
      </p:sp>
    </p:spTree>
    <p:extLst>
      <p:ext uri="{BB962C8B-B14F-4D97-AF65-F5344CB8AC3E}">
        <p14:creationId xmlns:p14="http://schemas.microsoft.com/office/powerpoint/2010/main" val="201910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1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Managing Migrations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41830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Review Generated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Timestamp, up/down designer, and model snapshot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41830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Customization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Enhance default migration behavior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576543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Output Control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Redirect output and change Namespace.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57654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Migration History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List prior migrations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19367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Remove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Rollback the latest </a:t>
            </a:r>
            <a:r>
              <a:rPr lang="en-US" sz="1000" dirty="0" err="1"/>
              <a:t>migratrion</a:t>
            </a:r>
            <a:r>
              <a:rPr lang="en-US" sz="1000" dirty="0"/>
              <a:t> before database update.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734783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Resetting All Migrations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Starting Over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8628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Requires Design-Time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Similar to Version Control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Initial Db Migration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Manage Column changes re: rename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Validate Update Scripts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Drop instead of rename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Watch for potential Data Loss (Production)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Removing Migrations : Only if not promoted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Restart Migrations : Loose Custom Migration Code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Key Points : Managing Migrations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21239</TotalTime>
  <Words>556</Words>
  <Application>Microsoft Office PowerPoint</Application>
  <PresentationFormat>On-screen Show (16:9)</PresentationFormat>
  <Paragraphs>144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Code First Schema Sychronization</vt:lpstr>
      <vt:lpstr>PowerPoint Presentation</vt:lpstr>
      <vt:lpstr>PowerPoint Presentation</vt:lpstr>
      <vt:lpstr>PowerPoint Presentation</vt:lpstr>
      <vt:lpstr>PowerPoint Presentation</vt:lpstr>
      <vt:lpstr>Managing Migrations</vt:lpstr>
      <vt:lpstr>PowerPoint Presentation</vt:lpstr>
      <vt:lpstr>PowerPoint Presentation</vt:lpstr>
      <vt:lpstr>PowerPoint Presentation</vt:lpstr>
      <vt:lpstr>Database Schema [Model]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837</cp:revision>
  <dcterms:created xsi:type="dcterms:W3CDTF">2017-10-12T21:25:20Z</dcterms:created>
  <dcterms:modified xsi:type="dcterms:W3CDTF">2022-03-23T01:56:44Z</dcterms:modified>
</cp:coreProperties>
</file>