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7"/>
  </p:notesMasterIdLst>
  <p:handoutMasterIdLst>
    <p:handoutMasterId r:id="rId28"/>
  </p:handoutMasterIdLst>
  <p:sldIdLst>
    <p:sldId id="1377" r:id="rId2"/>
    <p:sldId id="1378" r:id="rId3"/>
    <p:sldId id="1379" r:id="rId4"/>
    <p:sldId id="1390" r:id="rId5"/>
    <p:sldId id="1392" r:id="rId6"/>
    <p:sldId id="1383" r:id="rId7"/>
    <p:sldId id="1374" r:id="rId8"/>
    <p:sldId id="1387" r:id="rId9"/>
    <p:sldId id="1402" r:id="rId10"/>
    <p:sldId id="1393" r:id="rId11"/>
    <p:sldId id="1394" r:id="rId12"/>
    <p:sldId id="1403" r:id="rId13"/>
    <p:sldId id="1395" r:id="rId14"/>
    <p:sldId id="1396" r:id="rId15"/>
    <p:sldId id="1404" r:id="rId16"/>
    <p:sldId id="1196" r:id="rId17"/>
    <p:sldId id="1407" r:id="rId18"/>
    <p:sldId id="1408" r:id="rId19"/>
    <p:sldId id="1397" r:id="rId20"/>
    <p:sldId id="1400" r:id="rId21"/>
    <p:sldId id="1405" r:id="rId22"/>
    <p:sldId id="1399" r:id="rId23"/>
    <p:sldId id="1398" r:id="rId24"/>
    <p:sldId id="1406" r:id="rId25"/>
    <p:sldId id="1401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168" d="100"/>
          <a:sy n="168" d="100"/>
        </p:scale>
        <p:origin x="103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Fluent API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Property 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68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Property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4043147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Column Definition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Name, Type, Sequence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Nullability / Default 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Size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Concurrency (Update, Delete)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Property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97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Relationship 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6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Relationship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2361234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2885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37528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One-to-One – Conventions Primarily, Data Annotations, Fluent API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One-to-Many – Conventions Supported, Fluent API for ease of maintenance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Many-to-Many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No default conventions, must use Fluent API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Requires Joining Class (Foreign Keys and Navigation Properties)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Cascade (</a:t>
            </a:r>
            <a:r>
              <a:rPr lang="en-US" sz="1600" dirty="0" err="1">
                <a:solidFill>
                  <a:schemeClr val="bg1"/>
                </a:solidFill>
              </a:rPr>
              <a:t>onDelete</a:t>
            </a:r>
            <a:r>
              <a:rPr lang="en-US" sz="1600" dirty="0">
                <a:solidFill>
                  <a:schemeClr val="bg1"/>
                </a:solidFill>
              </a:rPr>
              <a:t> behavior – watch in Migrations)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Relationship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2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2" y="-31729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9848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One-to-One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F6156-8064-4D0C-BFCE-CC20B87A1951}"/>
              </a:ext>
            </a:extLst>
          </p:cNvPr>
          <p:cNvSpPr/>
          <p:nvPr/>
        </p:nvSpPr>
        <p:spPr>
          <a:xfrm>
            <a:off x="1176894" y="1895144"/>
            <a:ext cx="1502847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7DAD2-1005-4A50-86A6-5E16268CACB3}"/>
              </a:ext>
            </a:extLst>
          </p:cNvPr>
          <p:cNvSpPr/>
          <p:nvPr/>
        </p:nvSpPr>
        <p:spPr>
          <a:xfrm>
            <a:off x="5953312" y="1890141"/>
            <a:ext cx="1283621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505D8-1A19-4D1A-A08C-B4FB2E1E5C5F}"/>
              </a:ext>
            </a:extLst>
          </p:cNvPr>
          <p:cNvCxnSpPr>
            <a:cxnSpLocks/>
          </p:cNvCxnSpPr>
          <p:nvPr/>
        </p:nvCxnSpPr>
        <p:spPr>
          <a:xfrm>
            <a:off x="2679741" y="2118434"/>
            <a:ext cx="327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62DCB4-2D5C-4A58-A997-84CA62F74632}"/>
              </a:ext>
            </a:extLst>
          </p:cNvPr>
          <p:cNvCxnSpPr>
            <a:cxnSpLocks/>
          </p:cNvCxnSpPr>
          <p:nvPr/>
        </p:nvCxnSpPr>
        <p:spPr>
          <a:xfrm flipH="1">
            <a:off x="2691798" y="2585080"/>
            <a:ext cx="3261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B5BD73-9369-4F2F-924F-B6402FCFC3D0}"/>
              </a:ext>
            </a:extLst>
          </p:cNvPr>
          <p:cNvSpPr txBox="1"/>
          <p:nvPr/>
        </p:nvSpPr>
        <p:spPr>
          <a:xfrm>
            <a:off x="2633184" y="1873652"/>
            <a:ext cx="174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CustomerAddressId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81DA3-334D-4891-BD4C-041E3EA05B63}"/>
              </a:ext>
            </a:extLst>
          </p:cNvPr>
          <p:cNvSpPr txBox="1"/>
          <p:nvPr/>
        </p:nvSpPr>
        <p:spPr>
          <a:xfrm>
            <a:off x="4877761" y="2290244"/>
            <a:ext cx="11199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CustomerId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A74A8E-59CF-489F-B2A0-F29AF7708EEA}"/>
              </a:ext>
            </a:extLst>
          </p:cNvPr>
          <p:cNvSpPr txBox="1"/>
          <p:nvPr/>
        </p:nvSpPr>
        <p:spPr>
          <a:xfrm>
            <a:off x="1368359" y="2875026"/>
            <a:ext cx="11199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CustomerId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D8F77-8C6F-47E5-807C-494353335D5D}"/>
              </a:ext>
            </a:extLst>
          </p:cNvPr>
          <p:cNvSpPr txBox="1"/>
          <p:nvPr/>
        </p:nvSpPr>
        <p:spPr>
          <a:xfrm>
            <a:off x="5750894" y="2875026"/>
            <a:ext cx="174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CustomerAddressId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2" y="-112496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9848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One-to-Many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F6156-8064-4D0C-BFCE-CC20B87A1951}"/>
              </a:ext>
            </a:extLst>
          </p:cNvPr>
          <p:cNvSpPr/>
          <p:nvPr/>
        </p:nvSpPr>
        <p:spPr>
          <a:xfrm>
            <a:off x="1176894" y="1895144"/>
            <a:ext cx="1502847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7DAD2-1005-4A50-86A6-5E16268CACB3}"/>
              </a:ext>
            </a:extLst>
          </p:cNvPr>
          <p:cNvSpPr/>
          <p:nvPr/>
        </p:nvSpPr>
        <p:spPr>
          <a:xfrm>
            <a:off x="5953312" y="1890141"/>
            <a:ext cx="1416694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CustomerType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505D8-1A19-4D1A-A08C-B4FB2E1E5C5F}"/>
              </a:ext>
            </a:extLst>
          </p:cNvPr>
          <p:cNvCxnSpPr>
            <a:cxnSpLocks/>
          </p:cNvCxnSpPr>
          <p:nvPr/>
        </p:nvCxnSpPr>
        <p:spPr>
          <a:xfrm>
            <a:off x="2633184" y="2274199"/>
            <a:ext cx="327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B5BD73-9369-4F2F-924F-B6402FCFC3D0}"/>
              </a:ext>
            </a:extLst>
          </p:cNvPr>
          <p:cNvSpPr txBox="1"/>
          <p:nvPr/>
        </p:nvSpPr>
        <p:spPr>
          <a:xfrm>
            <a:off x="2633184" y="1873652"/>
            <a:ext cx="174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CustomerTypeId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A74A8E-59CF-489F-B2A0-F29AF7708EEA}"/>
              </a:ext>
            </a:extLst>
          </p:cNvPr>
          <p:cNvSpPr txBox="1"/>
          <p:nvPr/>
        </p:nvSpPr>
        <p:spPr>
          <a:xfrm>
            <a:off x="1368359" y="2875026"/>
            <a:ext cx="11199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CustomerId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D8F77-8C6F-47E5-807C-494353335D5D}"/>
              </a:ext>
            </a:extLst>
          </p:cNvPr>
          <p:cNvSpPr txBox="1"/>
          <p:nvPr/>
        </p:nvSpPr>
        <p:spPr>
          <a:xfrm>
            <a:off x="5953312" y="2875026"/>
            <a:ext cx="15402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CustomerTypeId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2B3364-AFD4-4677-B736-01277ECB570E}"/>
              </a:ext>
            </a:extLst>
          </p:cNvPr>
          <p:cNvCxnSpPr>
            <a:cxnSpLocks/>
          </p:cNvCxnSpPr>
          <p:nvPr/>
        </p:nvCxnSpPr>
        <p:spPr>
          <a:xfrm flipH="1">
            <a:off x="2679741" y="2571750"/>
            <a:ext cx="327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B3DB44-8F95-41EA-85A7-D41A89CA9BAA}"/>
              </a:ext>
            </a:extLst>
          </p:cNvPr>
          <p:cNvCxnSpPr>
            <a:cxnSpLocks/>
          </p:cNvCxnSpPr>
          <p:nvPr/>
        </p:nvCxnSpPr>
        <p:spPr>
          <a:xfrm flipH="1">
            <a:off x="2774930" y="2571750"/>
            <a:ext cx="317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372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9848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F6156-8064-4D0C-BFCE-CC20B87A1951}"/>
              </a:ext>
            </a:extLst>
          </p:cNvPr>
          <p:cNvSpPr/>
          <p:nvPr/>
        </p:nvSpPr>
        <p:spPr>
          <a:xfrm>
            <a:off x="1325665" y="960239"/>
            <a:ext cx="1502847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7DAD2-1005-4A50-86A6-5E16268CACB3}"/>
              </a:ext>
            </a:extLst>
          </p:cNvPr>
          <p:cNvSpPr/>
          <p:nvPr/>
        </p:nvSpPr>
        <p:spPr>
          <a:xfrm>
            <a:off x="6102083" y="955236"/>
            <a:ext cx="1416694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505D8-1A19-4D1A-A08C-B4FB2E1E5C5F}"/>
              </a:ext>
            </a:extLst>
          </p:cNvPr>
          <p:cNvCxnSpPr>
            <a:cxnSpLocks/>
          </p:cNvCxnSpPr>
          <p:nvPr/>
        </p:nvCxnSpPr>
        <p:spPr>
          <a:xfrm>
            <a:off x="2781955" y="1339294"/>
            <a:ext cx="327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B5BD73-9369-4F2F-924F-B6402FCFC3D0}"/>
              </a:ext>
            </a:extLst>
          </p:cNvPr>
          <p:cNvSpPr txBox="1"/>
          <p:nvPr/>
        </p:nvSpPr>
        <p:spPr>
          <a:xfrm>
            <a:off x="3975137" y="4264299"/>
            <a:ext cx="11266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CustomerId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A74A8E-59CF-489F-B2A0-F29AF7708EEA}"/>
              </a:ext>
            </a:extLst>
          </p:cNvPr>
          <p:cNvSpPr txBox="1"/>
          <p:nvPr/>
        </p:nvSpPr>
        <p:spPr>
          <a:xfrm>
            <a:off x="1501668" y="1935002"/>
            <a:ext cx="11199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CustomerId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D8F77-8C6F-47E5-807C-494353335D5D}"/>
              </a:ext>
            </a:extLst>
          </p:cNvPr>
          <p:cNvSpPr txBox="1"/>
          <p:nvPr/>
        </p:nvSpPr>
        <p:spPr>
          <a:xfrm>
            <a:off x="6437086" y="1940121"/>
            <a:ext cx="12052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BookId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2B3364-AFD4-4677-B736-01277ECB570E}"/>
              </a:ext>
            </a:extLst>
          </p:cNvPr>
          <p:cNvCxnSpPr>
            <a:cxnSpLocks/>
          </p:cNvCxnSpPr>
          <p:nvPr/>
        </p:nvCxnSpPr>
        <p:spPr>
          <a:xfrm flipH="1">
            <a:off x="2813050" y="1631726"/>
            <a:ext cx="327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B3DB44-8F95-41EA-85A7-D41A89CA9BAA}"/>
              </a:ext>
            </a:extLst>
          </p:cNvPr>
          <p:cNvCxnSpPr>
            <a:cxnSpLocks/>
          </p:cNvCxnSpPr>
          <p:nvPr/>
        </p:nvCxnSpPr>
        <p:spPr>
          <a:xfrm flipH="1">
            <a:off x="2923701" y="1636845"/>
            <a:ext cx="317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40DCBA-FEB0-4945-8A2E-DECBF9BB144C}"/>
              </a:ext>
            </a:extLst>
          </p:cNvPr>
          <p:cNvCxnSpPr>
            <a:cxnSpLocks/>
          </p:cNvCxnSpPr>
          <p:nvPr/>
        </p:nvCxnSpPr>
        <p:spPr>
          <a:xfrm>
            <a:off x="2828512" y="1339293"/>
            <a:ext cx="311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4C632C3-2F1C-436C-8612-4BBF24634D06}"/>
              </a:ext>
            </a:extLst>
          </p:cNvPr>
          <p:cNvSpPr/>
          <p:nvPr/>
        </p:nvSpPr>
        <p:spPr>
          <a:xfrm>
            <a:off x="1369207" y="3307708"/>
            <a:ext cx="1502847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5B0695-30D6-4F6D-BA53-70E7DAA814A1}"/>
              </a:ext>
            </a:extLst>
          </p:cNvPr>
          <p:cNvSpPr/>
          <p:nvPr/>
        </p:nvSpPr>
        <p:spPr>
          <a:xfrm>
            <a:off x="6145625" y="3302705"/>
            <a:ext cx="1416694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BB6C91-02A2-4374-BBFE-A98521E8D028}"/>
              </a:ext>
            </a:extLst>
          </p:cNvPr>
          <p:cNvCxnSpPr>
            <a:cxnSpLocks/>
          </p:cNvCxnSpPr>
          <p:nvPr/>
        </p:nvCxnSpPr>
        <p:spPr>
          <a:xfrm>
            <a:off x="5326129" y="3842792"/>
            <a:ext cx="775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5145B7-F053-40A8-9A9E-4EED6039E0C4}"/>
              </a:ext>
            </a:extLst>
          </p:cNvPr>
          <p:cNvSpPr txBox="1"/>
          <p:nvPr/>
        </p:nvSpPr>
        <p:spPr>
          <a:xfrm>
            <a:off x="1527629" y="4296229"/>
            <a:ext cx="11374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CustomerId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B5A1F1-D5FA-4C44-BF3E-1E1EE455FD3B}"/>
              </a:ext>
            </a:extLst>
          </p:cNvPr>
          <p:cNvSpPr txBox="1"/>
          <p:nvPr/>
        </p:nvSpPr>
        <p:spPr>
          <a:xfrm>
            <a:off x="6145625" y="4287590"/>
            <a:ext cx="15402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BookId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B273AB-898A-4FF1-91A0-43DD7B199D8C}"/>
              </a:ext>
            </a:extLst>
          </p:cNvPr>
          <p:cNvCxnSpPr>
            <a:cxnSpLocks/>
          </p:cNvCxnSpPr>
          <p:nvPr/>
        </p:nvCxnSpPr>
        <p:spPr>
          <a:xfrm flipH="1">
            <a:off x="2886570" y="3853819"/>
            <a:ext cx="832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9D6FB12-F14A-49B8-82AE-999C799D0431}"/>
              </a:ext>
            </a:extLst>
          </p:cNvPr>
          <p:cNvSpPr/>
          <p:nvPr/>
        </p:nvSpPr>
        <p:spPr>
          <a:xfrm>
            <a:off x="3787020" y="3302705"/>
            <a:ext cx="1502847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CustomerBook</a:t>
            </a:r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A6E9ECE-AC12-44F3-993C-B39BAEB9497F}"/>
              </a:ext>
            </a:extLst>
          </p:cNvPr>
          <p:cNvSpPr/>
          <p:nvPr/>
        </p:nvSpPr>
        <p:spPr>
          <a:xfrm>
            <a:off x="3973286" y="2140786"/>
            <a:ext cx="1045028" cy="98488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7E91EA-491F-46B2-9F3B-2336F8C56F48}"/>
              </a:ext>
            </a:extLst>
          </p:cNvPr>
          <p:cNvSpPr txBox="1"/>
          <p:nvPr/>
        </p:nvSpPr>
        <p:spPr>
          <a:xfrm>
            <a:off x="4008174" y="4491448"/>
            <a:ext cx="11266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BookId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38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Stored Procedure 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24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Fluent API Overview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3.1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Stored Procedure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1761733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37528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NO LONGER SUPPORTED: Generate SP for Insert, Update, Delete Operations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MapToStoredProcedures</a:t>
            </a:r>
            <a:r>
              <a:rPr lang="en-US" sz="1600" dirty="0">
                <a:solidFill>
                  <a:schemeClr val="bg1"/>
                </a:solidFill>
              </a:rPr>
              <a:t>() gone!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Stored Procedure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Table / Custom</a:t>
            </a:r>
            <a:r>
              <a:rPr lang="en-US" sz="1600" dirty="0">
                <a:solidFill>
                  <a:schemeClr val="bg1"/>
                </a:solidFill>
              </a:rPr>
              <a:t> Result Sets [dataset based]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Use </a:t>
            </a:r>
            <a:r>
              <a:rPr lang="en-US" sz="1600" dirty="0" err="1">
                <a:solidFill>
                  <a:schemeClr val="bg1"/>
                </a:solidFill>
              </a:rPr>
              <a:t>FromSqlRaw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Bind </a:t>
            </a:r>
            <a:r>
              <a:rPr lang="en-US" sz="1600" dirty="0" err="1">
                <a:solidFill>
                  <a:schemeClr val="bg1"/>
                </a:solidFill>
              </a:rPr>
              <a:t>Pameters</a:t>
            </a:r>
            <a:r>
              <a:rPr lang="en-US" sz="1600" dirty="0">
                <a:solidFill>
                  <a:schemeClr val="bg1"/>
                </a:solidFill>
              </a:rPr>
              <a:t> using </a:t>
            </a:r>
            <a:r>
              <a:rPr lang="en-US" sz="1600" dirty="0" err="1">
                <a:solidFill>
                  <a:schemeClr val="bg1"/>
                </a:solidFill>
              </a:rPr>
              <a:t>SqlParameters</a:t>
            </a:r>
            <a:r>
              <a:rPr lang="en-US" sz="1600" dirty="0">
                <a:solidFill>
                  <a:schemeClr val="bg1"/>
                </a:solidFill>
              </a:rPr>
              <a:t> – avoid </a:t>
            </a:r>
            <a:r>
              <a:rPr lang="en-US" sz="1600" dirty="0" err="1">
                <a:solidFill>
                  <a:schemeClr val="bg1"/>
                </a:solidFill>
              </a:rPr>
              <a:t>Sql</a:t>
            </a:r>
            <a:r>
              <a:rPr lang="en-US" sz="1600" dirty="0">
                <a:solidFill>
                  <a:schemeClr val="bg1"/>
                </a:solidFill>
              </a:rPr>
              <a:t> Injection Attacks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Stored Procedure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7A58A8-0A79-45AB-A5B5-E22890646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43282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9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Raw SQL </a:t>
            </a:r>
          </a:p>
          <a:p>
            <a:pPr algn="r"/>
            <a:r>
              <a:rPr lang="en" sz="4400" b="1" dirty="0">
                <a:solidFill>
                  <a:schemeClr val="bg2"/>
                </a:solidFill>
              </a:rPr>
              <a:t>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5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Raw SQL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3.6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180405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2672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 Queries (can be </a:t>
            </a:r>
            <a:r>
              <a:rPr lang="en-US" sz="1600" dirty="0" err="1">
                <a:solidFill>
                  <a:schemeClr val="bg1"/>
                </a:solidFill>
              </a:rPr>
              <a:t>StoredProcedures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 Result Sets – Map to Class (return </a:t>
            </a:r>
            <a:r>
              <a:rPr lang="en-US" sz="1600" dirty="0" err="1">
                <a:solidFill>
                  <a:schemeClr val="bg1"/>
                </a:solidFill>
              </a:rPr>
              <a:t>IEnumerable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en-US" sz="1600" b="1" i="1" dirty="0" err="1">
                <a:solidFill>
                  <a:srgbClr val="FF0000"/>
                </a:solidFill>
              </a:rPr>
              <a:t>ClassName</a:t>
            </a:r>
            <a:r>
              <a:rPr lang="en-US" sz="1600" dirty="0">
                <a:solidFill>
                  <a:schemeClr val="bg1"/>
                </a:solidFill>
              </a:rPr>
              <a:t>&gt; results)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 Business Processes (void results – Return </a:t>
            </a:r>
            <a:r>
              <a:rPr lang="en-US" sz="1600">
                <a:solidFill>
                  <a:schemeClr val="bg1"/>
                </a:solidFill>
              </a:rPr>
              <a:t>Status only)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Raw SQL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31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Section 4 : CRUD Operations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24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51860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Design Pattern reliant on method chaining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Object.DoSomething</a:t>
            </a:r>
            <a:r>
              <a:rPr lang="en-US" sz="1600" dirty="0">
                <a:solidFill>
                  <a:schemeClr val="bg1"/>
                </a:solidFill>
              </a:rPr>
              <a:t>().</a:t>
            </a:r>
            <a:r>
              <a:rPr lang="en-US" sz="1600" dirty="0" err="1">
                <a:solidFill>
                  <a:schemeClr val="bg1"/>
                </a:solidFill>
              </a:rPr>
              <a:t>DoMore</a:t>
            </a:r>
            <a:r>
              <a:rPr lang="en-US" sz="1600" dirty="0">
                <a:solidFill>
                  <a:schemeClr val="bg1"/>
                </a:solidFill>
              </a:rPr>
              <a:t>(param, param2).Filter(</a:t>
            </a:r>
            <a:r>
              <a:rPr lang="en-US" sz="1600" dirty="0" err="1">
                <a:solidFill>
                  <a:schemeClr val="bg1"/>
                </a:solidFill>
              </a:rPr>
              <a:t>paramFilter</a:t>
            </a:r>
            <a:r>
              <a:rPr lang="en-US" sz="1600" dirty="0">
                <a:solidFill>
                  <a:schemeClr val="bg1"/>
                </a:solidFill>
              </a:rPr>
              <a:t>).Finalize();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Increase Code Legibility &amp; Compactness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Creates a Domain-Specific Language (DSL)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Defined through return value of each called method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Self-referential : Context flows through operations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.net</a:t>
            </a:r>
            <a:r>
              <a:rPr lang="en-US" sz="1600" dirty="0">
                <a:solidFill>
                  <a:schemeClr val="bg1"/>
                </a:solidFill>
              </a:rPr>
              <a:t> Entity Framework Implementation : </a:t>
            </a:r>
            <a:r>
              <a:rPr lang="en-US" sz="1600" b="1" i="1" dirty="0" err="1">
                <a:solidFill>
                  <a:srgbClr val="FF0000"/>
                </a:solidFill>
              </a:rPr>
              <a:t>ModelBuilder</a:t>
            </a:r>
            <a:endParaRPr lang="en-US" sz="1600" b="1" i="1" dirty="0">
              <a:solidFill>
                <a:srgbClr val="FF0000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derived classes (</a:t>
            </a:r>
            <a:r>
              <a:rPr lang="en-US" sz="1400" dirty="0">
                <a:solidFill>
                  <a:schemeClr val="bg1"/>
                </a:solidFill>
              </a:rPr>
              <a:t>override </a:t>
            </a:r>
            <a:r>
              <a:rPr lang="en-US" b="1" i="1" dirty="0" err="1">
                <a:solidFill>
                  <a:srgbClr val="FF0000"/>
                </a:solidFill>
              </a:rPr>
              <a:t>OnModelCreating</a:t>
            </a:r>
            <a:r>
              <a:rPr lang="en-US" dirty="0"/>
              <a:t> </a:t>
            </a:r>
            <a:r>
              <a:rPr lang="en-US" sz="1600" dirty="0">
                <a:solidFill>
                  <a:schemeClr val="bg1"/>
                </a:solidFill>
              </a:rPr>
              <a:t>method parameter)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Effects Migrations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Fluent Interface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6366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More Extensive than 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You can use Data Annotation attributes and Fluent API at the same time. Entity Framework gives precedence to Fluent API over Data Annotations attributes.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Model-Wide Configurations (Schema)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Entity Configurations (class –&gt; table)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Property Configurations (Class members –&gt; table columns)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Supplied in </a:t>
            </a:r>
            <a:r>
              <a:rPr lang="en-US" sz="1600" b="1" i="1" dirty="0" err="1">
                <a:solidFill>
                  <a:srgbClr val="FF0000"/>
                </a:solidFill>
              </a:rPr>
              <a:t>OnModelCreating</a:t>
            </a:r>
            <a:r>
              <a:rPr lang="en-US" sz="1600" dirty="0">
                <a:solidFill>
                  <a:schemeClr val="bg1"/>
                </a:solidFill>
              </a:rPr>
              <a:t> for </a:t>
            </a:r>
            <a:r>
              <a:rPr lang="en-US" sz="1600" b="1" i="1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derived classes (Data Services)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Override Entity Framework Convention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B393B-DEF7-4278-A3CF-E24DB4596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78" y="3803113"/>
            <a:ext cx="5928143" cy="10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01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Domain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Schema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Classes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Tables</a:t>
            </a: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Properties (of Classes)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Columns (of Tables) </a:t>
            </a: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Relationships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Relationship Behaviors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Dependency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Indexes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Generate Stored Procedures (Code First Insert, Update, Delete)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Customization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64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44536B5-15B8-4FD5-A8A0-8523FA0638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.NET 6 Core Entity Framework Fluent API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Highlights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FLUENT Pattern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Fluent Interface where result is formulated by method chaining</a:t>
            </a: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2657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Override Convention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use </a:t>
            </a:r>
            <a:r>
              <a:rPr lang="en-US" sz="1050" dirty="0" err="1">
                <a:solidFill>
                  <a:srgbClr val="C00000"/>
                </a:solidFill>
                <a:latin typeface="+mj-lt"/>
              </a:rPr>
              <a:t>ModelBuilder</a:t>
            </a:r>
            <a:r>
              <a:rPr lang="en-US" sz="1050" dirty="0">
                <a:latin typeface="+mj-lt"/>
              </a:rPr>
              <a:t> to change how domains, classes, and properties relates to Database Schema elements </a:t>
            </a: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Impacts Migrations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Generated Migrations use Fluent API over Data Annotations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5081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Customization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Use the Fluent API to define complex relationships and database specific function, procedures, behaviors and characteristics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8" name="Freeform 80">
            <a:extLst>
              <a:ext uri="{FF2B5EF4-FFF2-40B4-BE49-F238E27FC236}">
                <a16:creationId xmlns:a16="http://schemas.microsoft.com/office/drawing/2014/main" id="{3E3D93B4-C7F2-4035-A6EF-7BF7D97EB280}"/>
              </a:ext>
            </a:extLst>
          </p:cNvPr>
          <p:cNvSpPr>
            <a:spLocks/>
          </p:cNvSpPr>
          <p:nvPr/>
        </p:nvSpPr>
        <p:spPr bwMode="auto">
          <a:xfrm>
            <a:off x="3189934" y="1897995"/>
            <a:ext cx="654050" cy="649732"/>
          </a:xfrm>
          <a:custGeom>
            <a:avLst/>
            <a:gdLst>
              <a:gd name="connsiteX0" fmla="*/ 149896 w 481013"/>
              <a:gd name="connsiteY0" fmla="*/ 158750 h 477838"/>
              <a:gd name="connsiteX1" fmla="*/ 156692 w 481013"/>
              <a:gd name="connsiteY1" fmla="*/ 159039 h 477838"/>
              <a:gd name="connsiteX2" fmla="*/ 163633 w 481013"/>
              <a:gd name="connsiteY2" fmla="*/ 160196 h 477838"/>
              <a:gd name="connsiteX3" fmla="*/ 171008 w 481013"/>
              <a:gd name="connsiteY3" fmla="*/ 161932 h 477838"/>
              <a:gd name="connsiteX4" fmla="*/ 178672 w 481013"/>
              <a:gd name="connsiteY4" fmla="*/ 164390 h 477838"/>
              <a:gd name="connsiteX5" fmla="*/ 186481 w 481013"/>
              <a:gd name="connsiteY5" fmla="*/ 167427 h 477838"/>
              <a:gd name="connsiteX6" fmla="*/ 194434 w 481013"/>
              <a:gd name="connsiteY6" fmla="*/ 171186 h 477838"/>
              <a:gd name="connsiteX7" fmla="*/ 202677 w 481013"/>
              <a:gd name="connsiteY7" fmla="*/ 175380 h 477838"/>
              <a:gd name="connsiteX8" fmla="*/ 210920 w 481013"/>
              <a:gd name="connsiteY8" fmla="*/ 180152 h 477838"/>
              <a:gd name="connsiteX9" fmla="*/ 206871 w 481013"/>
              <a:gd name="connsiteY9" fmla="*/ 188539 h 477838"/>
              <a:gd name="connsiteX10" fmla="*/ 203545 w 481013"/>
              <a:gd name="connsiteY10" fmla="*/ 196637 h 477838"/>
              <a:gd name="connsiteX11" fmla="*/ 200652 w 481013"/>
              <a:gd name="connsiteY11" fmla="*/ 204302 h 477838"/>
              <a:gd name="connsiteX12" fmla="*/ 198339 w 481013"/>
              <a:gd name="connsiteY12" fmla="*/ 211677 h 477838"/>
              <a:gd name="connsiteX13" fmla="*/ 196314 w 481013"/>
              <a:gd name="connsiteY13" fmla="*/ 218473 h 477838"/>
              <a:gd name="connsiteX14" fmla="*/ 194868 w 481013"/>
              <a:gd name="connsiteY14" fmla="*/ 224691 h 477838"/>
              <a:gd name="connsiteX15" fmla="*/ 193422 w 481013"/>
              <a:gd name="connsiteY15" fmla="*/ 230620 h 477838"/>
              <a:gd name="connsiteX16" fmla="*/ 192554 w 481013"/>
              <a:gd name="connsiteY16" fmla="*/ 235537 h 477838"/>
              <a:gd name="connsiteX17" fmla="*/ 191976 w 481013"/>
              <a:gd name="connsiteY17" fmla="*/ 240020 h 477838"/>
              <a:gd name="connsiteX18" fmla="*/ 191542 w 481013"/>
              <a:gd name="connsiteY18" fmla="*/ 243635 h 477838"/>
              <a:gd name="connsiteX19" fmla="*/ 191108 w 481013"/>
              <a:gd name="connsiteY19" fmla="*/ 246383 h 477838"/>
              <a:gd name="connsiteX20" fmla="*/ 190964 w 481013"/>
              <a:gd name="connsiteY20" fmla="*/ 248407 h 477838"/>
              <a:gd name="connsiteX21" fmla="*/ 190819 w 481013"/>
              <a:gd name="connsiteY21" fmla="*/ 249275 h 477838"/>
              <a:gd name="connsiteX22" fmla="*/ 190964 w 481013"/>
              <a:gd name="connsiteY22" fmla="*/ 254336 h 477838"/>
              <a:gd name="connsiteX23" fmla="*/ 191976 w 481013"/>
              <a:gd name="connsiteY23" fmla="*/ 259253 h 477838"/>
              <a:gd name="connsiteX24" fmla="*/ 193422 w 481013"/>
              <a:gd name="connsiteY24" fmla="*/ 264169 h 477838"/>
              <a:gd name="connsiteX25" fmla="*/ 195591 w 481013"/>
              <a:gd name="connsiteY25" fmla="*/ 268797 h 477838"/>
              <a:gd name="connsiteX26" fmla="*/ 198339 w 481013"/>
              <a:gd name="connsiteY26" fmla="*/ 272991 h 477838"/>
              <a:gd name="connsiteX27" fmla="*/ 201809 w 481013"/>
              <a:gd name="connsiteY27" fmla="*/ 276750 h 477838"/>
              <a:gd name="connsiteX28" fmla="*/ 205569 w 481013"/>
              <a:gd name="connsiteY28" fmla="*/ 280076 h 477838"/>
              <a:gd name="connsiteX29" fmla="*/ 209763 w 481013"/>
              <a:gd name="connsiteY29" fmla="*/ 282969 h 477838"/>
              <a:gd name="connsiteX30" fmla="*/ 214390 w 481013"/>
              <a:gd name="connsiteY30" fmla="*/ 284993 h 477838"/>
              <a:gd name="connsiteX31" fmla="*/ 219163 w 481013"/>
              <a:gd name="connsiteY31" fmla="*/ 286584 h 477838"/>
              <a:gd name="connsiteX32" fmla="*/ 224368 w 481013"/>
              <a:gd name="connsiteY32" fmla="*/ 287451 h 477838"/>
              <a:gd name="connsiteX33" fmla="*/ 229285 w 481013"/>
              <a:gd name="connsiteY33" fmla="*/ 287451 h 477838"/>
              <a:gd name="connsiteX34" fmla="*/ 230442 w 481013"/>
              <a:gd name="connsiteY34" fmla="*/ 287451 h 477838"/>
              <a:gd name="connsiteX35" fmla="*/ 232177 w 481013"/>
              <a:gd name="connsiteY35" fmla="*/ 287307 h 477838"/>
              <a:gd name="connsiteX36" fmla="*/ 235069 w 481013"/>
              <a:gd name="connsiteY36" fmla="*/ 287018 h 477838"/>
              <a:gd name="connsiteX37" fmla="*/ 238684 w 481013"/>
              <a:gd name="connsiteY37" fmla="*/ 286584 h 477838"/>
              <a:gd name="connsiteX38" fmla="*/ 243167 w 481013"/>
              <a:gd name="connsiteY38" fmla="*/ 286005 h 477838"/>
              <a:gd name="connsiteX39" fmla="*/ 248228 w 481013"/>
              <a:gd name="connsiteY39" fmla="*/ 284848 h 477838"/>
              <a:gd name="connsiteX40" fmla="*/ 254157 w 481013"/>
              <a:gd name="connsiteY40" fmla="*/ 283692 h 477838"/>
              <a:gd name="connsiteX41" fmla="*/ 260520 w 481013"/>
              <a:gd name="connsiteY41" fmla="*/ 282101 h 477838"/>
              <a:gd name="connsiteX42" fmla="*/ 267461 w 481013"/>
              <a:gd name="connsiteY42" fmla="*/ 280076 h 477838"/>
              <a:gd name="connsiteX43" fmla="*/ 274691 w 481013"/>
              <a:gd name="connsiteY43" fmla="*/ 277763 h 477838"/>
              <a:gd name="connsiteX44" fmla="*/ 282645 w 481013"/>
              <a:gd name="connsiteY44" fmla="*/ 275015 h 477838"/>
              <a:gd name="connsiteX45" fmla="*/ 290598 w 481013"/>
              <a:gd name="connsiteY45" fmla="*/ 271545 h 477838"/>
              <a:gd name="connsiteX46" fmla="*/ 299130 w 481013"/>
              <a:gd name="connsiteY46" fmla="*/ 267640 h 477838"/>
              <a:gd name="connsiteX47" fmla="*/ 303613 w 481013"/>
              <a:gd name="connsiteY47" fmla="*/ 275449 h 477838"/>
              <a:gd name="connsiteX48" fmla="*/ 307806 w 481013"/>
              <a:gd name="connsiteY48" fmla="*/ 282969 h 477838"/>
              <a:gd name="connsiteX49" fmla="*/ 311421 w 481013"/>
              <a:gd name="connsiteY49" fmla="*/ 290488 h 477838"/>
              <a:gd name="connsiteX50" fmla="*/ 314458 w 481013"/>
              <a:gd name="connsiteY50" fmla="*/ 297863 h 477838"/>
              <a:gd name="connsiteX51" fmla="*/ 316772 w 481013"/>
              <a:gd name="connsiteY51" fmla="*/ 304949 h 477838"/>
              <a:gd name="connsiteX52" fmla="*/ 318507 w 481013"/>
              <a:gd name="connsiteY52" fmla="*/ 311456 h 477838"/>
              <a:gd name="connsiteX53" fmla="*/ 319664 w 481013"/>
              <a:gd name="connsiteY53" fmla="*/ 317530 h 477838"/>
              <a:gd name="connsiteX54" fmla="*/ 320387 w 481013"/>
              <a:gd name="connsiteY54" fmla="*/ 323170 h 477838"/>
              <a:gd name="connsiteX55" fmla="*/ 320676 w 481013"/>
              <a:gd name="connsiteY55" fmla="*/ 328665 h 477838"/>
              <a:gd name="connsiteX56" fmla="*/ 320387 w 481013"/>
              <a:gd name="connsiteY56" fmla="*/ 333437 h 477838"/>
              <a:gd name="connsiteX57" fmla="*/ 319664 w 481013"/>
              <a:gd name="connsiteY57" fmla="*/ 338064 h 477838"/>
              <a:gd name="connsiteX58" fmla="*/ 318796 w 481013"/>
              <a:gd name="connsiteY58" fmla="*/ 342258 h 477838"/>
              <a:gd name="connsiteX59" fmla="*/ 317640 w 481013"/>
              <a:gd name="connsiteY59" fmla="*/ 346018 h 477838"/>
              <a:gd name="connsiteX60" fmla="*/ 316193 w 481013"/>
              <a:gd name="connsiteY60" fmla="*/ 349344 h 477838"/>
              <a:gd name="connsiteX61" fmla="*/ 314747 w 481013"/>
              <a:gd name="connsiteY61" fmla="*/ 352525 h 477838"/>
              <a:gd name="connsiteX62" fmla="*/ 312867 w 481013"/>
              <a:gd name="connsiteY62" fmla="*/ 355417 h 477838"/>
              <a:gd name="connsiteX63" fmla="*/ 311277 w 481013"/>
              <a:gd name="connsiteY63" fmla="*/ 357876 h 477838"/>
              <a:gd name="connsiteX64" fmla="*/ 309397 w 481013"/>
              <a:gd name="connsiteY64" fmla="*/ 359900 h 477838"/>
              <a:gd name="connsiteX65" fmla="*/ 307662 w 481013"/>
              <a:gd name="connsiteY65" fmla="*/ 361925 h 477838"/>
              <a:gd name="connsiteX66" fmla="*/ 305493 w 481013"/>
              <a:gd name="connsiteY66" fmla="*/ 363805 h 477838"/>
              <a:gd name="connsiteX67" fmla="*/ 303034 w 481013"/>
              <a:gd name="connsiteY67" fmla="*/ 365829 h 477838"/>
              <a:gd name="connsiteX68" fmla="*/ 299998 w 481013"/>
              <a:gd name="connsiteY68" fmla="*/ 367709 h 477838"/>
              <a:gd name="connsiteX69" fmla="*/ 296816 w 481013"/>
              <a:gd name="connsiteY69" fmla="*/ 369589 h 477838"/>
              <a:gd name="connsiteX70" fmla="*/ 293056 w 481013"/>
              <a:gd name="connsiteY70" fmla="*/ 371180 h 477838"/>
              <a:gd name="connsiteX71" fmla="*/ 289007 w 481013"/>
              <a:gd name="connsiteY71" fmla="*/ 372626 h 477838"/>
              <a:gd name="connsiteX72" fmla="*/ 284380 w 481013"/>
              <a:gd name="connsiteY72" fmla="*/ 373782 h 477838"/>
              <a:gd name="connsiteX73" fmla="*/ 279463 w 481013"/>
              <a:gd name="connsiteY73" fmla="*/ 374361 h 477838"/>
              <a:gd name="connsiteX74" fmla="*/ 273824 w 481013"/>
              <a:gd name="connsiteY74" fmla="*/ 374650 h 477838"/>
              <a:gd name="connsiteX75" fmla="*/ 267172 w 481013"/>
              <a:gd name="connsiteY75" fmla="*/ 374361 h 477838"/>
              <a:gd name="connsiteX76" fmla="*/ 260231 w 481013"/>
              <a:gd name="connsiteY76" fmla="*/ 373349 h 477838"/>
              <a:gd name="connsiteX77" fmla="*/ 253000 w 481013"/>
              <a:gd name="connsiteY77" fmla="*/ 371469 h 477838"/>
              <a:gd name="connsiteX78" fmla="*/ 245336 w 481013"/>
              <a:gd name="connsiteY78" fmla="*/ 369300 h 477838"/>
              <a:gd name="connsiteX79" fmla="*/ 237672 w 481013"/>
              <a:gd name="connsiteY79" fmla="*/ 366263 h 477838"/>
              <a:gd name="connsiteX80" fmla="*/ 229719 w 481013"/>
              <a:gd name="connsiteY80" fmla="*/ 362648 h 477838"/>
              <a:gd name="connsiteX81" fmla="*/ 221621 w 481013"/>
              <a:gd name="connsiteY81" fmla="*/ 358454 h 477838"/>
              <a:gd name="connsiteX82" fmla="*/ 213378 w 481013"/>
              <a:gd name="connsiteY82" fmla="*/ 353682 h 477838"/>
              <a:gd name="connsiteX83" fmla="*/ 205280 w 481013"/>
              <a:gd name="connsiteY83" fmla="*/ 348331 h 477838"/>
              <a:gd name="connsiteX84" fmla="*/ 196893 w 481013"/>
              <a:gd name="connsiteY84" fmla="*/ 342547 h 477838"/>
              <a:gd name="connsiteX85" fmla="*/ 188650 w 481013"/>
              <a:gd name="connsiteY85" fmla="*/ 336184 h 477838"/>
              <a:gd name="connsiteX86" fmla="*/ 180263 w 481013"/>
              <a:gd name="connsiteY86" fmla="*/ 329388 h 477838"/>
              <a:gd name="connsiteX87" fmla="*/ 172165 w 481013"/>
              <a:gd name="connsiteY87" fmla="*/ 322013 h 477838"/>
              <a:gd name="connsiteX88" fmla="*/ 164067 w 481013"/>
              <a:gd name="connsiteY88" fmla="*/ 314204 h 477838"/>
              <a:gd name="connsiteX89" fmla="*/ 155535 w 481013"/>
              <a:gd name="connsiteY89" fmla="*/ 305527 h 477838"/>
              <a:gd name="connsiteX90" fmla="*/ 147727 w 481013"/>
              <a:gd name="connsiteY90" fmla="*/ 296706 h 477838"/>
              <a:gd name="connsiteX91" fmla="*/ 140352 w 481013"/>
              <a:gd name="connsiteY91" fmla="*/ 287741 h 477838"/>
              <a:gd name="connsiteX92" fmla="*/ 133555 w 481013"/>
              <a:gd name="connsiteY92" fmla="*/ 278775 h 477838"/>
              <a:gd name="connsiteX93" fmla="*/ 127192 w 481013"/>
              <a:gd name="connsiteY93" fmla="*/ 269520 h 477838"/>
              <a:gd name="connsiteX94" fmla="*/ 121553 w 481013"/>
              <a:gd name="connsiteY94" fmla="*/ 260699 h 477838"/>
              <a:gd name="connsiteX95" fmla="*/ 116636 w 481013"/>
              <a:gd name="connsiteY95" fmla="*/ 251589 h 477838"/>
              <a:gd name="connsiteX96" fmla="*/ 112443 w 481013"/>
              <a:gd name="connsiteY96" fmla="*/ 242912 h 477838"/>
              <a:gd name="connsiteX97" fmla="*/ 109406 w 481013"/>
              <a:gd name="connsiteY97" fmla="*/ 235537 h 477838"/>
              <a:gd name="connsiteX98" fmla="*/ 106948 w 481013"/>
              <a:gd name="connsiteY98" fmla="*/ 228451 h 477838"/>
              <a:gd name="connsiteX99" fmla="*/ 105357 w 481013"/>
              <a:gd name="connsiteY99" fmla="*/ 221944 h 477838"/>
              <a:gd name="connsiteX100" fmla="*/ 104055 w 481013"/>
              <a:gd name="connsiteY100" fmla="*/ 215870 h 477838"/>
              <a:gd name="connsiteX101" fmla="*/ 103332 w 481013"/>
              <a:gd name="connsiteY101" fmla="*/ 210086 h 477838"/>
              <a:gd name="connsiteX102" fmla="*/ 103188 w 481013"/>
              <a:gd name="connsiteY102" fmla="*/ 204736 h 477838"/>
              <a:gd name="connsiteX103" fmla="*/ 103477 w 481013"/>
              <a:gd name="connsiteY103" fmla="*/ 199963 h 477838"/>
              <a:gd name="connsiteX104" fmla="*/ 104055 w 481013"/>
              <a:gd name="connsiteY104" fmla="*/ 195191 h 477838"/>
              <a:gd name="connsiteX105" fmla="*/ 105068 w 481013"/>
              <a:gd name="connsiteY105" fmla="*/ 191142 h 477838"/>
              <a:gd name="connsiteX106" fmla="*/ 106224 w 481013"/>
              <a:gd name="connsiteY106" fmla="*/ 187238 h 477838"/>
              <a:gd name="connsiteX107" fmla="*/ 107671 w 481013"/>
              <a:gd name="connsiteY107" fmla="*/ 183767 h 477838"/>
              <a:gd name="connsiteX108" fmla="*/ 109117 w 481013"/>
              <a:gd name="connsiteY108" fmla="*/ 180875 h 477838"/>
              <a:gd name="connsiteX109" fmla="*/ 110852 w 481013"/>
              <a:gd name="connsiteY109" fmla="*/ 177983 h 477838"/>
              <a:gd name="connsiteX110" fmla="*/ 112587 w 481013"/>
              <a:gd name="connsiteY110" fmla="*/ 175525 h 477838"/>
              <a:gd name="connsiteX111" fmla="*/ 114467 w 481013"/>
              <a:gd name="connsiteY111" fmla="*/ 173500 h 477838"/>
              <a:gd name="connsiteX112" fmla="*/ 116058 w 481013"/>
              <a:gd name="connsiteY112" fmla="*/ 171476 h 477838"/>
              <a:gd name="connsiteX113" fmla="*/ 118371 w 481013"/>
              <a:gd name="connsiteY113" fmla="*/ 169596 h 477838"/>
              <a:gd name="connsiteX114" fmla="*/ 120830 w 481013"/>
              <a:gd name="connsiteY114" fmla="*/ 167571 h 477838"/>
              <a:gd name="connsiteX115" fmla="*/ 123722 w 481013"/>
              <a:gd name="connsiteY115" fmla="*/ 165691 h 477838"/>
              <a:gd name="connsiteX116" fmla="*/ 127048 w 481013"/>
              <a:gd name="connsiteY116" fmla="*/ 163811 h 477838"/>
              <a:gd name="connsiteX117" fmla="*/ 130663 w 481013"/>
              <a:gd name="connsiteY117" fmla="*/ 162221 h 477838"/>
              <a:gd name="connsiteX118" fmla="*/ 134857 w 481013"/>
              <a:gd name="connsiteY118" fmla="*/ 160775 h 477838"/>
              <a:gd name="connsiteX119" fmla="*/ 139339 w 481013"/>
              <a:gd name="connsiteY119" fmla="*/ 159618 h 477838"/>
              <a:gd name="connsiteX120" fmla="*/ 144401 w 481013"/>
              <a:gd name="connsiteY120" fmla="*/ 159039 h 477838"/>
              <a:gd name="connsiteX121" fmla="*/ 108594 w 481013"/>
              <a:gd name="connsiteY121" fmla="*/ 73025 h 477838"/>
              <a:gd name="connsiteX122" fmla="*/ 119699 w 481013"/>
              <a:gd name="connsiteY122" fmla="*/ 73314 h 477838"/>
              <a:gd name="connsiteX123" fmla="*/ 131236 w 481013"/>
              <a:gd name="connsiteY123" fmla="*/ 74470 h 477838"/>
              <a:gd name="connsiteX124" fmla="*/ 142918 w 481013"/>
              <a:gd name="connsiteY124" fmla="*/ 76494 h 477838"/>
              <a:gd name="connsiteX125" fmla="*/ 154743 w 481013"/>
              <a:gd name="connsiteY125" fmla="*/ 78951 h 477838"/>
              <a:gd name="connsiteX126" fmla="*/ 166713 w 481013"/>
              <a:gd name="connsiteY126" fmla="*/ 82419 h 477838"/>
              <a:gd name="connsiteX127" fmla="*/ 178827 w 481013"/>
              <a:gd name="connsiteY127" fmla="*/ 86466 h 477838"/>
              <a:gd name="connsiteX128" fmla="*/ 190797 w 481013"/>
              <a:gd name="connsiteY128" fmla="*/ 91380 h 477838"/>
              <a:gd name="connsiteX129" fmla="*/ 203056 w 481013"/>
              <a:gd name="connsiteY129" fmla="*/ 96727 h 477838"/>
              <a:gd name="connsiteX130" fmla="*/ 215170 w 481013"/>
              <a:gd name="connsiteY130" fmla="*/ 102942 h 477838"/>
              <a:gd name="connsiteX131" fmla="*/ 227428 w 481013"/>
              <a:gd name="connsiteY131" fmla="*/ 109734 h 477838"/>
              <a:gd name="connsiteX132" fmla="*/ 239398 w 481013"/>
              <a:gd name="connsiteY132" fmla="*/ 117105 h 477838"/>
              <a:gd name="connsiteX133" fmla="*/ 251513 w 481013"/>
              <a:gd name="connsiteY133" fmla="*/ 125054 h 477838"/>
              <a:gd name="connsiteX134" fmla="*/ 248628 w 481013"/>
              <a:gd name="connsiteY134" fmla="*/ 127800 h 477838"/>
              <a:gd name="connsiteX135" fmla="*/ 240408 w 481013"/>
              <a:gd name="connsiteY135" fmla="*/ 136616 h 477838"/>
              <a:gd name="connsiteX136" fmla="*/ 232909 w 481013"/>
              <a:gd name="connsiteY136" fmla="*/ 145287 h 477838"/>
              <a:gd name="connsiteX137" fmla="*/ 226419 w 481013"/>
              <a:gd name="connsiteY137" fmla="*/ 154392 h 477838"/>
              <a:gd name="connsiteX138" fmla="*/ 220650 w 481013"/>
              <a:gd name="connsiteY138" fmla="*/ 163208 h 477838"/>
              <a:gd name="connsiteX139" fmla="*/ 209978 w 481013"/>
              <a:gd name="connsiteY139" fmla="*/ 156271 h 477838"/>
              <a:gd name="connsiteX140" fmla="*/ 199450 w 481013"/>
              <a:gd name="connsiteY140" fmla="*/ 149912 h 477838"/>
              <a:gd name="connsiteX141" fmla="*/ 188778 w 481013"/>
              <a:gd name="connsiteY141" fmla="*/ 144276 h 477838"/>
              <a:gd name="connsiteX142" fmla="*/ 178250 w 481013"/>
              <a:gd name="connsiteY142" fmla="*/ 139073 h 477838"/>
              <a:gd name="connsiteX143" fmla="*/ 167723 w 481013"/>
              <a:gd name="connsiteY143" fmla="*/ 134593 h 477838"/>
              <a:gd name="connsiteX144" fmla="*/ 157483 w 481013"/>
              <a:gd name="connsiteY144" fmla="*/ 130835 h 477838"/>
              <a:gd name="connsiteX145" fmla="*/ 147244 w 481013"/>
              <a:gd name="connsiteY145" fmla="*/ 127655 h 477838"/>
              <a:gd name="connsiteX146" fmla="*/ 137293 w 481013"/>
              <a:gd name="connsiteY146" fmla="*/ 125198 h 477838"/>
              <a:gd name="connsiteX147" fmla="*/ 127486 w 481013"/>
              <a:gd name="connsiteY147" fmla="*/ 123320 h 477838"/>
              <a:gd name="connsiteX148" fmla="*/ 117824 w 481013"/>
              <a:gd name="connsiteY148" fmla="*/ 122163 h 477838"/>
              <a:gd name="connsiteX149" fmla="*/ 108594 w 481013"/>
              <a:gd name="connsiteY149" fmla="*/ 121874 h 477838"/>
              <a:gd name="connsiteX150" fmla="*/ 100518 w 481013"/>
              <a:gd name="connsiteY150" fmla="*/ 122163 h 477838"/>
              <a:gd name="connsiteX151" fmla="*/ 93163 w 481013"/>
              <a:gd name="connsiteY151" fmla="*/ 123031 h 477838"/>
              <a:gd name="connsiteX152" fmla="*/ 86241 w 481013"/>
              <a:gd name="connsiteY152" fmla="*/ 124765 h 477838"/>
              <a:gd name="connsiteX153" fmla="*/ 79895 w 481013"/>
              <a:gd name="connsiteY153" fmla="*/ 126788 h 477838"/>
              <a:gd name="connsiteX154" fmla="*/ 74127 w 481013"/>
              <a:gd name="connsiteY154" fmla="*/ 129679 h 477838"/>
              <a:gd name="connsiteX155" fmla="*/ 68791 w 481013"/>
              <a:gd name="connsiteY155" fmla="*/ 133147 h 477838"/>
              <a:gd name="connsiteX156" fmla="*/ 64176 w 481013"/>
              <a:gd name="connsiteY156" fmla="*/ 137194 h 477838"/>
              <a:gd name="connsiteX157" fmla="*/ 60426 w 481013"/>
              <a:gd name="connsiteY157" fmla="*/ 141530 h 477838"/>
              <a:gd name="connsiteX158" fmla="*/ 57109 w 481013"/>
              <a:gd name="connsiteY158" fmla="*/ 146444 h 477838"/>
              <a:gd name="connsiteX159" fmla="*/ 54369 w 481013"/>
              <a:gd name="connsiteY159" fmla="*/ 152080 h 477838"/>
              <a:gd name="connsiteX160" fmla="*/ 52206 w 481013"/>
              <a:gd name="connsiteY160" fmla="*/ 158295 h 477838"/>
              <a:gd name="connsiteX161" fmla="*/ 50764 w 481013"/>
              <a:gd name="connsiteY161" fmla="*/ 164798 h 477838"/>
              <a:gd name="connsiteX162" fmla="*/ 49610 w 481013"/>
              <a:gd name="connsiteY162" fmla="*/ 171880 h 477838"/>
              <a:gd name="connsiteX163" fmla="*/ 49177 w 481013"/>
              <a:gd name="connsiteY163" fmla="*/ 179395 h 477838"/>
              <a:gd name="connsiteX164" fmla="*/ 49466 w 481013"/>
              <a:gd name="connsiteY164" fmla="*/ 187344 h 477838"/>
              <a:gd name="connsiteX165" fmla="*/ 50187 w 481013"/>
              <a:gd name="connsiteY165" fmla="*/ 195726 h 477838"/>
              <a:gd name="connsiteX166" fmla="*/ 51485 w 481013"/>
              <a:gd name="connsiteY166" fmla="*/ 204253 h 477838"/>
              <a:gd name="connsiteX167" fmla="*/ 53504 w 481013"/>
              <a:gd name="connsiteY167" fmla="*/ 213214 h 477838"/>
              <a:gd name="connsiteX168" fmla="*/ 55955 w 481013"/>
              <a:gd name="connsiteY168" fmla="*/ 222608 h 477838"/>
              <a:gd name="connsiteX169" fmla="*/ 58984 w 481013"/>
              <a:gd name="connsiteY169" fmla="*/ 232002 h 477838"/>
              <a:gd name="connsiteX170" fmla="*/ 62878 w 481013"/>
              <a:gd name="connsiteY170" fmla="*/ 241830 h 477838"/>
              <a:gd name="connsiteX171" fmla="*/ 67060 w 481013"/>
              <a:gd name="connsiteY171" fmla="*/ 251657 h 477838"/>
              <a:gd name="connsiteX172" fmla="*/ 71963 w 481013"/>
              <a:gd name="connsiteY172" fmla="*/ 261774 h 477838"/>
              <a:gd name="connsiteX173" fmla="*/ 77588 w 481013"/>
              <a:gd name="connsiteY173" fmla="*/ 272035 h 477838"/>
              <a:gd name="connsiteX174" fmla="*/ 83645 w 481013"/>
              <a:gd name="connsiteY174" fmla="*/ 282441 h 477838"/>
              <a:gd name="connsiteX175" fmla="*/ 90423 w 481013"/>
              <a:gd name="connsiteY175" fmla="*/ 292702 h 477838"/>
              <a:gd name="connsiteX176" fmla="*/ 97778 w 481013"/>
              <a:gd name="connsiteY176" fmla="*/ 303108 h 477838"/>
              <a:gd name="connsiteX177" fmla="*/ 105854 w 481013"/>
              <a:gd name="connsiteY177" fmla="*/ 313658 h 477838"/>
              <a:gd name="connsiteX178" fmla="*/ 114507 w 481013"/>
              <a:gd name="connsiteY178" fmla="*/ 324064 h 477838"/>
              <a:gd name="connsiteX179" fmla="*/ 123881 w 481013"/>
              <a:gd name="connsiteY179" fmla="*/ 334181 h 477838"/>
              <a:gd name="connsiteX180" fmla="*/ 133688 w 481013"/>
              <a:gd name="connsiteY180" fmla="*/ 344587 h 477838"/>
              <a:gd name="connsiteX181" fmla="*/ 143639 w 481013"/>
              <a:gd name="connsiteY181" fmla="*/ 354125 h 477838"/>
              <a:gd name="connsiteX182" fmla="*/ 153734 w 481013"/>
              <a:gd name="connsiteY182" fmla="*/ 363086 h 477838"/>
              <a:gd name="connsiteX183" fmla="*/ 164117 w 481013"/>
              <a:gd name="connsiteY183" fmla="*/ 371613 h 477838"/>
              <a:gd name="connsiteX184" fmla="*/ 174501 w 481013"/>
              <a:gd name="connsiteY184" fmla="*/ 379851 h 477838"/>
              <a:gd name="connsiteX185" fmla="*/ 185173 w 481013"/>
              <a:gd name="connsiteY185" fmla="*/ 387077 h 477838"/>
              <a:gd name="connsiteX186" fmla="*/ 195701 w 481013"/>
              <a:gd name="connsiteY186" fmla="*/ 394158 h 477838"/>
              <a:gd name="connsiteX187" fmla="*/ 206373 w 481013"/>
              <a:gd name="connsiteY187" fmla="*/ 400518 h 477838"/>
              <a:gd name="connsiteX188" fmla="*/ 216901 w 481013"/>
              <a:gd name="connsiteY188" fmla="*/ 406299 h 477838"/>
              <a:gd name="connsiteX189" fmla="*/ 227573 w 481013"/>
              <a:gd name="connsiteY189" fmla="*/ 411501 h 477838"/>
              <a:gd name="connsiteX190" fmla="*/ 238100 w 481013"/>
              <a:gd name="connsiteY190" fmla="*/ 415982 h 477838"/>
              <a:gd name="connsiteX191" fmla="*/ 248484 w 481013"/>
              <a:gd name="connsiteY191" fmla="*/ 419884 h 477838"/>
              <a:gd name="connsiteX192" fmla="*/ 258868 w 481013"/>
              <a:gd name="connsiteY192" fmla="*/ 423063 h 477838"/>
              <a:gd name="connsiteX193" fmla="*/ 268963 w 481013"/>
              <a:gd name="connsiteY193" fmla="*/ 425665 h 477838"/>
              <a:gd name="connsiteX194" fmla="*/ 278769 w 481013"/>
              <a:gd name="connsiteY194" fmla="*/ 427399 h 477838"/>
              <a:gd name="connsiteX195" fmla="*/ 288432 w 481013"/>
              <a:gd name="connsiteY195" fmla="*/ 428700 h 477838"/>
              <a:gd name="connsiteX196" fmla="*/ 297806 w 481013"/>
              <a:gd name="connsiteY196" fmla="*/ 428989 h 477838"/>
              <a:gd name="connsiteX197" fmla="*/ 305593 w 481013"/>
              <a:gd name="connsiteY197" fmla="*/ 428700 h 477838"/>
              <a:gd name="connsiteX198" fmla="*/ 313093 w 481013"/>
              <a:gd name="connsiteY198" fmla="*/ 427688 h 477838"/>
              <a:gd name="connsiteX199" fmla="*/ 320159 w 481013"/>
              <a:gd name="connsiteY199" fmla="*/ 426098 h 477838"/>
              <a:gd name="connsiteX200" fmla="*/ 326505 w 481013"/>
              <a:gd name="connsiteY200" fmla="*/ 423931 h 477838"/>
              <a:gd name="connsiteX201" fmla="*/ 332129 w 481013"/>
              <a:gd name="connsiteY201" fmla="*/ 421185 h 477838"/>
              <a:gd name="connsiteX202" fmla="*/ 337465 w 481013"/>
              <a:gd name="connsiteY202" fmla="*/ 417716 h 477838"/>
              <a:gd name="connsiteX203" fmla="*/ 341936 w 481013"/>
              <a:gd name="connsiteY203" fmla="*/ 413669 h 477838"/>
              <a:gd name="connsiteX204" fmla="*/ 345974 w 481013"/>
              <a:gd name="connsiteY204" fmla="*/ 409189 h 477838"/>
              <a:gd name="connsiteX205" fmla="*/ 349147 w 481013"/>
              <a:gd name="connsiteY205" fmla="*/ 404420 h 477838"/>
              <a:gd name="connsiteX206" fmla="*/ 351742 w 481013"/>
              <a:gd name="connsiteY206" fmla="*/ 399072 h 477838"/>
              <a:gd name="connsiteX207" fmla="*/ 354050 w 481013"/>
              <a:gd name="connsiteY207" fmla="*/ 393002 h 477838"/>
              <a:gd name="connsiteX208" fmla="*/ 355781 w 481013"/>
              <a:gd name="connsiteY208" fmla="*/ 386643 h 477838"/>
              <a:gd name="connsiteX209" fmla="*/ 356790 w 481013"/>
              <a:gd name="connsiteY209" fmla="*/ 379851 h 477838"/>
              <a:gd name="connsiteX210" fmla="*/ 357223 w 481013"/>
              <a:gd name="connsiteY210" fmla="*/ 372624 h 477838"/>
              <a:gd name="connsiteX211" fmla="*/ 357223 w 481013"/>
              <a:gd name="connsiteY211" fmla="*/ 364965 h 477838"/>
              <a:gd name="connsiteX212" fmla="*/ 356646 w 481013"/>
              <a:gd name="connsiteY212" fmla="*/ 356871 h 477838"/>
              <a:gd name="connsiteX213" fmla="*/ 355492 w 481013"/>
              <a:gd name="connsiteY213" fmla="*/ 348489 h 477838"/>
              <a:gd name="connsiteX214" fmla="*/ 353761 w 481013"/>
              <a:gd name="connsiteY214" fmla="*/ 339962 h 477838"/>
              <a:gd name="connsiteX215" fmla="*/ 351310 w 481013"/>
              <a:gd name="connsiteY215" fmla="*/ 331001 h 477838"/>
              <a:gd name="connsiteX216" fmla="*/ 347560 w 481013"/>
              <a:gd name="connsiteY216" fmla="*/ 318861 h 477838"/>
              <a:gd name="connsiteX217" fmla="*/ 342801 w 481013"/>
              <a:gd name="connsiteY217" fmla="*/ 306866 h 477838"/>
              <a:gd name="connsiteX218" fmla="*/ 337177 w 481013"/>
              <a:gd name="connsiteY218" fmla="*/ 294581 h 477838"/>
              <a:gd name="connsiteX219" fmla="*/ 330831 w 481013"/>
              <a:gd name="connsiteY219" fmla="*/ 282441 h 477838"/>
              <a:gd name="connsiteX220" fmla="*/ 323765 w 481013"/>
              <a:gd name="connsiteY220" fmla="*/ 270156 h 477838"/>
              <a:gd name="connsiteX221" fmla="*/ 315833 w 481013"/>
              <a:gd name="connsiteY221" fmla="*/ 258016 h 477838"/>
              <a:gd name="connsiteX222" fmla="*/ 324774 w 481013"/>
              <a:gd name="connsiteY222" fmla="*/ 252380 h 477838"/>
              <a:gd name="connsiteX223" fmla="*/ 333715 w 481013"/>
              <a:gd name="connsiteY223" fmla="*/ 245732 h 477838"/>
              <a:gd name="connsiteX224" fmla="*/ 342657 w 481013"/>
              <a:gd name="connsiteY224" fmla="*/ 238361 h 477838"/>
              <a:gd name="connsiteX225" fmla="*/ 351310 w 481013"/>
              <a:gd name="connsiteY225" fmla="*/ 230123 h 477838"/>
              <a:gd name="connsiteX226" fmla="*/ 354050 w 481013"/>
              <a:gd name="connsiteY226" fmla="*/ 227377 h 477838"/>
              <a:gd name="connsiteX227" fmla="*/ 362559 w 481013"/>
              <a:gd name="connsiteY227" fmla="*/ 239951 h 477838"/>
              <a:gd name="connsiteX228" fmla="*/ 370346 w 481013"/>
              <a:gd name="connsiteY228" fmla="*/ 252814 h 477838"/>
              <a:gd name="connsiteX229" fmla="*/ 377413 w 481013"/>
              <a:gd name="connsiteY229" fmla="*/ 265676 h 477838"/>
              <a:gd name="connsiteX230" fmla="*/ 383903 w 481013"/>
              <a:gd name="connsiteY230" fmla="*/ 278828 h 477838"/>
              <a:gd name="connsiteX231" fmla="*/ 389527 w 481013"/>
              <a:gd name="connsiteY231" fmla="*/ 291691 h 477838"/>
              <a:gd name="connsiteX232" fmla="*/ 394575 w 481013"/>
              <a:gd name="connsiteY232" fmla="*/ 304698 h 477838"/>
              <a:gd name="connsiteX233" fmla="*/ 398613 w 481013"/>
              <a:gd name="connsiteY233" fmla="*/ 317561 h 477838"/>
              <a:gd name="connsiteX234" fmla="*/ 401641 w 481013"/>
              <a:gd name="connsiteY234" fmla="*/ 329122 h 477838"/>
              <a:gd name="connsiteX235" fmla="*/ 403949 w 481013"/>
              <a:gd name="connsiteY235" fmla="*/ 340395 h 477838"/>
              <a:gd name="connsiteX236" fmla="*/ 405535 w 481013"/>
              <a:gd name="connsiteY236" fmla="*/ 351524 h 477838"/>
              <a:gd name="connsiteX237" fmla="*/ 406256 w 481013"/>
              <a:gd name="connsiteY237" fmla="*/ 362219 h 477838"/>
              <a:gd name="connsiteX238" fmla="*/ 406400 w 481013"/>
              <a:gd name="connsiteY238" fmla="*/ 372624 h 477838"/>
              <a:gd name="connsiteX239" fmla="*/ 405968 w 481013"/>
              <a:gd name="connsiteY239" fmla="*/ 382597 h 477838"/>
              <a:gd name="connsiteX240" fmla="*/ 404814 w 481013"/>
              <a:gd name="connsiteY240" fmla="*/ 392280 h 477838"/>
              <a:gd name="connsiteX241" fmla="*/ 402795 w 481013"/>
              <a:gd name="connsiteY241" fmla="*/ 401529 h 477838"/>
              <a:gd name="connsiteX242" fmla="*/ 400055 w 481013"/>
              <a:gd name="connsiteY242" fmla="*/ 410490 h 477838"/>
              <a:gd name="connsiteX243" fmla="*/ 396738 w 481013"/>
              <a:gd name="connsiteY243" fmla="*/ 418872 h 477838"/>
              <a:gd name="connsiteX244" fmla="*/ 392844 w 481013"/>
              <a:gd name="connsiteY244" fmla="*/ 426966 h 477838"/>
              <a:gd name="connsiteX245" fmla="*/ 388229 w 481013"/>
              <a:gd name="connsiteY245" fmla="*/ 434481 h 477838"/>
              <a:gd name="connsiteX246" fmla="*/ 382749 w 481013"/>
              <a:gd name="connsiteY246" fmla="*/ 441563 h 477838"/>
              <a:gd name="connsiteX247" fmla="*/ 376692 w 481013"/>
              <a:gd name="connsiteY247" fmla="*/ 448211 h 477838"/>
              <a:gd name="connsiteX248" fmla="*/ 370635 w 481013"/>
              <a:gd name="connsiteY248" fmla="*/ 453703 h 477838"/>
              <a:gd name="connsiteX249" fmla="*/ 364145 w 481013"/>
              <a:gd name="connsiteY249" fmla="*/ 458761 h 477838"/>
              <a:gd name="connsiteX250" fmla="*/ 357223 w 481013"/>
              <a:gd name="connsiteY250" fmla="*/ 463241 h 477838"/>
              <a:gd name="connsiteX251" fmla="*/ 349868 w 481013"/>
              <a:gd name="connsiteY251" fmla="*/ 466999 h 477838"/>
              <a:gd name="connsiteX252" fmla="*/ 341936 w 481013"/>
              <a:gd name="connsiteY252" fmla="*/ 470323 h 477838"/>
              <a:gd name="connsiteX253" fmla="*/ 333860 w 481013"/>
              <a:gd name="connsiteY253" fmla="*/ 472924 h 477838"/>
              <a:gd name="connsiteX254" fmla="*/ 325351 w 481013"/>
              <a:gd name="connsiteY254" fmla="*/ 475092 h 477838"/>
              <a:gd name="connsiteX255" fmla="*/ 316410 w 481013"/>
              <a:gd name="connsiteY255" fmla="*/ 476537 h 477838"/>
              <a:gd name="connsiteX256" fmla="*/ 307324 w 481013"/>
              <a:gd name="connsiteY256" fmla="*/ 477549 h 477838"/>
              <a:gd name="connsiteX257" fmla="*/ 297806 w 481013"/>
              <a:gd name="connsiteY257" fmla="*/ 477838 h 477838"/>
              <a:gd name="connsiteX258" fmla="*/ 285836 w 481013"/>
              <a:gd name="connsiteY258" fmla="*/ 477549 h 477838"/>
              <a:gd name="connsiteX259" fmla="*/ 273722 w 481013"/>
              <a:gd name="connsiteY259" fmla="*/ 476104 h 477838"/>
              <a:gd name="connsiteX260" fmla="*/ 261463 w 481013"/>
              <a:gd name="connsiteY260" fmla="*/ 474081 h 477838"/>
              <a:gd name="connsiteX261" fmla="*/ 249061 w 481013"/>
              <a:gd name="connsiteY261" fmla="*/ 471190 h 477838"/>
              <a:gd name="connsiteX262" fmla="*/ 236514 w 481013"/>
              <a:gd name="connsiteY262" fmla="*/ 467432 h 477838"/>
              <a:gd name="connsiteX263" fmla="*/ 223823 w 481013"/>
              <a:gd name="connsiteY263" fmla="*/ 462952 h 477838"/>
              <a:gd name="connsiteX264" fmla="*/ 211132 w 481013"/>
              <a:gd name="connsiteY264" fmla="*/ 457605 h 477838"/>
              <a:gd name="connsiteX265" fmla="*/ 198296 w 481013"/>
              <a:gd name="connsiteY265" fmla="*/ 451679 h 477838"/>
              <a:gd name="connsiteX266" fmla="*/ 185461 w 481013"/>
              <a:gd name="connsiteY266" fmla="*/ 445031 h 477838"/>
              <a:gd name="connsiteX267" fmla="*/ 172770 w 481013"/>
              <a:gd name="connsiteY267" fmla="*/ 437516 h 477838"/>
              <a:gd name="connsiteX268" fmla="*/ 160079 w 481013"/>
              <a:gd name="connsiteY268" fmla="*/ 429422 h 477838"/>
              <a:gd name="connsiteX269" fmla="*/ 147388 w 481013"/>
              <a:gd name="connsiteY269" fmla="*/ 420606 h 477838"/>
              <a:gd name="connsiteX270" fmla="*/ 134986 w 481013"/>
              <a:gd name="connsiteY270" fmla="*/ 411212 h 477838"/>
              <a:gd name="connsiteX271" fmla="*/ 122727 w 481013"/>
              <a:gd name="connsiteY271" fmla="*/ 401096 h 477838"/>
              <a:gd name="connsiteX272" fmla="*/ 110613 w 481013"/>
              <a:gd name="connsiteY272" fmla="*/ 390401 h 477838"/>
              <a:gd name="connsiteX273" fmla="*/ 98932 w 481013"/>
              <a:gd name="connsiteY273" fmla="*/ 379128 h 477838"/>
              <a:gd name="connsiteX274" fmla="*/ 88837 w 481013"/>
              <a:gd name="connsiteY274" fmla="*/ 368722 h 477838"/>
              <a:gd name="connsiteX275" fmla="*/ 79174 w 481013"/>
              <a:gd name="connsiteY275" fmla="*/ 358027 h 477838"/>
              <a:gd name="connsiteX276" fmla="*/ 70089 w 481013"/>
              <a:gd name="connsiteY276" fmla="*/ 347188 h 477838"/>
              <a:gd name="connsiteX277" fmla="*/ 61436 w 481013"/>
              <a:gd name="connsiteY277" fmla="*/ 336349 h 477838"/>
              <a:gd name="connsiteX278" fmla="*/ 53360 w 481013"/>
              <a:gd name="connsiteY278" fmla="*/ 325365 h 477838"/>
              <a:gd name="connsiteX279" fmla="*/ 45716 w 481013"/>
              <a:gd name="connsiteY279" fmla="*/ 314236 h 477838"/>
              <a:gd name="connsiteX280" fmla="*/ 38794 w 481013"/>
              <a:gd name="connsiteY280" fmla="*/ 303108 h 477838"/>
              <a:gd name="connsiteX281" fmla="*/ 32448 w 481013"/>
              <a:gd name="connsiteY281" fmla="*/ 291980 h 477838"/>
              <a:gd name="connsiteX282" fmla="*/ 26535 w 481013"/>
              <a:gd name="connsiteY282" fmla="*/ 280851 h 477838"/>
              <a:gd name="connsiteX283" fmla="*/ 21344 w 481013"/>
              <a:gd name="connsiteY283" fmla="*/ 269867 h 477838"/>
              <a:gd name="connsiteX284" fmla="*/ 16440 w 481013"/>
              <a:gd name="connsiteY284" fmla="*/ 258739 h 477838"/>
              <a:gd name="connsiteX285" fmla="*/ 12402 w 481013"/>
              <a:gd name="connsiteY285" fmla="*/ 247755 h 477838"/>
              <a:gd name="connsiteX286" fmla="*/ 8797 w 481013"/>
              <a:gd name="connsiteY286" fmla="*/ 237060 h 477838"/>
              <a:gd name="connsiteX287" fmla="*/ 5913 w 481013"/>
              <a:gd name="connsiteY287" fmla="*/ 226366 h 477838"/>
              <a:gd name="connsiteX288" fmla="*/ 3461 w 481013"/>
              <a:gd name="connsiteY288" fmla="*/ 215671 h 477838"/>
              <a:gd name="connsiteX289" fmla="*/ 1730 w 481013"/>
              <a:gd name="connsiteY289" fmla="*/ 205265 h 477838"/>
              <a:gd name="connsiteX290" fmla="*/ 432 w 481013"/>
              <a:gd name="connsiteY290" fmla="*/ 195004 h 477838"/>
              <a:gd name="connsiteX291" fmla="*/ 0 w 481013"/>
              <a:gd name="connsiteY291" fmla="*/ 185176 h 477838"/>
              <a:gd name="connsiteX292" fmla="*/ 0 w 481013"/>
              <a:gd name="connsiteY292" fmla="*/ 175348 h 477838"/>
              <a:gd name="connsiteX293" fmla="*/ 721 w 481013"/>
              <a:gd name="connsiteY293" fmla="*/ 165954 h 477838"/>
              <a:gd name="connsiteX294" fmla="*/ 2019 w 481013"/>
              <a:gd name="connsiteY294" fmla="*/ 156705 h 477838"/>
              <a:gd name="connsiteX295" fmla="*/ 3894 w 481013"/>
              <a:gd name="connsiteY295" fmla="*/ 147889 h 477838"/>
              <a:gd name="connsiteX296" fmla="*/ 6634 w 481013"/>
              <a:gd name="connsiteY296" fmla="*/ 139362 h 477838"/>
              <a:gd name="connsiteX297" fmla="*/ 9806 w 481013"/>
              <a:gd name="connsiteY297" fmla="*/ 130979 h 477838"/>
              <a:gd name="connsiteX298" fmla="*/ 13700 w 481013"/>
              <a:gd name="connsiteY298" fmla="*/ 123320 h 477838"/>
              <a:gd name="connsiteX299" fmla="*/ 18315 w 481013"/>
              <a:gd name="connsiteY299" fmla="*/ 115949 h 477838"/>
              <a:gd name="connsiteX300" fmla="*/ 23507 w 481013"/>
              <a:gd name="connsiteY300" fmla="*/ 109012 h 477838"/>
              <a:gd name="connsiteX301" fmla="*/ 29420 w 481013"/>
              <a:gd name="connsiteY301" fmla="*/ 102653 h 477838"/>
              <a:gd name="connsiteX302" fmla="*/ 35621 w 481013"/>
              <a:gd name="connsiteY302" fmla="*/ 97016 h 477838"/>
              <a:gd name="connsiteX303" fmla="*/ 42111 w 481013"/>
              <a:gd name="connsiteY303" fmla="*/ 92102 h 477838"/>
              <a:gd name="connsiteX304" fmla="*/ 49033 w 481013"/>
              <a:gd name="connsiteY304" fmla="*/ 87622 h 477838"/>
              <a:gd name="connsiteX305" fmla="*/ 56532 w 481013"/>
              <a:gd name="connsiteY305" fmla="*/ 83864 h 477838"/>
              <a:gd name="connsiteX306" fmla="*/ 64176 w 481013"/>
              <a:gd name="connsiteY306" fmla="*/ 80540 h 477838"/>
              <a:gd name="connsiteX307" fmla="*/ 72252 w 481013"/>
              <a:gd name="connsiteY307" fmla="*/ 77794 h 477838"/>
              <a:gd name="connsiteX308" fmla="*/ 80905 w 481013"/>
              <a:gd name="connsiteY308" fmla="*/ 75771 h 477838"/>
              <a:gd name="connsiteX309" fmla="*/ 89846 w 481013"/>
              <a:gd name="connsiteY309" fmla="*/ 74181 h 477838"/>
              <a:gd name="connsiteX310" fmla="*/ 99076 w 481013"/>
              <a:gd name="connsiteY310" fmla="*/ 73314 h 477838"/>
              <a:gd name="connsiteX311" fmla="*/ 398951 w 481013"/>
              <a:gd name="connsiteY311" fmla="*/ 0 h 477838"/>
              <a:gd name="connsiteX312" fmla="*/ 402129 w 481013"/>
              <a:gd name="connsiteY312" fmla="*/ 289 h 477838"/>
              <a:gd name="connsiteX313" fmla="*/ 405163 w 481013"/>
              <a:gd name="connsiteY313" fmla="*/ 1590 h 477838"/>
              <a:gd name="connsiteX314" fmla="*/ 407620 w 481013"/>
              <a:gd name="connsiteY314" fmla="*/ 3325 h 477838"/>
              <a:gd name="connsiteX315" fmla="*/ 409642 w 481013"/>
              <a:gd name="connsiteY315" fmla="*/ 5782 h 477838"/>
              <a:gd name="connsiteX316" fmla="*/ 410943 w 481013"/>
              <a:gd name="connsiteY316" fmla="*/ 8673 h 477838"/>
              <a:gd name="connsiteX317" fmla="*/ 425535 w 481013"/>
              <a:gd name="connsiteY317" fmla="*/ 55076 h 477838"/>
              <a:gd name="connsiteX318" fmla="*/ 472489 w 481013"/>
              <a:gd name="connsiteY318" fmla="*/ 69676 h 477838"/>
              <a:gd name="connsiteX319" fmla="*/ 475379 w 481013"/>
              <a:gd name="connsiteY319" fmla="*/ 70977 h 477838"/>
              <a:gd name="connsiteX320" fmla="*/ 477690 w 481013"/>
              <a:gd name="connsiteY320" fmla="*/ 73001 h 477838"/>
              <a:gd name="connsiteX321" fmla="*/ 479568 w 481013"/>
              <a:gd name="connsiteY321" fmla="*/ 75458 h 477838"/>
              <a:gd name="connsiteX322" fmla="*/ 480724 w 481013"/>
              <a:gd name="connsiteY322" fmla="*/ 78494 h 477838"/>
              <a:gd name="connsiteX323" fmla="*/ 481013 w 481013"/>
              <a:gd name="connsiteY323" fmla="*/ 81674 h 477838"/>
              <a:gd name="connsiteX324" fmla="*/ 480580 w 481013"/>
              <a:gd name="connsiteY324" fmla="*/ 84710 h 477838"/>
              <a:gd name="connsiteX325" fmla="*/ 479424 w 481013"/>
              <a:gd name="connsiteY325" fmla="*/ 87601 h 477838"/>
              <a:gd name="connsiteX326" fmla="*/ 477401 w 481013"/>
              <a:gd name="connsiteY326" fmla="*/ 89914 h 477838"/>
              <a:gd name="connsiteX327" fmla="*/ 434781 w 481013"/>
              <a:gd name="connsiteY327" fmla="*/ 132558 h 477838"/>
              <a:gd name="connsiteX328" fmla="*/ 432325 w 481013"/>
              <a:gd name="connsiteY328" fmla="*/ 134292 h 477838"/>
              <a:gd name="connsiteX329" fmla="*/ 429580 w 481013"/>
              <a:gd name="connsiteY329" fmla="*/ 135449 h 477838"/>
              <a:gd name="connsiteX330" fmla="*/ 426690 w 481013"/>
              <a:gd name="connsiteY330" fmla="*/ 136172 h 477838"/>
              <a:gd name="connsiteX331" fmla="*/ 423801 w 481013"/>
              <a:gd name="connsiteY331" fmla="*/ 135738 h 477838"/>
              <a:gd name="connsiteX332" fmla="*/ 396928 w 481013"/>
              <a:gd name="connsiteY332" fmla="*/ 130534 h 477838"/>
              <a:gd name="connsiteX333" fmla="*/ 393028 w 481013"/>
              <a:gd name="connsiteY333" fmla="*/ 138195 h 477838"/>
              <a:gd name="connsiteX334" fmla="*/ 388404 w 481013"/>
              <a:gd name="connsiteY334" fmla="*/ 146146 h 477838"/>
              <a:gd name="connsiteX335" fmla="*/ 383203 w 481013"/>
              <a:gd name="connsiteY335" fmla="*/ 154241 h 477838"/>
              <a:gd name="connsiteX336" fmla="*/ 377424 w 481013"/>
              <a:gd name="connsiteY336" fmla="*/ 162770 h 477838"/>
              <a:gd name="connsiteX337" fmla="*/ 371212 w 481013"/>
              <a:gd name="connsiteY337" fmla="*/ 171154 h 477838"/>
              <a:gd name="connsiteX338" fmla="*/ 364710 w 481013"/>
              <a:gd name="connsiteY338" fmla="*/ 179683 h 477838"/>
              <a:gd name="connsiteX339" fmla="*/ 357631 w 481013"/>
              <a:gd name="connsiteY339" fmla="*/ 188212 h 477838"/>
              <a:gd name="connsiteX340" fmla="*/ 350263 w 481013"/>
              <a:gd name="connsiteY340" fmla="*/ 196885 h 477838"/>
              <a:gd name="connsiteX341" fmla="*/ 342605 w 481013"/>
              <a:gd name="connsiteY341" fmla="*/ 205125 h 477838"/>
              <a:gd name="connsiteX342" fmla="*/ 334804 w 481013"/>
              <a:gd name="connsiteY342" fmla="*/ 213220 h 477838"/>
              <a:gd name="connsiteX343" fmla="*/ 326135 w 481013"/>
              <a:gd name="connsiteY343" fmla="*/ 221026 h 477838"/>
              <a:gd name="connsiteX344" fmla="*/ 317756 w 481013"/>
              <a:gd name="connsiteY344" fmla="*/ 228109 h 477838"/>
              <a:gd name="connsiteX345" fmla="*/ 309087 w 481013"/>
              <a:gd name="connsiteY345" fmla="*/ 234469 h 477838"/>
              <a:gd name="connsiteX346" fmla="*/ 300419 w 481013"/>
              <a:gd name="connsiteY346" fmla="*/ 239818 h 477838"/>
              <a:gd name="connsiteX347" fmla="*/ 292183 w 481013"/>
              <a:gd name="connsiteY347" fmla="*/ 244444 h 477838"/>
              <a:gd name="connsiteX348" fmla="*/ 283804 w 481013"/>
              <a:gd name="connsiteY348" fmla="*/ 248491 h 477838"/>
              <a:gd name="connsiteX349" fmla="*/ 276002 w 481013"/>
              <a:gd name="connsiteY349" fmla="*/ 251961 h 477838"/>
              <a:gd name="connsiteX350" fmla="*/ 268345 w 481013"/>
              <a:gd name="connsiteY350" fmla="*/ 254852 h 477838"/>
              <a:gd name="connsiteX351" fmla="*/ 261266 w 481013"/>
              <a:gd name="connsiteY351" fmla="*/ 257309 h 477838"/>
              <a:gd name="connsiteX352" fmla="*/ 254620 w 481013"/>
              <a:gd name="connsiteY352" fmla="*/ 259044 h 477838"/>
              <a:gd name="connsiteX353" fmla="*/ 248552 w 481013"/>
              <a:gd name="connsiteY353" fmla="*/ 260634 h 477838"/>
              <a:gd name="connsiteX354" fmla="*/ 242917 w 481013"/>
              <a:gd name="connsiteY354" fmla="*/ 261646 h 477838"/>
              <a:gd name="connsiteX355" fmla="*/ 238438 w 481013"/>
              <a:gd name="connsiteY355" fmla="*/ 262513 h 477838"/>
              <a:gd name="connsiteX356" fmla="*/ 234682 w 481013"/>
              <a:gd name="connsiteY356" fmla="*/ 262947 h 477838"/>
              <a:gd name="connsiteX357" fmla="*/ 231648 w 481013"/>
              <a:gd name="connsiteY357" fmla="*/ 263236 h 477838"/>
              <a:gd name="connsiteX358" fmla="*/ 229625 w 481013"/>
              <a:gd name="connsiteY358" fmla="*/ 263525 h 477838"/>
              <a:gd name="connsiteX359" fmla="*/ 228614 w 481013"/>
              <a:gd name="connsiteY359" fmla="*/ 263525 h 477838"/>
              <a:gd name="connsiteX360" fmla="*/ 226158 w 481013"/>
              <a:gd name="connsiteY360" fmla="*/ 263381 h 477838"/>
              <a:gd name="connsiteX361" fmla="*/ 223702 w 481013"/>
              <a:gd name="connsiteY361" fmla="*/ 262658 h 477838"/>
              <a:gd name="connsiteX362" fmla="*/ 221535 w 481013"/>
              <a:gd name="connsiteY362" fmla="*/ 261646 h 477838"/>
              <a:gd name="connsiteX363" fmla="*/ 219512 w 481013"/>
              <a:gd name="connsiteY363" fmla="*/ 260056 h 477838"/>
              <a:gd name="connsiteX364" fmla="*/ 217923 w 481013"/>
              <a:gd name="connsiteY364" fmla="*/ 258032 h 477838"/>
              <a:gd name="connsiteX365" fmla="*/ 216623 w 481013"/>
              <a:gd name="connsiteY365" fmla="*/ 255719 h 477838"/>
              <a:gd name="connsiteX366" fmla="*/ 216045 w 481013"/>
              <a:gd name="connsiteY366" fmla="*/ 253406 h 477838"/>
              <a:gd name="connsiteX367" fmla="*/ 215900 w 481013"/>
              <a:gd name="connsiteY367" fmla="*/ 250804 h 477838"/>
              <a:gd name="connsiteX368" fmla="*/ 215900 w 481013"/>
              <a:gd name="connsiteY368" fmla="*/ 249937 h 477838"/>
              <a:gd name="connsiteX369" fmla="*/ 216045 w 481013"/>
              <a:gd name="connsiteY369" fmla="*/ 247913 h 477838"/>
              <a:gd name="connsiteX370" fmla="*/ 216334 w 481013"/>
              <a:gd name="connsiteY370" fmla="*/ 245022 h 477838"/>
              <a:gd name="connsiteX371" fmla="*/ 216912 w 481013"/>
              <a:gd name="connsiteY371" fmla="*/ 241264 h 477838"/>
              <a:gd name="connsiteX372" fmla="*/ 217778 w 481013"/>
              <a:gd name="connsiteY372" fmla="*/ 236493 h 477838"/>
              <a:gd name="connsiteX373" fmla="*/ 218934 w 481013"/>
              <a:gd name="connsiteY373" fmla="*/ 231145 h 477838"/>
              <a:gd name="connsiteX374" fmla="*/ 220235 w 481013"/>
              <a:gd name="connsiteY374" fmla="*/ 225073 h 477838"/>
              <a:gd name="connsiteX375" fmla="*/ 222257 w 481013"/>
              <a:gd name="connsiteY375" fmla="*/ 218424 h 477838"/>
              <a:gd name="connsiteX376" fmla="*/ 224713 w 481013"/>
              <a:gd name="connsiteY376" fmla="*/ 211485 h 477838"/>
              <a:gd name="connsiteX377" fmla="*/ 227603 w 481013"/>
              <a:gd name="connsiteY377" fmla="*/ 203968 h 477838"/>
              <a:gd name="connsiteX378" fmla="*/ 231070 w 481013"/>
              <a:gd name="connsiteY378" fmla="*/ 196162 h 477838"/>
              <a:gd name="connsiteX379" fmla="*/ 235116 w 481013"/>
              <a:gd name="connsiteY379" fmla="*/ 187778 h 477838"/>
              <a:gd name="connsiteX380" fmla="*/ 239739 w 481013"/>
              <a:gd name="connsiteY380" fmla="*/ 179538 h 477838"/>
              <a:gd name="connsiteX381" fmla="*/ 245229 w 481013"/>
              <a:gd name="connsiteY381" fmla="*/ 171009 h 477838"/>
              <a:gd name="connsiteX382" fmla="*/ 251586 w 481013"/>
              <a:gd name="connsiteY382" fmla="*/ 162481 h 477838"/>
              <a:gd name="connsiteX383" fmla="*/ 258521 w 481013"/>
              <a:gd name="connsiteY383" fmla="*/ 153952 h 477838"/>
              <a:gd name="connsiteX384" fmla="*/ 266611 w 481013"/>
              <a:gd name="connsiteY384" fmla="*/ 145568 h 477838"/>
              <a:gd name="connsiteX385" fmla="*/ 274702 w 481013"/>
              <a:gd name="connsiteY385" fmla="*/ 137617 h 477838"/>
              <a:gd name="connsiteX386" fmla="*/ 283081 w 481013"/>
              <a:gd name="connsiteY386" fmla="*/ 129956 h 477838"/>
              <a:gd name="connsiteX387" fmla="*/ 291750 w 481013"/>
              <a:gd name="connsiteY387" fmla="*/ 122728 h 477838"/>
              <a:gd name="connsiteX388" fmla="*/ 300130 w 481013"/>
              <a:gd name="connsiteY388" fmla="*/ 115645 h 477838"/>
              <a:gd name="connsiteX389" fmla="*/ 308798 w 481013"/>
              <a:gd name="connsiteY389" fmla="*/ 108995 h 477838"/>
              <a:gd name="connsiteX390" fmla="*/ 317467 w 481013"/>
              <a:gd name="connsiteY390" fmla="*/ 102924 h 477838"/>
              <a:gd name="connsiteX391" fmla="*/ 325846 w 481013"/>
              <a:gd name="connsiteY391" fmla="*/ 97286 h 477838"/>
              <a:gd name="connsiteX392" fmla="*/ 334081 w 481013"/>
              <a:gd name="connsiteY392" fmla="*/ 92082 h 477838"/>
              <a:gd name="connsiteX393" fmla="*/ 342028 w 481013"/>
              <a:gd name="connsiteY393" fmla="*/ 87601 h 477838"/>
              <a:gd name="connsiteX394" fmla="*/ 349829 w 481013"/>
              <a:gd name="connsiteY394" fmla="*/ 83698 h 477838"/>
              <a:gd name="connsiteX395" fmla="*/ 344484 w 481013"/>
              <a:gd name="connsiteY395" fmla="*/ 57100 h 477838"/>
              <a:gd name="connsiteX396" fmla="*/ 344195 w 481013"/>
              <a:gd name="connsiteY396" fmla="*/ 54064 h 477838"/>
              <a:gd name="connsiteX397" fmla="*/ 344773 w 481013"/>
              <a:gd name="connsiteY397" fmla="*/ 51173 h 477838"/>
              <a:gd name="connsiteX398" fmla="*/ 345928 w 481013"/>
              <a:gd name="connsiteY398" fmla="*/ 48426 h 477838"/>
              <a:gd name="connsiteX399" fmla="*/ 347807 w 481013"/>
              <a:gd name="connsiteY399" fmla="*/ 46113 h 477838"/>
              <a:gd name="connsiteX400" fmla="*/ 390427 w 481013"/>
              <a:gd name="connsiteY400" fmla="*/ 3614 h 477838"/>
              <a:gd name="connsiteX401" fmla="*/ 393028 w 481013"/>
              <a:gd name="connsiteY401" fmla="*/ 1735 h 477838"/>
              <a:gd name="connsiteX402" fmla="*/ 395917 w 481013"/>
              <a:gd name="connsiteY402" fmla="*/ 434 h 4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</a:cxnLst>
            <a:rect l="l" t="t" r="r" b="b"/>
            <a:pathLst>
              <a:path w="481013" h="477838">
                <a:moveTo>
                  <a:pt x="149896" y="158750"/>
                </a:moveTo>
                <a:lnTo>
                  <a:pt x="156692" y="159039"/>
                </a:lnTo>
                <a:lnTo>
                  <a:pt x="163633" y="160196"/>
                </a:lnTo>
                <a:lnTo>
                  <a:pt x="171008" y="161932"/>
                </a:lnTo>
                <a:lnTo>
                  <a:pt x="178672" y="164390"/>
                </a:lnTo>
                <a:lnTo>
                  <a:pt x="186481" y="167427"/>
                </a:lnTo>
                <a:lnTo>
                  <a:pt x="194434" y="171186"/>
                </a:lnTo>
                <a:lnTo>
                  <a:pt x="202677" y="175380"/>
                </a:lnTo>
                <a:lnTo>
                  <a:pt x="210920" y="180152"/>
                </a:lnTo>
                <a:lnTo>
                  <a:pt x="206871" y="188539"/>
                </a:lnTo>
                <a:lnTo>
                  <a:pt x="203545" y="196637"/>
                </a:lnTo>
                <a:lnTo>
                  <a:pt x="200652" y="204302"/>
                </a:lnTo>
                <a:lnTo>
                  <a:pt x="198339" y="211677"/>
                </a:lnTo>
                <a:lnTo>
                  <a:pt x="196314" y="218473"/>
                </a:lnTo>
                <a:lnTo>
                  <a:pt x="194868" y="224691"/>
                </a:lnTo>
                <a:lnTo>
                  <a:pt x="193422" y="230620"/>
                </a:lnTo>
                <a:lnTo>
                  <a:pt x="192554" y="235537"/>
                </a:lnTo>
                <a:lnTo>
                  <a:pt x="191976" y="240020"/>
                </a:lnTo>
                <a:lnTo>
                  <a:pt x="191542" y="243635"/>
                </a:lnTo>
                <a:lnTo>
                  <a:pt x="191108" y="246383"/>
                </a:lnTo>
                <a:lnTo>
                  <a:pt x="190964" y="248407"/>
                </a:lnTo>
                <a:lnTo>
                  <a:pt x="190819" y="249275"/>
                </a:lnTo>
                <a:lnTo>
                  <a:pt x="190964" y="254336"/>
                </a:lnTo>
                <a:lnTo>
                  <a:pt x="191976" y="259253"/>
                </a:lnTo>
                <a:lnTo>
                  <a:pt x="193422" y="264169"/>
                </a:lnTo>
                <a:lnTo>
                  <a:pt x="195591" y="268797"/>
                </a:lnTo>
                <a:lnTo>
                  <a:pt x="198339" y="272991"/>
                </a:lnTo>
                <a:lnTo>
                  <a:pt x="201809" y="276750"/>
                </a:lnTo>
                <a:lnTo>
                  <a:pt x="205569" y="280076"/>
                </a:lnTo>
                <a:lnTo>
                  <a:pt x="209763" y="282969"/>
                </a:lnTo>
                <a:lnTo>
                  <a:pt x="214390" y="284993"/>
                </a:lnTo>
                <a:lnTo>
                  <a:pt x="219163" y="286584"/>
                </a:lnTo>
                <a:lnTo>
                  <a:pt x="224368" y="287451"/>
                </a:lnTo>
                <a:lnTo>
                  <a:pt x="229285" y="287451"/>
                </a:lnTo>
                <a:lnTo>
                  <a:pt x="230442" y="287451"/>
                </a:lnTo>
                <a:lnTo>
                  <a:pt x="232177" y="287307"/>
                </a:lnTo>
                <a:lnTo>
                  <a:pt x="235069" y="287018"/>
                </a:lnTo>
                <a:lnTo>
                  <a:pt x="238684" y="286584"/>
                </a:lnTo>
                <a:lnTo>
                  <a:pt x="243167" y="286005"/>
                </a:lnTo>
                <a:lnTo>
                  <a:pt x="248228" y="284848"/>
                </a:lnTo>
                <a:lnTo>
                  <a:pt x="254157" y="283692"/>
                </a:lnTo>
                <a:lnTo>
                  <a:pt x="260520" y="282101"/>
                </a:lnTo>
                <a:lnTo>
                  <a:pt x="267461" y="280076"/>
                </a:lnTo>
                <a:lnTo>
                  <a:pt x="274691" y="277763"/>
                </a:lnTo>
                <a:lnTo>
                  <a:pt x="282645" y="275015"/>
                </a:lnTo>
                <a:lnTo>
                  <a:pt x="290598" y="271545"/>
                </a:lnTo>
                <a:lnTo>
                  <a:pt x="299130" y="267640"/>
                </a:lnTo>
                <a:lnTo>
                  <a:pt x="303613" y="275449"/>
                </a:lnTo>
                <a:lnTo>
                  <a:pt x="307806" y="282969"/>
                </a:lnTo>
                <a:lnTo>
                  <a:pt x="311421" y="290488"/>
                </a:lnTo>
                <a:lnTo>
                  <a:pt x="314458" y="297863"/>
                </a:lnTo>
                <a:lnTo>
                  <a:pt x="316772" y="304949"/>
                </a:lnTo>
                <a:lnTo>
                  <a:pt x="318507" y="311456"/>
                </a:lnTo>
                <a:lnTo>
                  <a:pt x="319664" y="317530"/>
                </a:lnTo>
                <a:lnTo>
                  <a:pt x="320387" y="323170"/>
                </a:lnTo>
                <a:lnTo>
                  <a:pt x="320676" y="328665"/>
                </a:lnTo>
                <a:lnTo>
                  <a:pt x="320387" y="333437"/>
                </a:lnTo>
                <a:lnTo>
                  <a:pt x="319664" y="338064"/>
                </a:lnTo>
                <a:lnTo>
                  <a:pt x="318796" y="342258"/>
                </a:lnTo>
                <a:lnTo>
                  <a:pt x="317640" y="346018"/>
                </a:lnTo>
                <a:lnTo>
                  <a:pt x="316193" y="349344"/>
                </a:lnTo>
                <a:lnTo>
                  <a:pt x="314747" y="352525"/>
                </a:lnTo>
                <a:lnTo>
                  <a:pt x="312867" y="355417"/>
                </a:lnTo>
                <a:lnTo>
                  <a:pt x="311277" y="357876"/>
                </a:lnTo>
                <a:lnTo>
                  <a:pt x="309397" y="359900"/>
                </a:lnTo>
                <a:lnTo>
                  <a:pt x="307662" y="361925"/>
                </a:lnTo>
                <a:lnTo>
                  <a:pt x="305493" y="363805"/>
                </a:lnTo>
                <a:lnTo>
                  <a:pt x="303034" y="365829"/>
                </a:lnTo>
                <a:lnTo>
                  <a:pt x="299998" y="367709"/>
                </a:lnTo>
                <a:lnTo>
                  <a:pt x="296816" y="369589"/>
                </a:lnTo>
                <a:lnTo>
                  <a:pt x="293056" y="371180"/>
                </a:lnTo>
                <a:lnTo>
                  <a:pt x="289007" y="372626"/>
                </a:lnTo>
                <a:lnTo>
                  <a:pt x="284380" y="373782"/>
                </a:lnTo>
                <a:lnTo>
                  <a:pt x="279463" y="374361"/>
                </a:lnTo>
                <a:lnTo>
                  <a:pt x="273824" y="374650"/>
                </a:lnTo>
                <a:lnTo>
                  <a:pt x="267172" y="374361"/>
                </a:lnTo>
                <a:lnTo>
                  <a:pt x="260231" y="373349"/>
                </a:lnTo>
                <a:lnTo>
                  <a:pt x="253000" y="371469"/>
                </a:lnTo>
                <a:lnTo>
                  <a:pt x="245336" y="369300"/>
                </a:lnTo>
                <a:lnTo>
                  <a:pt x="237672" y="366263"/>
                </a:lnTo>
                <a:lnTo>
                  <a:pt x="229719" y="362648"/>
                </a:lnTo>
                <a:lnTo>
                  <a:pt x="221621" y="358454"/>
                </a:lnTo>
                <a:lnTo>
                  <a:pt x="213378" y="353682"/>
                </a:lnTo>
                <a:lnTo>
                  <a:pt x="205280" y="348331"/>
                </a:lnTo>
                <a:lnTo>
                  <a:pt x="196893" y="342547"/>
                </a:lnTo>
                <a:lnTo>
                  <a:pt x="188650" y="336184"/>
                </a:lnTo>
                <a:lnTo>
                  <a:pt x="180263" y="329388"/>
                </a:lnTo>
                <a:lnTo>
                  <a:pt x="172165" y="322013"/>
                </a:lnTo>
                <a:lnTo>
                  <a:pt x="164067" y="314204"/>
                </a:lnTo>
                <a:lnTo>
                  <a:pt x="155535" y="305527"/>
                </a:lnTo>
                <a:lnTo>
                  <a:pt x="147727" y="296706"/>
                </a:lnTo>
                <a:lnTo>
                  <a:pt x="140352" y="287741"/>
                </a:lnTo>
                <a:lnTo>
                  <a:pt x="133555" y="278775"/>
                </a:lnTo>
                <a:lnTo>
                  <a:pt x="127192" y="269520"/>
                </a:lnTo>
                <a:lnTo>
                  <a:pt x="121553" y="260699"/>
                </a:lnTo>
                <a:lnTo>
                  <a:pt x="116636" y="251589"/>
                </a:lnTo>
                <a:lnTo>
                  <a:pt x="112443" y="242912"/>
                </a:lnTo>
                <a:lnTo>
                  <a:pt x="109406" y="235537"/>
                </a:lnTo>
                <a:lnTo>
                  <a:pt x="106948" y="228451"/>
                </a:lnTo>
                <a:lnTo>
                  <a:pt x="105357" y="221944"/>
                </a:lnTo>
                <a:lnTo>
                  <a:pt x="104055" y="215870"/>
                </a:lnTo>
                <a:lnTo>
                  <a:pt x="103332" y="210086"/>
                </a:lnTo>
                <a:lnTo>
                  <a:pt x="103188" y="204736"/>
                </a:lnTo>
                <a:lnTo>
                  <a:pt x="103477" y="199963"/>
                </a:lnTo>
                <a:lnTo>
                  <a:pt x="104055" y="195191"/>
                </a:lnTo>
                <a:lnTo>
                  <a:pt x="105068" y="191142"/>
                </a:lnTo>
                <a:lnTo>
                  <a:pt x="106224" y="187238"/>
                </a:lnTo>
                <a:lnTo>
                  <a:pt x="107671" y="183767"/>
                </a:lnTo>
                <a:lnTo>
                  <a:pt x="109117" y="180875"/>
                </a:lnTo>
                <a:lnTo>
                  <a:pt x="110852" y="177983"/>
                </a:lnTo>
                <a:lnTo>
                  <a:pt x="112587" y="175525"/>
                </a:lnTo>
                <a:lnTo>
                  <a:pt x="114467" y="173500"/>
                </a:lnTo>
                <a:lnTo>
                  <a:pt x="116058" y="171476"/>
                </a:lnTo>
                <a:lnTo>
                  <a:pt x="118371" y="169596"/>
                </a:lnTo>
                <a:lnTo>
                  <a:pt x="120830" y="167571"/>
                </a:lnTo>
                <a:lnTo>
                  <a:pt x="123722" y="165691"/>
                </a:lnTo>
                <a:lnTo>
                  <a:pt x="127048" y="163811"/>
                </a:lnTo>
                <a:lnTo>
                  <a:pt x="130663" y="162221"/>
                </a:lnTo>
                <a:lnTo>
                  <a:pt x="134857" y="160775"/>
                </a:lnTo>
                <a:lnTo>
                  <a:pt x="139339" y="159618"/>
                </a:lnTo>
                <a:lnTo>
                  <a:pt x="144401" y="159039"/>
                </a:lnTo>
                <a:close/>
                <a:moveTo>
                  <a:pt x="108594" y="73025"/>
                </a:moveTo>
                <a:lnTo>
                  <a:pt x="119699" y="73314"/>
                </a:lnTo>
                <a:lnTo>
                  <a:pt x="131236" y="74470"/>
                </a:lnTo>
                <a:lnTo>
                  <a:pt x="142918" y="76494"/>
                </a:lnTo>
                <a:lnTo>
                  <a:pt x="154743" y="78951"/>
                </a:lnTo>
                <a:lnTo>
                  <a:pt x="166713" y="82419"/>
                </a:lnTo>
                <a:lnTo>
                  <a:pt x="178827" y="86466"/>
                </a:lnTo>
                <a:lnTo>
                  <a:pt x="190797" y="91380"/>
                </a:lnTo>
                <a:lnTo>
                  <a:pt x="203056" y="96727"/>
                </a:lnTo>
                <a:lnTo>
                  <a:pt x="215170" y="102942"/>
                </a:lnTo>
                <a:lnTo>
                  <a:pt x="227428" y="109734"/>
                </a:lnTo>
                <a:lnTo>
                  <a:pt x="239398" y="117105"/>
                </a:lnTo>
                <a:lnTo>
                  <a:pt x="251513" y="125054"/>
                </a:lnTo>
                <a:lnTo>
                  <a:pt x="248628" y="127800"/>
                </a:lnTo>
                <a:lnTo>
                  <a:pt x="240408" y="136616"/>
                </a:lnTo>
                <a:lnTo>
                  <a:pt x="232909" y="145287"/>
                </a:lnTo>
                <a:lnTo>
                  <a:pt x="226419" y="154392"/>
                </a:lnTo>
                <a:lnTo>
                  <a:pt x="220650" y="163208"/>
                </a:lnTo>
                <a:lnTo>
                  <a:pt x="209978" y="156271"/>
                </a:lnTo>
                <a:lnTo>
                  <a:pt x="199450" y="149912"/>
                </a:lnTo>
                <a:lnTo>
                  <a:pt x="188778" y="144276"/>
                </a:lnTo>
                <a:lnTo>
                  <a:pt x="178250" y="139073"/>
                </a:lnTo>
                <a:lnTo>
                  <a:pt x="167723" y="134593"/>
                </a:lnTo>
                <a:lnTo>
                  <a:pt x="157483" y="130835"/>
                </a:lnTo>
                <a:lnTo>
                  <a:pt x="147244" y="127655"/>
                </a:lnTo>
                <a:lnTo>
                  <a:pt x="137293" y="125198"/>
                </a:lnTo>
                <a:lnTo>
                  <a:pt x="127486" y="123320"/>
                </a:lnTo>
                <a:lnTo>
                  <a:pt x="117824" y="122163"/>
                </a:lnTo>
                <a:lnTo>
                  <a:pt x="108594" y="121874"/>
                </a:lnTo>
                <a:lnTo>
                  <a:pt x="100518" y="122163"/>
                </a:lnTo>
                <a:lnTo>
                  <a:pt x="93163" y="123031"/>
                </a:lnTo>
                <a:lnTo>
                  <a:pt x="86241" y="124765"/>
                </a:lnTo>
                <a:lnTo>
                  <a:pt x="79895" y="126788"/>
                </a:lnTo>
                <a:lnTo>
                  <a:pt x="74127" y="129679"/>
                </a:lnTo>
                <a:lnTo>
                  <a:pt x="68791" y="133147"/>
                </a:lnTo>
                <a:lnTo>
                  <a:pt x="64176" y="137194"/>
                </a:lnTo>
                <a:lnTo>
                  <a:pt x="60426" y="141530"/>
                </a:lnTo>
                <a:lnTo>
                  <a:pt x="57109" y="146444"/>
                </a:lnTo>
                <a:lnTo>
                  <a:pt x="54369" y="152080"/>
                </a:lnTo>
                <a:lnTo>
                  <a:pt x="52206" y="158295"/>
                </a:lnTo>
                <a:lnTo>
                  <a:pt x="50764" y="164798"/>
                </a:lnTo>
                <a:lnTo>
                  <a:pt x="49610" y="171880"/>
                </a:lnTo>
                <a:lnTo>
                  <a:pt x="49177" y="179395"/>
                </a:lnTo>
                <a:lnTo>
                  <a:pt x="49466" y="187344"/>
                </a:lnTo>
                <a:lnTo>
                  <a:pt x="50187" y="195726"/>
                </a:lnTo>
                <a:lnTo>
                  <a:pt x="51485" y="204253"/>
                </a:lnTo>
                <a:lnTo>
                  <a:pt x="53504" y="213214"/>
                </a:lnTo>
                <a:lnTo>
                  <a:pt x="55955" y="222608"/>
                </a:lnTo>
                <a:lnTo>
                  <a:pt x="58984" y="232002"/>
                </a:lnTo>
                <a:lnTo>
                  <a:pt x="62878" y="241830"/>
                </a:lnTo>
                <a:lnTo>
                  <a:pt x="67060" y="251657"/>
                </a:lnTo>
                <a:lnTo>
                  <a:pt x="71963" y="261774"/>
                </a:lnTo>
                <a:lnTo>
                  <a:pt x="77588" y="272035"/>
                </a:lnTo>
                <a:lnTo>
                  <a:pt x="83645" y="282441"/>
                </a:lnTo>
                <a:lnTo>
                  <a:pt x="90423" y="292702"/>
                </a:lnTo>
                <a:lnTo>
                  <a:pt x="97778" y="303108"/>
                </a:lnTo>
                <a:lnTo>
                  <a:pt x="105854" y="313658"/>
                </a:lnTo>
                <a:lnTo>
                  <a:pt x="114507" y="324064"/>
                </a:lnTo>
                <a:lnTo>
                  <a:pt x="123881" y="334181"/>
                </a:lnTo>
                <a:lnTo>
                  <a:pt x="133688" y="344587"/>
                </a:lnTo>
                <a:lnTo>
                  <a:pt x="143639" y="354125"/>
                </a:lnTo>
                <a:lnTo>
                  <a:pt x="153734" y="363086"/>
                </a:lnTo>
                <a:lnTo>
                  <a:pt x="164117" y="371613"/>
                </a:lnTo>
                <a:lnTo>
                  <a:pt x="174501" y="379851"/>
                </a:lnTo>
                <a:lnTo>
                  <a:pt x="185173" y="387077"/>
                </a:lnTo>
                <a:lnTo>
                  <a:pt x="195701" y="394158"/>
                </a:lnTo>
                <a:lnTo>
                  <a:pt x="206373" y="400518"/>
                </a:lnTo>
                <a:lnTo>
                  <a:pt x="216901" y="406299"/>
                </a:lnTo>
                <a:lnTo>
                  <a:pt x="227573" y="411501"/>
                </a:lnTo>
                <a:lnTo>
                  <a:pt x="238100" y="415982"/>
                </a:lnTo>
                <a:lnTo>
                  <a:pt x="248484" y="419884"/>
                </a:lnTo>
                <a:lnTo>
                  <a:pt x="258868" y="423063"/>
                </a:lnTo>
                <a:lnTo>
                  <a:pt x="268963" y="425665"/>
                </a:lnTo>
                <a:lnTo>
                  <a:pt x="278769" y="427399"/>
                </a:lnTo>
                <a:lnTo>
                  <a:pt x="288432" y="428700"/>
                </a:lnTo>
                <a:lnTo>
                  <a:pt x="297806" y="428989"/>
                </a:lnTo>
                <a:lnTo>
                  <a:pt x="305593" y="428700"/>
                </a:lnTo>
                <a:lnTo>
                  <a:pt x="313093" y="427688"/>
                </a:lnTo>
                <a:lnTo>
                  <a:pt x="320159" y="426098"/>
                </a:lnTo>
                <a:lnTo>
                  <a:pt x="326505" y="423931"/>
                </a:lnTo>
                <a:lnTo>
                  <a:pt x="332129" y="421185"/>
                </a:lnTo>
                <a:lnTo>
                  <a:pt x="337465" y="417716"/>
                </a:lnTo>
                <a:lnTo>
                  <a:pt x="341936" y="413669"/>
                </a:lnTo>
                <a:lnTo>
                  <a:pt x="345974" y="409189"/>
                </a:lnTo>
                <a:lnTo>
                  <a:pt x="349147" y="404420"/>
                </a:lnTo>
                <a:lnTo>
                  <a:pt x="351742" y="399072"/>
                </a:lnTo>
                <a:lnTo>
                  <a:pt x="354050" y="393002"/>
                </a:lnTo>
                <a:lnTo>
                  <a:pt x="355781" y="386643"/>
                </a:lnTo>
                <a:lnTo>
                  <a:pt x="356790" y="379851"/>
                </a:lnTo>
                <a:lnTo>
                  <a:pt x="357223" y="372624"/>
                </a:lnTo>
                <a:lnTo>
                  <a:pt x="357223" y="364965"/>
                </a:lnTo>
                <a:lnTo>
                  <a:pt x="356646" y="356871"/>
                </a:lnTo>
                <a:lnTo>
                  <a:pt x="355492" y="348489"/>
                </a:lnTo>
                <a:lnTo>
                  <a:pt x="353761" y="339962"/>
                </a:lnTo>
                <a:lnTo>
                  <a:pt x="351310" y="331001"/>
                </a:lnTo>
                <a:lnTo>
                  <a:pt x="347560" y="318861"/>
                </a:lnTo>
                <a:lnTo>
                  <a:pt x="342801" y="306866"/>
                </a:lnTo>
                <a:lnTo>
                  <a:pt x="337177" y="294581"/>
                </a:lnTo>
                <a:lnTo>
                  <a:pt x="330831" y="282441"/>
                </a:lnTo>
                <a:lnTo>
                  <a:pt x="323765" y="270156"/>
                </a:lnTo>
                <a:lnTo>
                  <a:pt x="315833" y="258016"/>
                </a:lnTo>
                <a:lnTo>
                  <a:pt x="324774" y="252380"/>
                </a:lnTo>
                <a:lnTo>
                  <a:pt x="333715" y="245732"/>
                </a:lnTo>
                <a:lnTo>
                  <a:pt x="342657" y="238361"/>
                </a:lnTo>
                <a:lnTo>
                  <a:pt x="351310" y="230123"/>
                </a:lnTo>
                <a:lnTo>
                  <a:pt x="354050" y="227377"/>
                </a:lnTo>
                <a:lnTo>
                  <a:pt x="362559" y="239951"/>
                </a:lnTo>
                <a:lnTo>
                  <a:pt x="370346" y="252814"/>
                </a:lnTo>
                <a:lnTo>
                  <a:pt x="377413" y="265676"/>
                </a:lnTo>
                <a:lnTo>
                  <a:pt x="383903" y="278828"/>
                </a:lnTo>
                <a:lnTo>
                  <a:pt x="389527" y="291691"/>
                </a:lnTo>
                <a:lnTo>
                  <a:pt x="394575" y="304698"/>
                </a:lnTo>
                <a:lnTo>
                  <a:pt x="398613" y="317561"/>
                </a:lnTo>
                <a:lnTo>
                  <a:pt x="401641" y="329122"/>
                </a:lnTo>
                <a:lnTo>
                  <a:pt x="403949" y="340395"/>
                </a:lnTo>
                <a:lnTo>
                  <a:pt x="405535" y="351524"/>
                </a:lnTo>
                <a:lnTo>
                  <a:pt x="406256" y="362219"/>
                </a:lnTo>
                <a:lnTo>
                  <a:pt x="406400" y="372624"/>
                </a:lnTo>
                <a:lnTo>
                  <a:pt x="405968" y="382597"/>
                </a:lnTo>
                <a:lnTo>
                  <a:pt x="404814" y="392280"/>
                </a:lnTo>
                <a:lnTo>
                  <a:pt x="402795" y="401529"/>
                </a:lnTo>
                <a:lnTo>
                  <a:pt x="400055" y="410490"/>
                </a:lnTo>
                <a:lnTo>
                  <a:pt x="396738" y="418872"/>
                </a:lnTo>
                <a:lnTo>
                  <a:pt x="392844" y="426966"/>
                </a:lnTo>
                <a:lnTo>
                  <a:pt x="388229" y="434481"/>
                </a:lnTo>
                <a:lnTo>
                  <a:pt x="382749" y="441563"/>
                </a:lnTo>
                <a:lnTo>
                  <a:pt x="376692" y="448211"/>
                </a:lnTo>
                <a:lnTo>
                  <a:pt x="370635" y="453703"/>
                </a:lnTo>
                <a:lnTo>
                  <a:pt x="364145" y="458761"/>
                </a:lnTo>
                <a:lnTo>
                  <a:pt x="357223" y="463241"/>
                </a:lnTo>
                <a:lnTo>
                  <a:pt x="349868" y="466999"/>
                </a:lnTo>
                <a:lnTo>
                  <a:pt x="341936" y="470323"/>
                </a:lnTo>
                <a:lnTo>
                  <a:pt x="333860" y="472924"/>
                </a:lnTo>
                <a:lnTo>
                  <a:pt x="325351" y="475092"/>
                </a:lnTo>
                <a:lnTo>
                  <a:pt x="316410" y="476537"/>
                </a:lnTo>
                <a:lnTo>
                  <a:pt x="307324" y="477549"/>
                </a:lnTo>
                <a:lnTo>
                  <a:pt x="297806" y="477838"/>
                </a:lnTo>
                <a:lnTo>
                  <a:pt x="285836" y="477549"/>
                </a:lnTo>
                <a:lnTo>
                  <a:pt x="273722" y="476104"/>
                </a:lnTo>
                <a:lnTo>
                  <a:pt x="261463" y="474081"/>
                </a:lnTo>
                <a:lnTo>
                  <a:pt x="249061" y="471190"/>
                </a:lnTo>
                <a:lnTo>
                  <a:pt x="236514" y="467432"/>
                </a:lnTo>
                <a:lnTo>
                  <a:pt x="223823" y="462952"/>
                </a:lnTo>
                <a:lnTo>
                  <a:pt x="211132" y="457605"/>
                </a:lnTo>
                <a:lnTo>
                  <a:pt x="198296" y="451679"/>
                </a:lnTo>
                <a:lnTo>
                  <a:pt x="185461" y="445031"/>
                </a:lnTo>
                <a:lnTo>
                  <a:pt x="172770" y="437516"/>
                </a:lnTo>
                <a:lnTo>
                  <a:pt x="160079" y="429422"/>
                </a:lnTo>
                <a:lnTo>
                  <a:pt x="147388" y="420606"/>
                </a:lnTo>
                <a:lnTo>
                  <a:pt x="134986" y="411212"/>
                </a:lnTo>
                <a:lnTo>
                  <a:pt x="122727" y="401096"/>
                </a:lnTo>
                <a:lnTo>
                  <a:pt x="110613" y="390401"/>
                </a:lnTo>
                <a:lnTo>
                  <a:pt x="98932" y="379128"/>
                </a:lnTo>
                <a:lnTo>
                  <a:pt x="88837" y="368722"/>
                </a:lnTo>
                <a:lnTo>
                  <a:pt x="79174" y="358027"/>
                </a:lnTo>
                <a:lnTo>
                  <a:pt x="70089" y="347188"/>
                </a:lnTo>
                <a:lnTo>
                  <a:pt x="61436" y="336349"/>
                </a:lnTo>
                <a:lnTo>
                  <a:pt x="53360" y="325365"/>
                </a:lnTo>
                <a:lnTo>
                  <a:pt x="45716" y="314236"/>
                </a:lnTo>
                <a:lnTo>
                  <a:pt x="38794" y="303108"/>
                </a:lnTo>
                <a:lnTo>
                  <a:pt x="32448" y="291980"/>
                </a:lnTo>
                <a:lnTo>
                  <a:pt x="26535" y="280851"/>
                </a:lnTo>
                <a:lnTo>
                  <a:pt x="21344" y="269867"/>
                </a:lnTo>
                <a:lnTo>
                  <a:pt x="16440" y="258739"/>
                </a:lnTo>
                <a:lnTo>
                  <a:pt x="12402" y="247755"/>
                </a:lnTo>
                <a:lnTo>
                  <a:pt x="8797" y="237060"/>
                </a:lnTo>
                <a:lnTo>
                  <a:pt x="5913" y="226366"/>
                </a:lnTo>
                <a:lnTo>
                  <a:pt x="3461" y="215671"/>
                </a:lnTo>
                <a:lnTo>
                  <a:pt x="1730" y="205265"/>
                </a:lnTo>
                <a:lnTo>
                  <a:pt x="432" y="195004"/>
                </a:lnTo>
                <a:lnTo>
                  <a:pt x="0" y="185176"/>
                </a:lnTo>
                <a:lnTo>
                  <a:pt x="0" y="175348"/>
                </a:lnTo>
                <a:lnTo>
                  <a:pt x="721" y="165954"/>
                </a:lnTo>
                <a:lnTo>
                  <a:pt x="2019" y="156705"/>
                </a:lnTo>
                <a:lnTo>
                  <a:pt x="3894" y="147889"/>
                </a:lnTo>
                <a:lnTo>
                  <a:pt x="6634" y="139362"/>
                </a:lnTo>
                <a:lnTo>
                  <a:pt x="9806" y="130979"/>
                </a:lnTo>
                <a:lnTo>
                  <a:pt x="13700" y="123320"/>
                </a:lnTo>
                <a:lnTo>
                  <a:pt x="18315" y="115949"/>
                </a:lnTo>
                <a:lnTo>
                  <a:pt x="23507" y="109012"/>
                </a:lnTo>
                <a:lnTo>
                  <a:pt x="29420" y="102653"/>
                </a:lnTo>
                <a:lnTo>
                  <a:pt x="35621" y="97016"/>
                </a:lnTo>
                <a:lnTo>
                  <a:pt x="42111" y="92102"/>
                </a:lnTo>
                <a:lnTo>
                  <a:pt x="49033" y="87622"/>
                </a:lnTo>
                <a:lnTo>
                  <a:pt x="56532" y="83864"/>
                </a:lnTo>
                <a:lnTo>
                  <a:pt x="64176" y="80540"/>
                </a:lnTo>
                <a:lnTo>
                  <a:pt x="72252" y="77794"/>
                </a:lnTo>
                <a:lnTo>
                  <a:pt x="80905" y="75771"/>
                </a:lnTo>
                <a:lnTo>
                  <a:pt x="89846" y="74181"/>
                </a:lnTo>
                <a:lnTo>
                  <a:pt x="99076" y="73314"/>
                </a:lnTo>
                <a:close/>
                <a:moveTo>
                  <a:pt x="398951" y="0"/>
                </a:moveTo>
                <a:lnTo>
                  <a:pt x="402129" y="289"/>
                </a:lnTo>
                <a:lnTo>
                  <a:pt x="405163" y="1590"/>
                </a:lnTo>
                <a:lnTo>
                  <a:pt x="407620" y="3325"/>
                </a:lnTo>
                <a:lnTo>
                  <a:pt x="409642" y="5782"/>
                </a:lnTo>
                <a:lnTo>
                  <a:pt x="410943" y="8673"/>
                </a:lnTo>
                <a:lnTo>
                  <a:pt x="425535" y="55076"/>
                </a:lnTo>
                <a:lnTo>
                  <a:pt x="472489" y="69676"/>
                </a:lnTo>
                <a:lnTo>
                  <a:pt x="475379" y="70977"/>
                </a:lnTo>
                <a:lnTo>
                  <a:pt x="477690" y="73001"/>
                </a:lnTo>
                <a:lnTo>
                  <a:pt x="479568" y="75458"/>
                </a:lnTo>
                <a:lnTo>
                  <a:pt x="480724" y="78494"/>
                </a:lnTo>
                <a:lnTo>
                  <a:pt x="481013" y="81674"/>
                </a:lnTo>
                <a:lnTo>
                  <a:pt x="480580" y="84710"/>
                </a:lnTo>
                <a:lnTo>
                  <a:pt x="479424" y="87601"/>
                </a:lnTo>
                <a:lnTo>
                  <a:pt x="477401" y="89914"/>
                </a:lnTo>
                <a:lnTo>
                  <a:pt x="434781" y="132558"/>
                </a:lnTo>
                <a:lnTo>
                  <a:pt x="432325" y="134292"/>
                </a:lnTo>
                <a:lnTo>
                  <a:pt x="429580" y="135449"/>
                </a:lnTo>
                <a:lnTo>
                  <a:pt x="426690" y="136172"/>
                </a:lnTo>
                <a:lnTo>
                  <a:pt x="423801" y="135738"/>
                </a:lnTo>
                <a:lnTo>
                  <a:pt x="396928" y="130534"/>
                </a:lnTo>
                <a:lnTo>
                  <a:pt x="393028" y="138195"/>
                </a:lnTo>
                <a:lnTo>
                  <a:pt x="388404" y="146146"/>
                </a:lnTo>
                <a:lnTo>
                  <a:pt x="383203" y="154241"/>
                </a:lnTo>
                <a:lnTo>
                  <a:pt x="377424" y="162770"/>
                </a:lnTo>
                <a:lnTo>
                  <a:pt x="371212" y="171154"/>
                </a:lnTo>
                <a:lnTo>
                  <a:pt x="364710" y="179683"/>
                </a:lnTo>
                <a:lnTo>
                  <a:pt x="357631" y="188212"/>
                </a:lnTo>
                <a:lnTo>
                  <a:pt x="350263" y="196885"/>
                </a:lnTo>
                <a:lnTo>
                  <a:pt x="342605" y="205125"/>
                </a:lnTo>
                <a:lnTo>
                  <a:pt x="334804" y="213220"/>
                </a:lnTo>
                <a:lnTo>
                  <a:pt x="326135" y="221026"/>
                </a:lnTo>
                <a:lnTo>
                  <a:pt x="317756" y="228109"/>
                </a:lnTo>
                <a:lnTo>
                  <a:pt x="309087" y="234469"/>
                </a:lnTo>
                <a:lnTo>
                  <a:pt x="300419" y="239818"/>
                </a:lnTo>
                <a:lnTo>
                  <a:pt x="292183" y="244444"/>
                </a:lnTo>
                <a:lnTo>
                  <a:pt x="283804" y="248491"/>
                </a:lnTo>
                <a:lnTo>
                  <a:pt x="276002" y="251961"/>
                </a:lnTo>
                <a:lnTo>
                  <a:pt x="268345" y="254852"/>
                </a:lnTo>
                <a:lnTo>
                  <a:pt x="261266" y="257309"/>
                </a:lnTo>
                <a:lnTo>
                  <a:pt x="254620" y="259044"/>
                </a:lnTo>
                <a:lnTo>
                  <a:pt x="248552" y="260634"/>
                </a:lnTo>
                <a:lnTo>
                  <a:pt x="242917" y="261646"/>
                </a:lnTo>
                <a:lnTo>
                  <a:pt x="238438" y="262513"/>
                </a:lnTo>
                <a:lnTo>
                  <a:pt x="234682" y="262947"/>
                </a:lnTo>
                <a:lnTo>
                  <a:pt x="231648" y="263236"/>
                </a:lnTo>
                <a:lnTo>
                  <a:pt x="229625" y="263525"/>
                </a:lnTo>
                <a:lnTo>
                  <a:pt x="228614" y="263525"/>
                </a:lnTo>
                <a:lnTo>
                  <a:pt x="226158" y="263381"/>
                </a:lnTo>
                <a:lnTo>
                  <a:pt x="223702" y="262658"/>
                </a:lnTo>
                <a:lnTo>
                  <a:pt x="221535" y="261646"/>
                </a:lnTo>
                <a:lnTo>
                  <a:pt x="219512" y="260056"/>
                </a:lnTo>
                <a:lnTo>
                  <a:pt x="217923" y="258032"/>
                </a:lnTo>
                <a:lnTo>
                  <a:pt x="216623" y="255719"/>
                </a:lnTo>
                <a:lnTo>
                  <a:pt x="216045" y="253406"/>
                </a:lnTo>
                <a:lnTo>
                  <a:pt x="215900" y="250804"/>
                </a:lnTo>
                <a:lnTo>
                  <a:pt x="215900" y="249937"/>
                </a:lnTo>
                <a:lnTo>
                  <a:pt x="216045" y="247913"/>
                </a:lnTo>
                <a:lnTo>
                  <a:pt x="216334" y="245022"/>
                </a:lnTo>
                <a:lnTo>
                  <a:pt x="216912" y="241264"/>
                </a:lnTo>
                <a:lnTo>
                  <a:pt x="217778" y="236493"/>
                </a:lnTo>
                <a:lnTo>
                  <a:pt x="218934" y="231145"/>
                </a:lnTo>
                <a:lnTo>
                  <a:pt x="220235" y="225073"/>
                </a:lnTo>
                <a:lnTo>
                  <a:pt x="222257" y="218424"/>
                </a:lnTo>
                <a:lnTo>
                  <a:pt x="224713" y="211485"/>
                </a:lnTo>
                <a:lnTo>
                  <a:pt x="227603" y="203968"/>
                </a:lnTo>
                <a:lnTo>
                  <a:pt x="231070" y="196162"/>
                </a:lnTo>
                <a:lnTo>
                  <a:pt x="235116" y="187778"/>
                </a:lnTo>
                <a:lnTo>
                  <a:pt x="239739" y="179538"/>
                </a:lnTo>
                <a:lnTo>
                  <a:pt x="245229" y="171009"/>
                </a:lnTo>
                <a:lnTo>
                  <a:pt x="251586" y="162481"/>
                </a:lnTo>
                <a:lnTo>
                  <a:pt x="258521" y="153952"/>
                </a:lnTo>
                <a:lnTo>
                  <a:pt x="266611" y="145568"/>
                </a:lnTo>
                <a:lnTo>
                  <a:pt x="274702" y="137617"/>
                </a:lnTo>
                <a:lnTo>
                  <a:pt x="283081" y="129956"/>
                </a:lnTo>
                <a:lnTo>
                  <a:pt x="291750" y="122728"/>
                </a:lnTo>
                <a:lnTo>
                  <a:pt x="300130" y="115645"/>
                </a:lnTo>
                <a:lnTo>
                  <a:pt x="308798" y="108995"/>
                </a:lnTo>
                <a:lnTo>
                  <a:pt x="317467" y="102924"/>
                </a:lnTo>
                <a:lnTo>
                  <a:pt x="325846" y="97286"/>
                </a:lnTo>
                <a:lnTo>
                  <a:pt x="334081" y="92082"/>
                </a:lnTo>
                <a:lnTo>
                  <a:pt x="342028" y="87601"/>
                </a:lnTo>
                <a:lnTo>
                  <a:pt x="349829" y="83698"/>
                </a:lnTo>
                <a:lnTo>
                  <a:pt x="344484" y="57100"/>
                </a:lnTo>
                <a:lnTo>
                  <a:pt x="344195" y="54064"/>
                </a:lnTo>
                <a:lnTo>
                  <a:pt x="344773" y="51173"/>
                </a:lnTo>
                <a:lnTo>
                  <a:pt x="345928" y="48426"/>
                </a:lnTo>
                <a:lnTo>
                  <a:pt x="347807" y="46113"/>
                </a:lnTo>
                <a:lnTo>
                  <a:pt x="390427" y="3614"/>
                </a:lnTo>
                <a:lnTo>
                  <a:pt x="393028" y="1735"/>
                </a:lnTo>
                <a:lnTo>
                  <a:pt x="395917" y="43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13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1047473" y="1887203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5237345" y="197949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Entity 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Entity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2691991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6366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Default Schema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Model-Wide Annotations (results in Snapshot file)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Map Entity to Table, override Schema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Takes Precedence over Data 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Keys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Alternate Keys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Indexes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Entity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0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18451</TotalTime>
  <Words>536</Words>
  <Application>Microsoft Office PowerPoint</Application>
  <PresentationFormat>On-screen Show (16:9)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-apple-system</vt:lpstr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Highlights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846</cp:revision>
  <dcterms:created xsi:type="dcterms:W3CDTF">2017-10-12T21:25:20Z</dcterms:created>
  <dcterms:modified xsi:type="dcterms:W3CDTF">2022-04-12T01:15:09Z</dcterms:modified>
</cp:coreProperties>
</file>