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9"/>
  </p:notesMasterIdLst>
  <p:sldIdLst>
    <p:sldId id="260" r:id="rId2"/>
    <p:sldId id="302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3874" autoAdjust="0"/>
  </p:normalViewPr>
  <p:slideViewPr>
    <p:cSldViewPr snapToGrid="0">
      <p:cViewPr varScale="1">
        <p:scale>
          <a:sx n="68" d="100"/>
          <a:sy n="68" d="100"/>
        </p:scale>
        <p:origin x="2184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06.10.18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What you will learn </a:t>
            </a:r>
            <a:br>
              <a:rPr lang="en-US" dirty="0"/>
            </a:br>
            <a:r>
              <a:rPr lang="en-US" dirty="0"/>
              <a:t>in this course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DPO – </a:t>
            </a:r>
            <a:r>
              <a:rPr lang="de-DE" dirty="0" err="1"/>
              <a:t>volunary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mandatory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International Transfers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BCRs, SCCs</a:t>
            </a:r>
          </a:p>
          <a:p>
            <a:pPr marL="0" indent="0">
              <a:buNone/>
            </a:pPr>
            <a:r>
              <a:rPr lang="de-DE" dirty="0" err="1"/>
              <a:t>Safeguards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Exceptions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Representatives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DPOs</a:t>
            </a:r>
          </a:p>
          <a:p>
            <a:pPr marL="0" indent="0">
              <a:buNone/>
            </a:pPr>
            <a:r>
              <a:rPr lang="de-DE" dirty="0"/>
              <a:t>DPOs not in EU</a:t>
            </a:r>
          </a:p>
        </p:txBody>
      </p:sp>
    </p:spTree>
    <p:extLst>
      <p:ext uri="{BB962C8B-B14F-4D97-AF65-F5344CB8AC3E}">
        <p14:creationId xmlns:p14="http://schemas.microsoft.com/office/powerpoint/2010/main" val="405553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Ex.1 EU SME - Business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HQ in </a:t>
            </a:r>
            <a:r>
              <a:rPr lang="de-DE" dirty="0" err="1"/>
              <a:t>Ireland</a:t>
            </a:r>
            <a:r>
              <a:rPr lang="de-DE" dirty="0"/>
              <a:t> + </a:t>
            </a:r>
            <a:r>
              <a:rPr lang="de-DE" dirty="0" err="1"/>
              <a:t>locations</a:t>
            </a:r>
            <a:r>
              <a:rPr lang="de-DE" dirty="0"/>
              <a:t> in Liechtenstein &amp; France</a:t>
            </a:r>
          </a:p>
          <a:p>
            <a:pPr marL="0" indent="0">
              <a:buNone/>
            </a:pP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electronics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EU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non-EU</a:t>
            </a:r>
          </a:p>
          <a:p>
            <a:pPr marL="0" indent="0">
              <a:buNone/>
            </a:pPr>
            <a:r>
              <a:rPr lang="de-DE" dirty="0" err="1">
                <a:sym typeface="Wingdings" pitchFamily="2" charset="2"/>
              </a:rPr>
              <a:t>Sales</a:t>
            </a:r>
            <a:r>
              <a:rPr lang="de-DE" dirty="0">
                <a:sym typeface="Wingdings" pitchFamily="2" charset="2"/>
              </a:rPr>
              <a:t> &amp; Marketing – Liechtenstein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50.000 online </a:t>
            </a:r>
            <a:r>
              <a:rPr lang="de-DE" dirty="0" err="1">
                <a:sym typeface="Wingdings" pitchFamily="2" charset="2"/>
              </a:rPr>
              <a:t>customers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15.000 </a:t>
            </a:r>
            <a:r>
              <a:rPr lang="de-DE" dirty="0" err="1">
                <a:sym typeface="Wingdings" pitchFamily="2" charset="2"/>
              </a:rPr>
              <a:t>buyers</a:t>
            </a:r>
            <a:r>
              <a:rPr lang="de-DE" dirty="0">
                <a:sym typeface="Wingdings" pitchFamily="2" charset="2"/>
              </a:rPr>
              <a:t> /</a:t>
            </a:r>
            <a:r>
              <a:rPr lang="de-DE" dirty="0" err="1">
                <a:sym typeface="Wingdings" pitchFamily="2" charset="2"/>
              </a:rPr>
              <a:t>year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NEW </a:t>
            </a:r>
            <a:r>
              <a:rPr lang="de-DE" dirty="0" err="1">
                <a:sym typeface="Wingdings" pitchFamily="2" charset="2"/>
              </a:rPr>
              <a:t>technology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introduced</a:t>
            </a:r>
            <a:r>
              <a:rPr lang="de-DE" dirty="0">
                <a:sym typeface="Wingdings" pitchFamily="2" charset="2"/>
              </a:rPr>
              <a:t> 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Ex.2 US multinational - Business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HQ in US (California) </a:t>
            </a:r>
            <a:r>
              <a:rPr lang="de-DE" dirty="0" err="1"/>
              <a:t>with</a:t>
            </a:r>
            <a:r>
              <a:rPr lang="de-DE" dirty="0"/>
              <a:t> EU </a:t>
            </a:r>
            <a:r>
              <a:rPr lang="de-DE" dirty="0" err="1"/>
              <a:t>subsidiaries</a:t>
            </a:r>
            <a:r>
              <a:rPr lang="de-DE" dirty="0"/>
              <a:t> (</a:t>
            </a:r>
            <a:r>
              <a:rPr lang="de-DE" dirty="0" err="1"/>
              <a:t>including</a:t>
            </a:r>
            <a:r>
              <a:rPr lang="de-DE" dirty="0"/>
              <a:t> Germany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Italy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b="1" dirty="0"/>
              <a:t>50 </a:t>
            </a:r>
            <a:r>
              <a:rPr lang="de-DE" b="1" dirty="0" err="1"/>
              <a:t>million</a:t>
            </a:r>
            <a:r>
              <a:rPr lang="de-DE" b="1" dirty="0"/>
              <a:t> </a:t>
            </a:r>
            <a:r>
              <a:rPr lang="de-DE" dirty="0" err="1"/>
              <a:t>subscribers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Hyperbad</a:t>
            </a:r>
            <a:r>
              <a:rPr lang="de-DE" dirty="0"/>
              <a:t> – Indian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QuickBakk</a:t>
            </a:r>
            <a:r>
              <a:rPr lang="de-DE" b="1" dirty="0"/>
              <a:t> </a:t>
            </a:r>
            <a:r>
              <a:rPr lang="de-DE" dirty="0"/>
              <a:t>– Philippine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mirroring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– </a:t>
            </a:r>
            <a:r>
              <a:rPr lang="de-DE" dirty="0" err="1"/>
              <a:t>hosting</a:t>
            </a:r>
            <a:r>
              <a:rPr lang="de-DE" dirty="0"/>
              <a:t> in Germany </a:t>
            </a:r>
            <a:r>
              <a:rPr lang="de-DE" dirty="0" err="1"/>
              <a:t>and</a:t>
            </a:r>
            <a:r>
              <a:rPr lang="de-DE" dirty="0"/>
              <a:t> California</a:t>
            </a:r>
          </a:p>
          <a:p>
            <a:pPr marL="0" indent="0">
              <a:buNone/>
            </a:pPr>
            <a:r>
              <a:rPr lang="de-DE" dirty="0" err="1"/>
              <a:t>Italian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– Design &amp; Marketing</a:t>
            </a:r>
          </a:p>
          <a:p>
            <a:pPr marL="0" indent="0">
              <a:buNone/>
            </a:pPr>
            <a:r>
              <a:rPr lang="de-DE" dirty="0"/>
              <a:t>„MEH“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„crazy </a:t>
            </a:r>
            <a:r>
              <a:rPr lang="de-DE" dirty="0" err="1"/>
              <a:t>drama</a:t>
            </a:r>
            <a:r>
              <a:rPr lang="de-DE" dirty="0"/>
              <a:t>“ </a:t>
            </a:r>
            <a:r>
              <a:rPr lang="de-DE" dirty="0" err="1"/>
              <a:t>video</a:t>
            </a:r>
            <a:r>
              <a:rPr lang="de-DE" dirty="0"/>
              <a:t>  –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subscription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Social</a:t>
            </a:r>
            <a:r>
              <a:rPr lang="de-DE" dirty="0"/>
              <a:t> App </a:t>
            </a:r>
            <a:r>
              <a:rPr lang="de-DE" dirty="0" err="1"/>
              <a:t>plugin</a:t>
            </a:r>
            <a:r>
              <a:rPr lang="de-DE" dirty="0"/>
              <a:t> – „</a:t>
            </a:r>
            <a:r>
              <a:rPr lang="de-DE" dirty="0" err="1"/>
              <a:t>trumpeted</a:t>
            </a:r>
            <a:r>
              <a:rPr lang="de-DE" dirty="0"/>
              <a:t> </a:t>
            </a:r>
            <a:r>
              <a:rPr lang="de-DE" dirty="0" err="1"/>
              <a:t>webpage</a:t>
            </a:r>
            <a:r>
              <a:rPr lang="de-DE" dirty="0"/>
              <a:t>“ – </a:t>
            </a:r>
            <a:r>
              <a:rPr lang="de-DE" dirty="0" err="1"/>
              <a:t>trumpet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elephant‘s</a:t>
            </a:r>
            <a:r>
              <a:rPr lang="de-DE" dirty="0"/>
              <a:t> </a:t>
            </a:r>
            <a:r>
              <a:rPr lang="de-DE" dirty="0" err="1"/>
              <a:t>trunk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85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CIPP/E - </a:t>
            </a:r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According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General Data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Regulation</a:t>
            </a:r>
            <a:r>
              <a:rPr lang="ro-RO" sz="2400" dirty="0"/>
              <a:t> (GDPR), </a:t>
            </a:r>
            <a:r>
              <a:rPr lang="ro-RO" sz="2400" dirty="0" err="1"/>
              <a:t>when</a:t>
            </a:r>
            <a:r>
              <a:rPr lang="ro-RO" sz="2400" dirty="0"/>
              <a:t> </a:t>
            </a:r>
            <a:r>
              <a:rPr lang="ro-RO" sz="2400" dirty="0" err="1"/>
              <a:t>does</a:t>
            </a:r>
            <a:r>
              <a:rPr lang="ro-RO" sz="2400" dirty="0"/>
              <a:t> an </a:t>
            </a:r>
            <a:r>
              <a:rPr lang="ro-RO" sz="2400" dirty="0" err="1"/>
              <a:t>organisation</a:t>
            </a:r>
            <a:r>
              <a:rPr lang="ro-RO" sz="2400" dirty="0"/>
              <a:t> </a:t>
            </a:r>
            <a:r>
              <a:rPr lang="ro-RO" sz="2400" dirty="0" err="1"/>
              <a:t>need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take</a:t>
            </a:r>
            <a:r>
              <a:rPr lang="ro-RO" sz="2400" dirty="0"/>
              <a:t> 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legitimise</a:t>
            </a:r>
            <a:r>
              <a:rPr lang="ro-RO" sz="2400" dirty="0"/>
              <a:t> </a:t>
            </a:r>
            <a:r>
              <a:rPr lang="ro-RO" sz="2400" dirty="0" err="1"/>
              <a:t>cross-border</a:t>
            </a:r>
            <a:r>
              <a:rPr lang="ro-RO" sz="2400" dirty="0"/>
              <a:t> data </a:t>
            </a:r>
            <a:r>
              <a:rPr lang="ro-RO" sz="2400" dirty="0" err="1"/>
              <a:t>transfers</a:t>
            </a:r>
            <a:r>
              <a:rPr lang="ro-RO" sz="2400" dirty="0"/>
              <a:t> of personal data?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routed</a:t>
            </a:r>
            <a:r>
              <a:rPr lang="ro-RO" dirty="0"/>
              <a:t> </a:t>
            </a:r>
            <a:r>
              <a:rPr lang="ro-RO" dirty="0" err="1"/>
              <a:t>through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jurisdiction</a:t>
            </a:r>
            <a:r>
              <a:rPr lang="ro-RO" dirty="0"/>
              <a:t> in or </a:t>
            </a:r>
            <a:r>
              <a:rPr lang="ro-RO" dirty="0" err="1"/>
              <a:t>outside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one</a:t>
            </a:r>
            <a:r>
              <a:rPr lang="ro-RO" dirty="0"/>
              <a:t> </a:t>
            </a:r>
            <a:r>
              <a:rPr lang="ro-RO" dirty="0" err="1"/>
              <a:t>jurisdiction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jurisdiction</a:t>
            </a:r>
            <a:r>
              <a:rPr lang="ro-RO" dirty="0"/>
              <a:t> </a:t>
            </a:r>
            <a:r>
              <a:rPr lang="ro-RO" dirty="0" err="1"/>
              <a:t>outside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member</a:t>
            </a:r>
            <a:r>
              <a:rPr lang="ro-RO" dirty="0"/>
              <a:t> state of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jurisdiction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third</a:t>
            </a:r>
            <a:r>
              <a:rPr lang="ro-RO" dirty="0"/>
              <a:t> country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deemed</a:t>
            </a:r>
            <a:r>
              <a:rPr lang="ro-RO" dirty="0"/>
              <a:t> </a:t>
            </a:r>
            <a:r>
              <a:rPr lang="ro-RO" dirty="0" err="1"/>
              <a:t>adequate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83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CIPM - </a:t>
            </a:r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value</a:t>
            </a:r>
            <a:r>
              <a:rPr lang="ro-RO" sz="2400" dirty="0"/>
              <a:t> of a </a:t>
            </a:r>
            <a:r>
              <a:rPr lang="ro-RO" sz="2400" dirty="0" err="1"/>
              <a:t>privacy</a:t>
            </a:r>
            <a:r>
              <a:rPr lang="ro-RO" sz="2400" dirty="0"/>
              <a:t> workshop for an </a:t>
            </a:r>
            <a:r>
              <a:rPr lang="ro-RO" sz="2400" dirty="0" err="1"/>
              <a:t>organization's</a:t>
            </a:r>
            <a:r>
              <a:rPr lang="ro-RO" sz="2400" dirty="0"/>
              <a:t> </a:t>
            </a:r>
            <a:r>
              <a:rPr lang="ro-RO" sz="2400" dirty="0" err="1"/>
              <a:t>stakeholders</a:t>
            </a:r>
            <a:r>
              <a:rPr lang="ro-RO" sz="2400" dirty="0"/>
              <a:t>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compliance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policies</a:t>
            </a:r>
            <a:r>
              <a:rPr lang="ro-RO" sz="2400" dirty="0"/>
              <a:t> at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levels</a:t>
            </a:r>
            <a:r>
              <a:rPr lang="ro-RO" sz="2400" dirty="0"/>
              <a:t> of an </a:t>
            </a:r>
            <a:r>
              <a:rPr lang="ro-RO" sz="2400" dirty="0" err="1"/>
              <a:t>organization</a:t>
            </a:r>
            <a:r>
              <a:rPr lang="ro-RO" sz="2400" dirty="0"/>
              <a:t>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stakeholders</a:t>
            </a:r>
            <a:r>
              <a:rPr lang="ro-RO" sz="2400" dirty="0"/>
              <a:t> </a:t>
            </a:r>
            <a:r>
              <a:rPr lang="ro-RO" sz="2400" dirty="0" err="1"/>
              <a:t>commit</a:t>
            </a:r>
            <a:r>
              <a:rPr lang="ro-RO" sz="2400" dirty="0"/>
              <a:t> </a:t>
            </a:r>
            <a:r>
              <a:rPr lang="ro-RO" sz="2400" dirty="0" err="1"/>
              <a:t>resources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program.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common</a:t>
            </a:r>
            <a:r>
              <a:rPr lang="ro-RO" sz="2400" dirty="0"/>
              <a:t> </a:t>
            </a:r>
            <a:r>
              <a:rPr lang="ro-RO" sz="2400" dirty="0" err="1"/>
              <a:t>baseline</a:t>
            </a:r>
            <a:r>
              <a:rPr lang="ro-RO" sz="2400" dirty="0"/>
              <a:t> </a:t>
            </a:r>
            <a:r>
              <a:rPr lang="ro-RO" sz="2400" dirty="0" err="1"/>
              <a:t>understanding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risks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challenges</a:t>
            </a:r>
            <a:r>
              <a:rPr lang="ro-RO" sz="2400" dirty="0"/>
              <a:t>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allows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professional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create a single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across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organization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05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CIPT - </a:t>
            </a:r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of </a:t>
            </a:r>
            <a:r>
              <a:rPr lang="ro-RO" dirty="0" err="1"/>
              <a:t>these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ro-RO" dirty="0"/>
              <a:t> </a:t>
            </a:r>
            <a:r>
              <a:rPr lang="ro-RO" dirty="0" err="1"/>
              <a:t>pose</a:t>
            </a:r>
            <a:r>
              <a:rPr lang="ro-RO" dirty="0"/>
              <a:t> a “client </a:t>
            </a:r>
            <a:r>
              <a:rPr lang="ro-RO" dirty="0" err="1"/>
              <a:t>side</a:t>
            </a:r>
            <a:r>
              <a:rPr lang="ro-RO" dirty="0"/>
              <a:t>”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risk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loading</a:t>
            </a:r>
            <a:r>
              <a:rPr lang="ro-RO" dirty="0"/>
              <a:t> personal data on a company laptop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failure</a:t>
            </a:r>
            <a:r>
              <a:rPr lang="ro-RO" dirty="0"/>
              <a:t> of a firewall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 </a:t>
            </a:r>
            <a:r>
              <a:rPr lang="ro-RO" dirty="0" err="1"/>
              <a:t>protecting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network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 </a:t>
            </a:r>
            <a:r>
              <a:rPr lang="ro-RO" dirty="0" err="1"/>
              <a:t>distributed</a:t>
            </a:r>
            <a:r>
              <a:rPr lang="ro-RO" dirty="0"/>
              <a:t> </a:t>
            </a:r>
            <a:r>
              <a:rPr lang="ro-RO" dirty="0" err="1"/>
              <a:t>denial</a:t>
            </a:r>
            <a:r>
              <a:rPr lang="ro-RO" dirty="0"/>
              <a:t> of service (</a:t>
            </a:r>
            <a:r>
              <a:rPr lang="ro-RO" dirty="0" err="1"/>
              <a:t>DDoS</a:t>
            </a:r>
            <a:r>
              <a:rPr lang="ro-RO" dirty="0"/>
              <a:t>) </a:t>
            </a:r>
            <a:r>
              <a:rPr lang="ro-RO" dirty="0" err="1"/>
              <a:t>attack</a:t>
            </a:r>
            <a:r>
              <a:rPr lang="ro-RO" dirty="0"/>
              <a:t> on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organization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 </a:t>
            </a:r>
            <a:r>
              <a:rPr lang="ro-RO" dirty="0" err="1"/>
              <a:t>remote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placing</a:t>
            </a:r>
            <a:r>
              <a:rPr lang="ro-RO" dirty="0"/>
              <a:t> </a:t>
            </a:r>
            <a:r>
              <a:rPr lang="ro-RO" dirty="0" err="1"/>
              <a:t>communication</a:t>
            </a:r>
            <a:r>
              <a:rPr lang="ro-RO" dirty="0"/>
              <a:t> software on a company server </a:t>
            </a:r>
            <a:endParaRPr lang="ro-RO" sz="2400" dirty="0"/>
          </a:p>
          <a:p>
            <a:endParaRPr lang="ro-RO" sz="2400" dirty="0"/>
          </a:p>
          <a:p>
            <a:endParaRPr lang="ro-RO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748986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</TotalTime>
  <Words>400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Tw Cen MT</vt:lpstr>
      <vt:lpstr>Tw Cen MT Condensed</vt:lpstr>
      <vt:lpstr>Wingdings</vt:lpstr>
      <vt:lpstr>Wingdings 3</vt:lpstr>
      <vt:lpstr>Integral</vt:lpstr>
      <vt:lpstr>What you will learn  in this course</vt:lpstr>
      <vt:lpstr>How we will start?</vt:lpstr>
      <vt:lpstr>Ex.1 EU SME - Business Details</vt:lpstr>
      <vt:lpstr>Ex.2 US multinational - Business Details</vt:lpstr>
      <vt:lpstr>CIPP/E - Question 1:</vt:lpstr>
      <vt:lpstr>CIPM - Question 1:</vt:lpstr>
      <vt:lpstr>CIPT - Question 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102</cp:revision>
  <dcterms:created xsi:type="dcterms:W3CDTF">2018-04-11T17:55:21Z</dcterms:created>
  <dcterms:modified xsi:type="dcterms:W3CDTF">2018-10-06T05:11:23Z</dcterms:modified>
</cp:coreProperties>
</file>