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60" r:id="rId2"/>
    <p:sldId id="280" r:id="rId3"/>
    <p:sldId id="290" r:id="rId4"/>
    <p:sldId id="288" r:id="rId5"/>
    <p:sldId id="28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3874" autoAdjust="0"/>
  </p:normalViewPr>
  <p:slideViewPr>
    <p:cSldViewPr snapToGrid="0">
      <p:cViewPr varScale="1">
        <p:scale>
          <a:sx n="68" d="100"/>
          <a:sy n="68" d="100"/>
        </p:scale>
        <p:origin x="2248"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01.10.18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68E4C5DD-3C54-4CFD-A43B-1BE3EF443D33}" type="slidenum">
              <a:rPr lang="de-DE" smtClean="0"/>
              <a:t>1</a:t>
            </a:fld>
            <a:endParaRPr lang="de-DE"/>
          </a:p>
        </p:txBody>
      </p:sp>
    </p:spTree>
    <p:extLst>
      <p:ext uri="{BB962C8B-B14F-4D97-AF65-F5344CB8AC3E}">
        <p14:creationId xmlns:p14="http://schemas.microsoft.com/office/powerpoint/2010/main" val="81005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75229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68E4C5DD-3C54-4CFD-A43B-1BE3EF443D33}" type="slidenum">
              <a:rPr lang="de-DE" smtClean="0"/>
              <a:t>3</a:t>
            </a:fld>
            <a:endParaRPr lang="de-DE"/>
          </a:p>
        </p:txBody>
      </p:sp>
    </p:spTree>
    <p:extLst>
      <p:ext uri="{BB962C8B-B14F-4D97-AF65-F5344CB8AC3E}">
        <p14:creationId xmlns:p14="http://schemas.microsoft.com/office/powerpoint/2010/main" val="377684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4</a:t>
            </a:fld>
            <a:endParaRPr lang="de-DE"/>
          </a:p>
        </p:txBody>
      </p:sp>
    </p:spTree>
    <p:extLst>
      <p:ext uri="{BB962C8B-B14F-4D97-AF65-F5344CB8AC3E}">
        <p14:creationId xmlns:p14="http://schemas.microsoft.com/office/powerpoint/2010/main" val="2343422090"/>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10/1/18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10/1/18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10/1/18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10/1/18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10/1/18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90.xml"/><Relationship Id="rId1" Type="http://schemas.openxmlformats.org/officeDocument/2006/relationships/tags" Target="../tags/tag489.xml"/><Relationship Id="rId5"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International Transfers </a:t>
            </a:r>
            <a:br>
              <a:rPr lang="en-US" dirty="0"/>
            </a:br>
            <a:r>
              <a:rPr lang="en-US" dirty="0"/>
              <a:t>with examples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28">
            <a:extLst>
              <a:ext uri="{FF2B5EF4-FFF2-40B4-BE49-F238E27FC236}">
                <a16:creationId xmlns:a16="http://schemas.microsoft.com/office/drawing/2014/main" id="{E3E1ECA2-449F-4E97-BD3B-2CAC05378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386CE276-266C-5645-A31E-C79754EA707F}"/>
              </a:ext>
            </a:extLst>
          </p:cNvPr>
          <p:cNvPicPr>
            <a:picLocks noGrp="1" noChangeAspect="1"/>
          </p:cNvPicPr>
          <p:nvPr>
            <p:ph type="pic" idx="1"/>
          </p:nvPr>
        </p:nvPicPr>
        <p:blipFill>
          <a:blip r:embed="rId5"/>
          <a:stretch>
            <a:fillRect/>
          </a:stretch>
        </p:blipFill>
        <p:spPr>
          <a:xfrm>
            <a:off x="776156" y="321733"/>
            <a:ext cx="6161088" cy="4107392"/>
          </a:xfrm>
          <a:prstGeom prst="rect">
            <a:avLst/>
          </a:prstGeom>
        </p:spPr>
      </p:pic>
      <p:sp>
        <p:nvSpPr>
          <p:cNvPr id="3" name="Title 2">
            <a:extLst>
              <a:ext uri="{FF2B5EF4-FFF2-40B4-BE49-F238E27FC236}">
                <a16:creationId xmlns:a16="http://schemas.microsoft.com/office/drawing/2014/main" id="{841B8220-89B2-4EB6-922B-98E9253ABAFE}"/>
              </a:ext>
            </a:extLst>
          </p:cNvPr>
          <p:cNvSpPr>
            <a:spLocks noGrp="1"/>
          </p:cNvSpPr>
          <p:nvPr>
            <p:ph type="title"/>
            <p:custDataLst>
              <p:tags r:id="rId1"/>
            </p:custDataLst>
          </p:nvPr>
        </p:nvSpPr>
        <p:spPr>
          <a:xfrm>
            <a:off x="524256" y="4767072"/>
            <a:ext cx="6594189" cy="1625210"/>
          </a:xfrm>
        </p:spPr>
        <p:txBody>
          <a:bodyPr vert="horz" lIns="91440" tIns="45720" rIns="91440" bIns="45720" rtlCol="0" anchor="ctr">
            <a:normAutofit/>
          </a:bodyPr>
          <a:lstStyle/>
          <a:p>
            <a:r>
              <a:rPr lang="en-US" spc="100" dirty="0">
                <a:solidFill>
                  <a:srgbClr val="FFFFFF"/>
                </a:solidFill>
              </a:rPr>
              <a:t>At a glance</a:t>
            </a:r>
            <a:endParaRPr lang="en-US" sz="2400" spc="100" dirty="0">
              <a:solidFill>
                <a:srgbClr val="FFFFFF"/>
              </a:solidFill>
            </a:endParaRPr>
          </a:p>
        </p:txBody>
      </p:sp>
      <p:sp>
        <p:nvSpPr>
          <p:cNvPr id="5" name="Text Placeholder 4">
            <a:extLst>
              <a:ext uri="{FF2B5EF4-FFF2-40B4-BE49-F238E27FC236}">
                <a16:creationId xmlns:a16="http://schemas.microsoft.com/office/drawing/2014/main" id="{9247B616-B4AC-4B4C-B89B-BFE3AD022B1F}"/>
              </a:ext>
            </a:extLst>
          </p:cNvPr>
          <p:cNvSpPr>
            <a:spLocks noGrp="1"/>
          </p:cNvSpPr>
          <p:nvPr>
            <p:ph type="body" sz="half" idx="2"/>
            <p:custDataLst>
              <p:tags r:id="rId2"/>
            </p:custDataLst>
          </p:nvPr>
        </p:nvSpPr>
        <p:spPr>
          <a:xfrm>
            <a:off x="8029319" y="917724"/>
            <a:ext cx="3424739" cy="5311625"/>
          </a:xfrm>
        </p:spPr>
        <p:txBody>
          <a:bodyPr vert="horz" lIns="45720" tIns="45720" rIns="45720" bIns="45720" rtlCol="0" anchor="ctr">
            <a:normAutofit fontScale="92500" lnSpcReduction="20000"/>
          </a:bodyPr>
          <a:lstStyle/>
          <a:p>
            <a:r>
              <a:rPr lang="en-US" sz="3200" dirty="0">
                <a:solidFill>
                  <a:srgbClr val="FFFFFF"/>
                </a:solidFill>
              </a:rPr>
              <a:t>On that basis, the GDPR restricts transfers of personal data outside the EEA, or the protection of the GDPR, unless the rights of the individuals in respect of their personal data is protected in another way, or one of a limited number of exceptions applies.</a:t>
            </a:r>
            <a:endParaRPr lang="ro-RO" sz="3200" dirty="0">
              <a:solidFill>
                <a:srgbClr val="FFFFFF"/>
              </a:solidFill>
            </a:endParaRPr>
          </a:p>
          <a:p>
            <a:pPr>
              <a:lnSpc>
                <a:spcPct val="90000"/>
              </a:lnSpc>
            </a:pPr>
            <a:endParaRPr lang="en-US" sz="3200" dirty="0">
              <a:solidFill>
                <a:srgbClr val="FFFFFF"/>
              </a:solidFill>
            </a:endParaRPr>
          </a:p>
          <a:p>
            <a:pPr>
              <a:lnSpc>
                <a:spcPct val="90000"/>
              </a:lnSpc>
            </a:pPr>
            <a:endParaRPr lang="en-US" dirty="0">
              <a:solidFill>
                <a:srgbClr val="FFFFFF"/>
              </a:solidFill>
            </a:endParaRPr>
          </a:p>
        </p:txBody>
      </p:sp>
    </p:spTree>
    <p:extLst>
      <p:ext uri="{BB962C8B-B14F-4D97-AF65-F5344CB8AC3E}">
        <p14:creationId xmlns:p14="http://schemas.microsoft.com/office/powerpoint/2010/main" val="292261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questions</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pPr lvl="0"/>
            <a:r>
              <a:rPr lang="en-US" dirty="0"/>
              <a:t>Are we planning to make a restricted transfer of personal data outside of the EEA?</a:t>
            </a:r>
            <a:endParaRPr lang="ro-RO" dirty="0"/>
          </a:p>
          <a:p>
            <a:pPr lvl="0"/>
            <a:r>
              <a:rPr lang="en-US" dirty="0"/>
              <a:t>Do we need to make a restricted transfer of personal data in order to meet our purposes?</a:t>
            </a:r>
            <a:endParaRPr lang="ro-RO" dirty="0"/>
          </a:p>
          <a:p>
            <a:pPr lvl="0"/>
            <a:r>
              <a:rPr lang="en-US" dirty="0"/>
              <a:t>Has the EU made an ‘adequacy decision’ in relation to the country or territory where the receiver is located or a sector which covers the receiver?</a:t>
            </a:r>
            <a:endParaRPr lang="ro-RO" dirty="0"/>
          </a:p>
          <a:p>
            <a:pPr lvl="0"/>
            <a:r>
              <a:rPr lang="en-US" dirty="0"/>
              <a:t>Have we put in place one of the ‘appropriate safeguards’ referred to in the GDPR?</a:t>
            </a:r>
            <a:endParaRPr lang="ro-RO" dirty="0"/>
          </a:p>
          <a:p>
            <a:pPr lvl="0"/>
            <a:r>
              <a:rPr lang="en-US" dirty="0"/>
              <a:t>Does an exception provided for in the GDPR apply?</a:t>
            </a:r>
            <a:endParaRPr lang="ro-RO" dirty="0"/>
          </a:p>
          <a:p>
            <a:pPr lvl="0"/>
            <a:r>
              <a:rPr lang="en-US" dirty="0"/>
              <a:t>If yes, you can make the transfer. If no you cannot make the transfer in accordance with the GDPR</a:t>
            </a:r>
            <a:endParaRPr lang="ro-RO" dirty="0"/>
          </a:p>
        </p:txBody>
      </p:sp>
    </p:spTree>
    <p:extLst>
      <p:ext uri="{BB962C8B-B14F-4D97-AF65-F5344CB8AC3E}">
        <p14:creationId xmlns:p14="http://schemas.microsoft.com/office/powerpoint/2010/main" val="398025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8">
            <a:extLst>
              <a:ext uri="{FF2B5EF4-FFF2-40B4-BE49-F238E27FC236}">
                <a16:creationId xmlns:a16="http://schemas.microsoft.com/office/drawing/2014/main" id="{E45271AF-8B32-47B5-BB7F-428696C358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8672322" cy="1499616"/>
          </a:xfrm>
        </p:spPr>
        <p:txBody>
          <a:bodyPr vert="horz" lIns="91440" tIns="45720" rIns="91440" bIns="45720" rtlCol="0" anchor="ctr">
            <a:normAutofit/>
          </a:bodyPr>
          <a:lstStyle/>
          <a:p>
            <a:r>
              <a:rPr lang="en-US" sz="5000"/>
              <a:t>Are </a:t>
            </a:r>
            <a:r>
              <a:rPr lang="en-US" sz="5000" dirty="0"/>
              <a:t>we making a restricted transfer?</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pPr lvl="1"/>
            <a:r>
              <a:rPr lang="en-US" sz="2400" dirty="0"/>
              <a:t>The GDPR applies to your processing of the personal data you are transferring. </a:t>
            </a:r>
          </a:p>
          <a:p>
            <a:pPr lvl="1"/>
            <a:endParaRPr lang="en-US" sz="2400" dirty="0"/>
          </a:p>
          <a:p>
            <a:pPr lvl="1"/>
            <a:r>
              <a:rPr lang="en-US" sz="2400" dirty="0"/>
              <a:t>You are sending personal data, or making it accessible, to a receiver to which the GDPR does not apply. </a:t>
            </a:r>
          </a:p>
          <a:p>
            <a:pPr lvl="1"/>
            <a:endParaRPr lang="en-US" sz="2400" dirty="0"/>
          </a:p>
          <a:p>
            <a:pPr lvl="1"/>
            <a:r>
              <a:rPr lang="en-US" sz="2400" dirty="0"/>
              <a:t>The receiver is a separate </a:t>
            </a:r>
            <a:r>
              <a:rPr lang="en-US" sz="2400" dirty="0" err="1"/>
              <a:t>organisation</a:t>
            </a:r>
            <a:r>
              <a:rPr lang="en-US" sz="2400" dirty="0"/>
              <a:t> or individual. </a:t>
            </a:r>
          </a:p>
          <a:p>
            <a:pPr lvl="1"/>
            <a:endParaRPr lang="en-US" sz="2400" dirty="0"/>
          </a:p>
          <a:p>
            <a:pPr lvl="1"/>
            <a:r>
              <a:rPr lang="en-US" sz="2400" dirty="0">
                <a:solidFill>
                  <a:srgbClr val="0070C0"/>
                </a:solidFill>
              </a:rPr>
              <a:t>!!! </a:t>
            </a:r>
            <a:r>
              <a:rPr lang="en-US" sz="2400" b="1" dirty="0">
                <a:solidFill>
                  <a:srgbClr val="0070C0"/>
                </a:solidFill>
              </a:rPr>
              <a:t>Putting personal data on to a website </a:t>
            </a:r>
            <a:r>
              <a:rPr lang="en-US" sz="2400" dirty="0">
                <a:solidFill>
                  <a:srgbClr val="0070C0"/>
                </a:solidFill>
              </a:rPr>
              <a:t>will often result in a restricted transfer. The restricted transfer takes place when someone outside the EEA accesses that personal data via the website.</a:t>
            </a:r>
            <a:endParaRPr lang="ro-RO" sz="2400" dirty="0">
              <a:solidFill>
                <a:srgbClr val="0070C0"/>
              </a:solidFill>
            </a:endParaRPr>
          </a:p>
          <a:p>
            <a:pPr lvl="1"/>
            <a:endParaRPr lang="ro-RO" sz="2400" dirty="0"/>
          </a:p>
          <a:p>
            <a:pPr lvl="1"/>
            <a:endParaRPr lang="en-US" sz="2400" dirty="0"/>
          </a:p>
          <a:p>
            <a:pPr>
              <a:lnSpc>
                <a:spcPct val="90000"/>
              </a:lnSpc>
            </a:pPr>
            <a:endParaRPr lang="en-US" dirty="0"/>
          </a:p>
        </p:txBody>
      </p:sp>
    </p:spTree>
    <p:extLst>
      <p:ext uri="{BB962C8B-B14F-4D97-AF65-F5344CB8AC3E}">
        <p14:creationId xmlns:p14="http://schemas.microsoft.com/office/powerpoint/2010/main" val="199693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9072372" cy="1499616"/>
          </a:xfrm>
        </p:spPr>
        <p:txBody>
          <a:bodyPr vert="horz" lIns="91440" tIns="45720" rIns="91440" bIns="45720" rtlCol="0" anchor="ctr">
            <a:normAutofit/>
          </a:bodyPr>
          <a:lstStyle/>
          <a:p>
            <a:r>
              <a:rPr lang="en-US" sz="5000" dirty="0"/>
              <a:t>Is it to a country outside of EEA?</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023360"/>
          </a:xfrm>
        </p:spPr>
        <p:txBody>
          <a:bodyPr vert="horz" lIns="45720" tIns="45720" rIns="45720" bIns="45720" rtlCol="0">
            <a:normAutofit/>
          </a:bodyPr>
          <a:lstStyle/>
          <a:p>
            <a:pPr marL="742950" lvl="1" indent="-285750">
              <a:buFont typeface="Wingdings" panose="05000000000000000000" pitchFamily="2" charset="2"/>
              <a:buChar char="§"/>
            </a:pPr>
            <a:endParaRPr lang="en-US" sz="2800" dirty="0"/>
          </a:p>
          <a:p>
            <a:r>
              <a:rPr lang="en-US" sz="2200" b="1" dirty="0"/>
              <a:t>The EU member states </a:t>
            </a:r>
            <a:r>
              <a:rPr lang="en-US" sz="2200" dirty="0"/>
              <a:t>are Austria, Belgium, Bulgaria, Croatia, Cyprus, Czech Republic, Denmark, Estonia, Finland, France, Germany, Greece, Hungary, Ireland, Italy, Latvia, Lithuania, Luxembourg, Malta, Netherlands, Poland, Portugal, Romania, Slovakia, Slovenia, Spain, Sweden and the United Kingdom.</a:t>
            </a:r>
            <a:endParaRPr lang="ro-RO" sz="2200" dirty="0"/>
          </a:p>
          <a:p>
            <a:r>
              <a:rPr lang="en-US" sz="2200" dirty="0"/>
              <a:t> </a:t>
            </a:r>
            <a:endParaRPr lang="ro-RO" sz="2200" dirty="0"/>
          </a:p>
          <a:p>
            <a:r>
              <a:rPr lang="en-US" sz="2200" b="1" dirty="0"/>
              <a:t>The EEA states </a:t>
            </a:r>
            <a:r>
              <a:rPr lang="en-US" sz="2200" dirty="0"/>
              <a:t>are Iceland, Norway and Liechtenstein. </a:t>
            </a:r>
          </a:p>
        </p:txBody>
      </p:sp>
    </p:spTree>
    <p:extLst>
      <p:ext uri="{BB962C8B-B14F-4D97-AF65-F5344CB8AC3E}">
        <p14:creationId xmlns:p14="http://schemas.microsoft.com/office/powerpoint/2010/main" val="2074132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5&quot;/&gt;&lt;/TableIndex&gt;&lt;/ShapeTextInfo&gt;"/>
  <p:tag name="HTML_SHAPEINFO" val="&lt;ThreeDShapeInfo&gt;&lt;uuid val=&quot;{46BA5FD5-D6E5-457F-88C5-D069A51DBCCD}&quot;/&gt;&lt;isInvalidForFieldText val=&quot;0&quot;/&gt;&lt;Image&gt;&lt;filename val=&quot;C:\Users\trifanescu\AppData\Local\Temp\CP1424040895927Session\CPTrustFolder1424040895927\PPTImport1424041114281\data\asimages\{46BA5FD5-D6E5-457F-88C5-D069A51DBCCD}_6.png&quot;/&gt;&lt;left val=&quot;76&quot;/&gt;&lt;top val=&quot;41&quot;/&gt;&lt;width val=&quot;468&quot;/&gt;&lt;height val=&quot;205&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7&quot;/&gt;&lt;lineCharCount val=&quot;18&quot;/&gt;&lt;lineCharCount val=&quot;18&quot;/&gt;&lt;/TableIndex&gt;&lt;/ShapeTextInfo&gt;"/>
  <p:tag name="HTML_SHAPEINFO" val="&lt;ThreeDShapeInfo&gt;&lt;uuid val=&quot;{B5679BC7-D0F6-4E0E-B239-E17C7C3E423F}&quot;/&gt;&lt;isInvalidForFieldText val=&quot;0&quot;/&gt;&lt;Image&gt;&lt;filename val=&quot;C:\Users\trifanescu\AppData\Local\Temp\CP1424040895927Session\CPTrustFolder1424040895927\PPTImport1424041114281\data\asimages\{B5679BC7-D0F6-4E0E-B239-E17C7C3E423F}_6.png&quot;/&gt;&lt;left val=&quot;87&quot;/&gt;&lt;top val=&quot;239&quot;/&gt;&lt;width val=&quot;418&quot;/&gt;&lt;height val=&quot;41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64</TotalTime>
  <Words>196</Words>
  <Application>Microsoft Macintosh PowerPoint</Application>
  <PresentationFormat>Widescreen</PresentationFormat>
  <Paragraphs>28</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Tw Cen MT</vt:lpstr>
      <vt:lpstr>Tw Cen MT Condensed</vt:lpstr>
      <vt:lpstr>Wingdings</vt:lpstr>
      <vt:lpstr>Wingdings 3</vt:lpstr>
      <vt:lpstr>Integral</vt:lpstr>
      <vt:lpstr>International Transfers  with examples</vt:lpstr>
      <vt:lpstr>At a glance</vt:lpstr>
      <vt:lpstr>questions</vt:lpstr>
      <vt:lpstr>Are we making a restricted transfer?</vt:lpstr>
      <vt:lpstr>Is it to a country outside of EEA?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110</cp:revision>
  <dcterms:created xsi:type="dcterms:W3CDTF">2018-04-11T17:55:21Z</dcterms:created>
  <dcterms:modified xsi:type="dcterms:W3CDTF">2018-10-01T08:21:14Z</dcterms:modified>
</cp:coreProperties>
</file>