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5"/>
  </p:notesMasterIdLst>
  <p:sldIdLst>
    <p:sldId id="260" r:id="rId2"/>
    <p:sldId id="280" r:id="rId3"/>
    <p:sldId id="29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9" autoAdjust="0"/>
    <p:restoredTop sz="73874" autoAdjust="0"/>
  </p:normalViewPr>
  <p:slideViewPr>
    <p:cSldViewPr snapToGrid="0">
      <p:cViewPr varScale="1">
        <p:scale>
          <a:sx n="68" d="100"/>
          <a:sy n="68" d="100"/>
        </p:scale>
        <p:origin x="2448" y="20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28.09.18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752290574"/>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9/28/18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9/28/18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9/28/18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90.xml"/><Relationship Id="rId1" Type="http://schemas.openxmlformats.org/officeDocument/2006/relationships/tags" Target="../tags/tag489.xml"/><Relationship Id="rId5" Type="http://schemas.openxmlformats.org/officeDocument/2006/relationships/image" Target="../media/image3.jp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hyperlink" Target="http://ec.europa.eu/justice/data-protection/international-transfers/adequacy/third-countries-faq/index_en.htm"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686300"/>
            <a:ext cx="7772400" cy="2000250"/>
          </a:xfrm>
        </p:spPr>
        <p:txBody>
          <a:bodyPr>
            <a:normAutofit/>
          </a:bodyPr>
          <a:lstStyle/>
          <a:p>
            <a:r>
              <a:rPr lang="en-US" dirty="0"/>
              <a:t>How do we make a restricted transfer in accordance with GDPR – adequacy decision</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28">
            <a:extLst>
              <a:ext uri="{FF2B5EF4-FFF2-40B4-BE49-F238E27FC236}">
                <a16:creationId xmlns:a16="http://schemas.microsoft.com/office/drawing/2014/main" id="{E3E1ECA2-449F-4E97-BD3B-2CAC05378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535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386CE276-266C-5645-A31E-C79754EA707F}"/>
              </a:ext>
            </a:extLst>
          </p:cNvPr>
          <p:cNvPicPr>
            <a:picLocks noGrp="1" noChangeAspect="1"/>
          </p:cNvPicPr>
          <p:nvPr>
            <p:ph type="pic" idx="1"/>
          </p:nvPr>
        </p:nvPicPr>
        <p:blipFill>
          <a:blip r:embed="rId5"/>
          <a:stretch>
            <a:fillRect/>
          </a:stretch>
        </p:blipFill>
        <p:spPr>
          <a:xfrm>
            <a:off x="776156" y="321733"/>
            <a:ext cx="6161088" cy="4107392"/>
          </a:xfrm>
          <a:prstGeom prst="rect">
            <a:avLst/>
          </a:prstGeom>
        </p:spPr>
      </p:pic>
      <p:sp>
        <p:nvSpPr>
          <p:cNvPr id="3" name="Title 2">
            <a:extLst>
              <a:ext uri="{FF2B5EF4-FFF2-40B4-BE49-F238E27FC236}">
                <a16:creationId xmlns:a16="http://schemas.microsoft.com/office/drawing/2014/main" id="{841B8220-89B2-4EB6-922B-98E9253ABAFE}"/>
              </a:ext>
            </a:extLst>
          </p:cNvPr>
          <p:cNvSpPr>
            <a:spLocks noGrp="1"/>
          </p:cNvSpPr>
          <p:nvPr>
            <p:ph type="title"/>
            <p:custDataLst>
              <p:tags r:id="rId1"/>
            </p:custDataLst>
          </p:nvPr>
        </p:nvSpPr>
        <p:spPr>
          <a:xfrm>
            <a:off x="524256" y="4767072"/>
            <a:ext cx="6594189" cy="1625210"/>
          </a:xfrm>
        </p:spPr>
        <p:txBody>
          <a:bodyPr vert="horz" lIns="91440" tIns="45720" rIns="91440" bIns="45720" rtlCol="0" anchor="ctr">
            <a:normAutofit/>
          </a:bodyPr>
          <a:lstStyle/>
          <a:p>
            <a:r>
              <a:rPr lang="en-US" spc="100" dirty="0">
                <a:solidFill>
                  <a:srgbClr val="FFFFFF"/>
                </a:solidFill>
              </a:rPr>
              <a:t>What is an </a:t>
            </a:r>
            <a:br>
              <a:rPr lang="en-US" spc="100" dirty="0">
                <a:solidFill>
                  <a:srgbClr val="FFFFFF"/>
                </a:solidFill>
              </a:rPr>
            </a:br>
            <a:r>
              <a:rPr lang="en-US" spc="100" dirty="0">
                <a:solidFill>
                  <a:srgbClr val="FFFFFF"/>
                </a:solidFill>
              </a:rPr>
              <a:t>adequacy decision?</a:t>
            </a:r>
            <a:endParaRPr lang="en-US" sz="2400" spc="100" dirty="0">
              <a:solidFill>
                <a:srgbClr val="FFFFFF"/>
              </a:solidFill>
            </a:endParaRPr>
          </a:p>
        </p:txBody>
      </p:sp>
      <p:sp>
        <p:nvSpPr>
          <p:cNvPr id="5" name="Text Placeholder 4">
            <a:extLst>
              <a:ext uri="{FF2B5EF4-FFF2-40B4-BE49-F238E27FC236}">
                <a16:creationId xmlns:a16="http://schemas.microsoft.com/office/drawing/2014/main" id="{9247B616-B4AC-4B4C-B89B-BFE3AD022B1F}"/>
              </a:ext>
            </a:extLst>
          </p:cNvPr>
          <p:cNvSpPr>
            <a:spLocks noGrp="1"/>
          </p:cNvSpPr>
          <p:nvPr>
            <p:ph type="body" sz="half" idx="2"/>
            <p:custDataLst>
              <p:tags r:id="rId2"/>
            </p:custDataLst>
          </p:nvPr>
        </p:nvSpPr>
        <p:spPr>
          <a:xfrm>
            <a:off x="8029319" y="917724"/>
            <a:ext cx="3424739" cy="5311625"/>
          </a:xfrm>
        </p:spPr>
        <p:txBody>
          <a:bodyPr vert="horz" lIns="45720" tIns="45720" rIns="45720" bIns="45720" rtlCol="0" anchor="ctr">
            <a:normAutofit lnSpcReduction="10000"/>
          </a:bodyPr>
          <a:lstStyle/>
          <a:p>
            <a:pPr>
              <a:lnSpc>
                <a:spcPct val="90000"/>
              </a:lnSpc>
            </a:pPr>
            <a:r>
              <a:rPr lang="en-US" sz="3200" dirty="0">
                <a:solidFill>
                  <a:srgbClr val="FFFFFF"/>
                </a:solidFill>
              </a:rPr>
              <a:t>This decision is a finding by the Commission that the legal framework in place in that country, territory or sector provides ‘adequate’ protection for individuals’ rights and freedoms for their personal data.</a:t>
            </a:r>
            <a:endParaRPr lang="ro-RO" sz="3200" dirty="0">
              <a:solidFill>
                <a:srgbClr val="FFFFFF"/>
              </a:solidFill>
            </a:endParaRPr>
          </a:p>
          <a:p>
            <a:pPr>
              <a:lnSpc>
                <a:spcPct val="90000"/>
              </a:lnSpc>
            </a:pPr>
            <a:endParaRPr lang="en-US" sz="3200" dirty="0">
              <a:solidFill>
                <a:srgbClr val="FFFFFF"/>
              </a:solidFill>
            </a:endParaRPr>
          </a:p>
          <a:p>
            <a:pPr>
              <a:lnSpc>
                <a:spcPct val="90000"/>
              </a:lnSpc>
            </a:pPr>
            <a:endParaRPr lang="en-US" dirty="0">
              <a:solidFill>
                <a:srgbClr val="FFFFFF"/>
              </a:solidFill>
            </a:endParaRPr>
          </a:p>
        </p:txBody>
      </p:sp>
    </p:spTree>
    <p:extLst>
      <p:ext uri="{BB962C8B-B14F-4D97-AF65-F5344CB8AC3E}">
        <p14:creationId xmlns:p14="http://schemas.microsoft.com/office/powerpoint/2010/main" val="292261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8" y="585216"/>
            <a:ext cx="10024872" cy="1499616"/>
          </a:xfrm>
        </p:spPr>
        <p:txBody>
          <a:bodyPr vert="horz" lIns="91440" tIns="45720" rIns="91440" bIns="45720" rtlCol="0" anchor="ctr">
            <a:normAutofit/>
          </a:bodyPr>
          <a:lstStyle/>
          <a:p>
            <a:r>
              <a:rPr lang="en-US" sz="5000" dirty="0"/>
              <a:t>What adequacy decisions have there been?</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8" y="2286000"/>
            <a:ext cx="10640048" cy="4191000"/>
          </a:xfrm>
        </p:spPr>
        <p:txBody>
          <a:bodyPr vert="horz" lIns="45720" tIns="45720" rIns="45720" bIns="45720" rtlCol="0">
            <a:normAutofit/>
          </a:bodyPr>
          <a:lstStyle/>
          <a:p>
            <a:r>
              <a:rPr lang="en-US" sz="1800" dirty="0"/>
              <a:t>Andorra, Argentina, Guernsey, Isle of Man, Israel, Jersey, New Zealand, Switzerland and Uruguay.</a:t>
            </a:r>
          </a:p>
          <a:p>
            <a:endParaRPr lang="en-US" sz="1800" dirty="0"/>
          </a:p>
          <a:p>
            <a:r>
              <a:rPr lang="en-US" sz="1800" dirty="0"/>
              <a:t>The Commission has made partial findings of adequacy about Canada and the USA.</a:t>
            </a:r>
            <a:endParaRPr lang="ro-RO" sz="1800" dirty="0"/>
          </a:p>
          <a:p>
            <a:pPr marL="285750" lvl="0" indent="-285750">
              <a:buFont typeface="Arial" panose="020B0604020202020204" pitchFamily="34" charset="0"/>
              <a:buChar char="•"/>
            </a:pPr>
            <a:r>
              <a:rPr lang="en-US" sz="1800" dirty="0"/>
              <a:t>The adequacy finding for Canada only covers data that is subject to Canada's Personal Information Protection and Electronic Documents Act (PIPEDA). Not all data is subject to PIPEDA. For more details please see the </a:t>
            </a:r>
            <a:r>
              <a:rPr lang="en-US" sz="1800" dirty="0">
                <a:hlinkClick r:id="rId2" tooltip="External link"/>
              </a:rPr>
              <a:t>Commission's </a:t>
            </a:r>
            <a:r>
              <a:rPr lang="en-US" sz="1800" dirty="0" err="1">
                <a:hlinkClick r:id="rId2" tooltip="External link"/>
              </a:rPr>
              <a:t>FAQs</a:t>
            </a:r>
            <a:r>
              <a:rPr lang="en-US" sz="1800" dirty="0" err="1"/>
              <a:t>on</a:t>
            </a:r>
            <a:r>
              <a:rPr lang="en-US" sz="1800" dirty="0"/>
              <a:t> the adequacy finding on the Canadian PIPEDA.</a:t>
            </a:r>
            <a:endParaRPr lang="ro-RO" sz="1800" dirty="0"/>
          </a:p>
          <a:p>
            <a:pPr marL="285750" lvl="0" indent="-285750">
              <a:buFont typeface="Arial" panose="020B0604020202020204" pitchFamily="34" charset="0"/>
              <a:buChar char="•"/>
            </a:pPr>
            <a:r>
              <a:rPr lang="en-US" sz="1800" dirty="0"/>
              <a:t>The adequacy finding for the USA is only for personal data transfers covered by the EU-US Privacy Shield framework.</a:t>
            </a:r>
            <a:endParaRPr lang="ro-RO" sz="1800" dirty="0"/>
          </a:p>
          <a:p>
            <a:endParaRPr lang="en-US" dirty="0"/>
          </a:p>
          <a:p>
            <a:endParaRPr lang="ro-RO" dirty="0"/>
          </a:p>
        </p:txBody>
      </p:sp>
    </p:spTree>
    <p:extLst>
      <p:ext uri="{BB962C8B-B14F-4D97-AF65-F5344CB8AC3E}">
        <p14:creationId xmlns:p14="http://schemas.microsoft.com/office/powerpoint/2010/main" val="3980255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7&quot;/&gt;&lt;lineCharCount val=&quot;15&quot;/&gt;&lt;/TableIndex&gt;&lt;/ShapeTextInfo&gt;"/>
  <p:tag name="HTML_SHAPEINFO" val="&lt;ThreeDShapeInfo&gt;&lt;uuid val=&quot;{46BA5FD5-D6E5-457F-88C5-D069A51DBCCD}&quot;/&gt;&lt;isInvalidForFieldText val=&quot;0&quot;/&gt;&lt;Image&gt;&lt;filename val=&quot;C:\Users\trifanescu\AppData\Local\Temp\CP1424040895927Session\CPTrustFolder1424040895927\PPTImport1424041114281\data\asimages\{46BA5FD5-D6E5-457F-88C5-D069A51DBCCD}_6.png&quot;/&gt;&lt;left val=&quot;76&quot;/&gt;&lt;top val=&quot;41&quot;/&gt;&lt;width val=&quot;468&quot;/&gt;&lt;height val=&quot;205&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7&quot;/&gt;&lt;lineCharCount val=&quot;18&quot;/&gt;&lt;lineCharCount val=&quot;18&quot;/&gt;&lt;/TableIndex&gt;&lt;/ShapeTextInfo&gt;"/>
  <p:tag name="HTML_SHAPEINFO" val="&lt;ThreeDShapeInfo&gt;&lt;uuid val=&quot;{B5679BC7-D0F6-4E0E-B239-E17C7C3E423F}&quot;/&gt;&lt;isInvalidForFieldText val=&quot;0&quot;/&gt;&lt;Image&gt;&lt;filename val=&quot;C:\Users\trifanescu\AppData\Local\Temp\CP1424040895927Session\CPTrustFolder1424040895927\PPTImport1424041114281\data\asimages\{B5679BC7-D0F6-4E0E-B239-E17C7C3E423F}_6.png&quot;/&gt;&lt;left val=&quot;87&quot;/&gt;&lt;top val=&quot;239&quot;/&gt;&lt;width val=&quot;418&quot;/&gt;&lt;height val=&quot;414&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134</TotalTime>
  <Words>134</Words>
  <Application>Microsoft Macintosh PowerPoint</Application>
  <PresentationFormat>Widescreen</PresentationFormat>
  <Paragraphs>10</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Tw Cen MT</vt:lpstr>
      <vt:lpstr>Tw Cen MT Condensed</vt:lpstr>
      <vt:lpstr>Wingdings 3</vt:lpstr>
      <vt:lpstr>Integral</vt:lpstr>
      <vt:lpstr>How do we make a restricted transfer in accordance with GDPR – adequacy decision</vt:lpstr>
      <vt:lpstr>What is an  adequacy decision?</vt:lpstr>
      <vt:lpstr>What adequacy decisions have there been?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117</cp:revision>
  <dcterms:created xsi:type="dcterms:W3CDTF">2018-04-11T17:55:21Z</dcterms:created>
  <dcterms:modified xsi:type="dcterms:W3CDTF">2018-09-28T10:12:22Z</dcterms:modified>
</cp:coreProperties>
</file>