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1"/>
  </p:notesMasterIdLst>
  <p:sldIdLst>
    <p:sldId id="260" r:id="rId2"/>
    <p:sldId id="290" r:id="rId3"/>
    <p:sldId id="291" r:id="rId4"/>
    <p:sldId id="292" r:id="rId5"/>
    <p:sldId id="293" r:id="rId6"/>
    <p:sldId id="294" r:id="rId7"/>
    <p:sldId id="295" r:id="rId8"/>
    <p:sldId id="296" r:id="rId9"/>
    <p:sldId id="29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45" autoAdjust="0"/>
    <p:restoredTop sz="90631" autoAdjust="0"/>
  </p:normalViewPr>
  <p:slideViewPr>
    <p:cSldViewPr snapToGrid="0">
      <p:cViewPr varScale="1">
        <p:scale>
          <a:sx n="85" d="100"/>
          <a:sy n="85" d="100"/>
        </p:scale>
        <p:origin x="760" y="176"/>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28.09.18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9/28/18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9/28/18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9/28/18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ico.org.uk/for-organisations/guide-to-the-general-data-protection-regulation-gdpr/accountability-and-governance/contract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686300"/>
            <a:ext cx="7772400" cy="2000250"/>
          </a:xfrm>
        </p:spPr>
        <p:txBody>
          <a:bodyPr>
            <a:normAutofit/>
          </a:bodyPr>
          <a:lstStyle/>
          <a:p>
            <a:r>
              <a:rPr lang="en-US" dirty="0"/>
              <a:t>How do we make a restricted transfer in accordance with GDPR – exceptions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fontScale="90000"/>
          </a:bodyPr>
          <a:lstStyle/>
          <a:p>
            <a:r>
              <a:rPr lang="en-US" sz="5000" dirty="0"/>
              <a:t>Exception 1: </a:t>
            </a:r>
            <a:r>
              <a:rPr lang="ro-RO" b="1" dirty="0" err="1"/>
              <a:t>Has</a:t>
            </a:r>
            <a:r>
              <a:rPr lang="ro-RO" b="1" dirty="0"/>
              <a:t> </a:t>
            </a:r>
            <a:r>
              <a:rPr lang="ro-RO" b="1" dirty="0" err="1"/>
              <a:t>the</a:t>
            </a:r>
            <a:r>
              <a:rPr lang="ro-RO" b="1" dirty="0"/>
              <a:t> individual </a:t>
            </a:r>
            <a:r>
              <a:rPr lang="ro-RO" b="1" dirty="0" err="1"/>
              <a:t>given</a:t>
            </a:r>
            <a:r>
              <a:rPr lang="ro-RO" b="1" dirty="0"/>
              <a:t> </a:t>
            </a:r>
            <a:r>
              <a:rPr lang="ro-RO" b="1" dirty="0" err="1"/>
              <a:t>his</a:t>
            </a:r>
            <a:r>
              <a:rPr lang="ro-RO" b="1" dirty="0"/>
              <a:t> or </a:t>
            </a:r>
            <a:r>
              <a:rPr lang="ro-RO" b="1" dirty="0" err="1"/>
              <a:t>her</a:t>
            </a:r>
            <a:r>
              <a:rPr lang="ro-RO" b="1" dirty="0"/>
              <a:t> explicit </a:t>
            </a:r>
            <a:r>
              <a:rPr lang="ro-RO" b="1" dirty="0" err="1"/>
              <a:t>consent</a:t>
            </a:r>
            <a:r>
              <a:rPr lang="ro-RO" b="1" dirty="0"/>
              <a:t> </a:t>
            </a:r>
            <a:r>
              <a:rPr lang="ro-RO" b="1" dirty="0" err="1"/>
              <a:t>to</a:t>
            </a:r>
            <a:r>
              <a:rPr lang="ro-RO" b="1" dirty="0"/>
              <a:t> </a:t>
            </a:r>
            <a:r>
              <a:rPr lang="ro-RO" b="1" dirty="0" err="1"/>
              <a:t>the</a:t>
            </a:r>
            <a:r>
              <a:rPr lang="ro-RO" b="1" dirty="0"/>
              <a:t> </a:t>
            </a:r>
            <a:r>
              <a:rPr lang="ro-RO" b="1" dirty="0" err="1"/>
              <a:t>restricted</a:t>
            </a:r>
            <a:r>
              <a:rPr lang="ro-RO" b="1" dirty="0"/>
              <a:t> transfer?</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r>
              <a:rPr lang="en-US" sz="2400" dirty="0"/>
              <a:t>You should tell the individual:</a:t>
            </a:r>
            <a:endParaRPr lang="ro-RO" sz="2400" dirty="0"/>
          </a:p>
          <a:p>
            <a:pPr marL="285750" lvl="0" indent="-285750">
              <a:buFont typeface="Arial" panose="020B0604020202020204" pitchFamily="34" charset="0"/>
              <a:buChar char="•"/>
            </a:pPr>
            <a:r>
              <a:rPr lang="en-US" sz="2400" dirty="0"/>
              <a:t>the identity of the receiver, or the categories of receiver;</a:t>
            </a:r>
            <a:endParaRPr lang="ro-RO" sz="2400" dirty="0"/>
          </a:p>
          <a:p>
            <a:pPr marL="285750" lvl="0" indent="-285750">
              <a:buFont typeface="Arial" panose="020B0604020202020204" pitchFamily="34" charset="0"/>
              <a:buChar char="•"/>
            </a:pPr>
            <a:r>
              <a:rPr lang="en-US" sz="2400" dirty="0"/>
              <a:t>the country or countries to which the data is to be transferred;</a:t>
            </a:r>
            <a:endParaRPr lang="ro-RO" sz="2400" dirty="0"/>
          </a:p>
          <a:p>
            <a:pPr marL="285750" lvl="0" indent="-285750">
              <a:buFont typeface="Arial" panose="020B0604020202020204" pitchFamily="34" charset="0"/>
              <a:buChar char="•"/>
            </a:pPr>
            <a:r>
              <a:rPr lang="en-US" sz="2400" dirty="0"/>
              <a:t>why you need to make a restricted transfer;</a:t>
            </a:r>
            <a:endParaRPr lang="ro-RO" sz="2400" dirty="0"/>
          </a:p>
          <a:p>
            <a:pPr marL="285750" lvl="0" indent="-285750">
              <a:buFont typeface="Arial" panose="020B0604020202020204" pitchFamily="34" charset="0"/>
              <a:buChar char="•"/>
            </a:pPr>
            <a:r>
              <a:rPr lang="en-US" sz="2400" dirty="0"/>
              <a:t>the type of data;</a:t>
            </a:r>
            <a:endParaRPr lang="ro-RO" sz="2400" dirty="0"/>
          </a:p>
          <a:p>
            <a:pPr marL="285750" lvl="0" indent="-285750">
              <a:buFont typeface="Arial" panose="020B0604020202020204" pitchFamily="34" charset="0"/>
              <a:buChar char="•"/>
            </a:pPr>
            <a:r>
              <a:rPr lang="en-US" sz="2400" dirty="0"/>
              <a:t>the individual’s right to withdraw consent; and</a:t>
            </a:r>
            <a:endParaRPr lang="ro-RO" sz="2400" dirty="0"/>
          </a:p>
          <a:p>
            <a:pPr marL="285750" indent="-285750">
              <a:buFont typeface="Arial" panose="020B0604020202020204" pitchFamily="34" charset="0"/>
              <a:buChar char="•"/>
            </a:pPr>
            <a:r>
              <a:rPr lang="en-US" sz="2400" dirty="0"/>
              <a:t>the possible risks involved</a:t>
            </a:r>
          </a:p>
        </p:txBody>
      </p:sp>
    </p:spTree>
    <p:extLst>
      <p:ext uri="{BB962C8B-B14F-4D97-AF65-F5344CB8AC3E}">
        <p14:creationId xmlns:p14="http://schemas.microsoft.com/office/powerpoint/2010/main" val="398025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938784"/>
          </a:xfrm>
        </p:spPr>
        <p:txBody>
          <a:bodyPr vert="horz" lIns="91440" tIns="45720" rIns="91440" bIns="45720" rtlCol="0" anchor="ctr">
            <a:normAutofit fontScale="90000"/>
          </a:bodyPr>
          <a:lstStyle/>
          <a:p>
            <a:r>
              <a:rPr lang="en-US" sz="5000" dirty="0"/>
              <a:t>Exception 2: </a:t>
            </a:r>
            <a:r>
              <a:rPr lang="ro-RO" b="1" dirty="0"/>
              <a:t>Do </a:t>
            </a:r>
            <a:r>
              <a:rPr lang="ro-RO" b="1" dirty="0" err="1"/>
              <a:t>you</a:t>
            </a:r>
            <a:r>
              <a:rPr lang="ro-RO" b="1" dirty="0"/>
              <a:t> </a:t>
            </a:r>
            <a:r>
              <a:rPr lang="ro-RO" b="1" dirty="0" err="1"/>
              <a:t>have</a:t>
            </a:r>
            <a:r>
              <a:rPr lang="ro-RO" b="1" dirty="0"/>
              <a:t> a contract </a:t>
            </a:r>
            <a:r>
              <a:rPr lang="ro-RO" b="1" dirty="0" err="1"/>
              <a:t>with</a:t>
            </a:r>
            <a:r>
              <a:rPr lang="ro-RO" b="1" dirty="0"/>
              <a:t> </a:t>
            </a:r>
            <a:r>
              <a:rPr lang="ro-RO" b="1" dirty="0" err="1"/>
              <a:t>the</a:t>
            </a:r>
            <a:r>
              <a:rPr lang="ro-RO" b="1" dirty="0"/>
              <a:t> individual? </a:t>
            </a:r>
            <a:r>
              <a:rPr lang="ro-RO" b="1" dirty="0" err="1"/>
              <a:t>Is</a:t>
            </a:r>
            <a:r>
              <a:rPr lang="ro-RO" b="1" dirty="0"/>
              <a:t> </a:t>
            </a:r>
            <a:r>
              <a:rPr lang="ro-RO" b="1" dirty="0" err="1"/>
              <a:t>the</a:t>
            </a:r>
            <a:r>
              <a:rPr lang="ro-RO" b="1" dirty="0"/>
              <a:t> </a:t>
            </a:r>
            <a:r>
              <a:rPr lang="ro-RO" b="1" dirty="0" err="1"/>
              <a:t>restricted</a:t>
            </a:r>
            <a:r>
              <a:rPr lang="ro-RO" b="1" dirty="0"/>
              <a:t> transfer </a:t>
            </a:r>
            <a:r>
              <a:rPr lang="ro-RO" b="1" dirty="0" err="1"/>
              <a:t>necessary</a:t>
            </a:r>
            <a:r>
              <a:rPr lang="ro-RO" b="1" dirty="0"/>
              <a:t> for </a:t>
            </a:r>
            <a:r>
              <a:rPr lang="ro-RO" b="1" dirty="0" err="1"/>
              <a:t>you</a:t>
            </a:r>
            <a:r>
              <a:rPr lang="ro-RO" b="1" dirty="0"/>
              <a:t> </a:t>
            </a:r>
            <a:r>
              <a:rPr lang="ro-RO" b="1" dirty="0" err="1"/>
              <a:t>to</a:t>
            </a:r>
            <a:r>
              <a:rPr lang="ro-RO" b="1" dirty="0"/>
              <a:t> </a:t>
            </a:r>
            <a:r>
              <a:rPr lang="ro-RO" b="1" dirty="0" err="1"/>
              <a:t>perform</a:t>
            </a:r>
            <a:r>
              <a:rPr lang="ro-RO" b="1" dirty="0"/>
              <a:t> </a:t>
            </a:r>
            <a:r>
              <a:rPr lang="ro-RO" b="1" dirty="0" err="1"/>
              <a:t>that</a:t>
            </a:r>
            <a:r>
              <a:rPr lang="ro-RO" b="1" dirty="0"/>
              <a:t> contract? </a:t>
            </a:r>
            <a:r>
              <a:rPr lang="en-US" sz="5000" dirty="0"/>
              <a:t> </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63515"/>
            <a:ext cx="10640048" cy="3657600"/>
          </a:xfrm>
        </p:spPr>
        <p:txBody>
          <a:bodyPr vert="horz" lIns="45720" tIns="45720" rIns="45720" bIns="45720" rtlCol="0">
            <a:normAutofit/>
          </a:bodyPr>
          <a:lstStyle/>
          <a:p>
            <a:r>
              <a:rPr lang="ro-RO" sz="2400" b="1" dirty="0" err="1"/>
              <a:t>Example</a:t>
            </a:r>
            <a:endParaRPr lang="ro-RO" sz="2400" dirty="0"/>
          </a:p>
          <a:p>
            <a:r>
              <a:rPr lang="ro-RO" sz="2400" dirty="0"/>
              <a:t>A UK </a:t>
            </a:r>
            <a:r>
              <a:rPr lang="ro-RO" sz="2400" dirty="0" err="1"/>
              <a:t>travel</a:t>
            </a:r>
            <a:r>
              <a:rPr lang="ro-RO" sz="2400" dirty="0"/>
              <a:t> company </a:t>
            </a:r>
            <a:r>
              <a:rPr lang="ro-RO" sz="2400" dirty="0" err="1"/>
              <a:t>offering</a:t>
            </a:r>
            <a:r>
              <a:rPr lang="ro-RO" sz="2400" dirty="0"/>
              <a:t> </a:t>
            </a:r>
            <a:r>
              <a:rPr lang="ro-RO" sz="2400" dirty="0" err="1"/>
              <a:t>bespoke</a:t>
            </a:r>
            <a:r>
              <a:rPr lang="ro-RO" sz="2400" dirty="0"/>
              <a:t> </a:t>
            </a:r>
            <a:r>
              <a:rPr lang="ro-RO" sz="2400" dirty="0" err="1"/>
              <a:t>travel</a:t>
            </a:r>
            <a:r>
              <a:rPr lang="ro-RO" sz="2400" dirty="0"/>
              <a:t> </a:t>
            </a:r>
            <a:r>
              <a:rPr lang="ro-RO" sz="2400" dirty="0" err="1"/>
              <a:t>arrangements</a:t>
            </a:r>
            <a:r>
              <a:rPr lang="ro-RO" sz="2400" dirty="0"/>
              <a:t> </a:t>
            </a:r>
            <a:r>
              <a:rPr lang="ro-RO" sz="2400" dirty="0" err="1"/>
              <a:t>may</a:t>
            </a:r>
            <a:r>
              <a:rPr lang="ro-RO" sz="2400" dirty="0"/>
              <a:t> </a:t>
            </a:r>
            <a:r>
              <a:rPr lang="ro-RO" sz="2400" dirty="0" err="1"/>
              <a:t>rely</a:t>
            </a:r>
            <a:r>
              <a:rPr lang="ro-RO" sz="2400" dirty="0"/>
              <a:t> on </a:t>
            </a:r>
            <a:r>
              <a:rPr lang="ro-RO" sz="2400" dirty="0" err="1"/>
              <a:t>this</a:t>
            </a:r>
            <a:r>
              <a:rPr lang="ro-RO" sz="2400" dirty="0"/>
              <a:t> </a:t>
            </a:r>
            <a:r>
              <a:rPr lang="ro-RO" sz="2400" dirty="0" err="1"/>
              <a:t>exception</a:t>
            </a:r>
            <a:r>
              <a:rPr lang="ro-RO" sz="2400" dirty="0"/>
              <a:t> </a:t>
            </a:r>
            <a:r>
              <a:rPr lang="ro-RO" sz="2400" dirty="0" err="1"/>
              <a:t>to</a:t>
            </a:r>
            <a:r>
              <a:rPr lang="ro-RO" sz="2400" dirty="0"/>
              <a:t> </a:t>
            </a:r>
            <a:r>
              <a:rPr lang="ro-RO" sz="2400" dirty="0" err="1"/>
              <a:t>send</a:t>
            </a:r>
            <a:r>
              <a:rPr lang="ro-RO" sz="2400" dirty="0"/>
              <a:t> personal data </a:t>
            </a:r>
            <a:r>
              <a:rPr lang="ro-RO" sz="2400" dirty="0" err="1"/>
              <a:t>to</a:t>
            </a:r>
            <a:r>
              <a:rPr lang="ro-RO" sz="2400" dirty="0"/>
              <a:t> a hotel in Peru, </a:t>
            </a:r>
            <a:r>
              <a:rPr lang="ro-RO" sz="2400" dirty="0" err="1"/>
              <a:t>provided</a:t>
            </a:r>
            <a:r>
              <a:rPr lang="ro-RO" sz="2400" dirty="0"/>
              <a:t> </a:t>
            </a:r>
            <a:r>
              <a:rPr lang="ro-RO" sz="2400" dirty="0" err="1"/>
              <a:t>that</a:t>
            </a:r>
            <a:r>
              <a:rPr lang="ro-RO" sz="2400" dirty="0"/>
              <a:t> it </a:t>
            </a:r>
            <a:r>
              <a:rPr lang="ro-RO" sz="2400" dirty="0" err="1"/>
              <a:t>does</a:t>
            </a:r>
            <a:r>
              <a:rPr lang="ro-RO" sz="2400" dirty="0"/>
              <a:t> </a:t>
            </a:r>
            <a:r>
              <a:rPr lang="ro-RO" sz="2400" dirty="0" err="1"/>
              <a:t>not</a:t>
            </a:r>
            <a:r>
              <a:rPr lang="ro-RO" sz="2400" dirty="0"/>
              <a:t> </a:t>
            </a:r>
            <a:r>
              <a:rPr lang="ro-RO" sz="2400" dirty="0" err="1"/>
              <a:t>regularly</a:t>
            </a:r>
            <a:r>
              <a:rPr lang="ro-RO" sz="2400" dirty="0"/>
              <a:t> </a:t>
            </a:r>
            <a:r>
              <a:rPr lang="ro-RO" sz="2400" dirty="0" err="1"/>
              <a:t>arrange</a:t>
            </a:r>
            <a:r>
              <a:rPr lang="ro-RO" sz="2400" dirty="0"/>
              <a:t> for </a:t>
            </a:r>
            <a:r>
              <a:rPr lang="ro-RO" sz="2400" dirty="0" err="1"/>
              <a:t>its</a:t>
            </a:r>
            <a:r>
              <a:rPr lang="ro-RO" sz="2400" dirty="0"/>
              <a:t> </a:t>
            </a:r>
            <a:r>
              <a:rPr lang="ro-RO" sz="2400" dirty="0" err="1"/>
              <a:t>customers</a:t>
            </a:r>
            <a:r>
              <a:rPr lang="ro-RO" sz="2400" dirty="0"/>
              <a:t> </a:t>
            </a:r>
            <a:r>
              <a:rPr lang="ro-RO" sz="2400" dirty="0" err="1"/>
              <a:t>to</a:t>
            </a:r>
            <a:r>
              <a:rPr lang="ro-RO" sz="2400" dirty="0"/>
              <a:t> </a:t>
            </a:r>
            <a:r>
              <a:rPr lang="ro-RO" sz="2400" dirty="0" err="1"/>
              <a:t>stay</a:t>
            </a:r>
            <a:r>
              <a:rPr lang="ro-RO" sz="2400" dirty="0"/>
              <a:t> at </a:t>
            </a:r>
            <a:r>
              <a:rPr lang="ro-RO" sz="2400" dirty="0" err="1"/>
              <a:t>that</a:t>
            </a:r>
            <a:r>
              <a:rPr lang="ro-RO" sz="2400" dirty="0"/>
              <a:t> hotel. </a:t>
            </a:r>
            <a:r>
              <a:rPr lang="ro-RO" sz="2400" dirty="0" err="1"/>
              <a:t>If</a:t>
            </a:r>
            <a:r>
              <a:rPr lang="ro-RO" sz="2400" dirty="0"/>
              <a:t> it </a:t>
            </a:r>
            <a:r>
              <a:rPr lang="ro-RO" sz="2400" dirty="0" err="1"/>
              <a:t>did</a:t>
            </a:r>
            <a:r>
              <a:rPr lang="ro-RO" sz="2400" dirty="0"/>
              <a:t>, it </a:t>
            </a:r>
            <a:r>
              <a:rPr lang="ro-RO" sz="2400" dirty="0" err="1"/>
              <a:t>should</a:t>
            </a:r>
            <a:r>
              <a:rPr lang="ro-RO" sz="2400" dirty="0"/>
              <a:t> consider </a:t>
            </a:r>
            <a:r>
              <a:rPr lang="ro-RO" sz="2400" dirty="0" err="1"/>
              <a:t>using</a:t>
            </a:r>
            <a:r>
              <a:rPr lang="ro-RO" sz="2400" dirty="0"/>
              <a:t> an </a:t>
            </a:r>
            <a:r>
              <a:rPr lang="ro-RO" sz="2400" dirty="0" err="1"/>
              <a:t>appropriate</a:t>
            </a:r>
            <a:r>
              <a:rPr lang="ro-RO" sz="2400" dirty="0"/>
              <a:t> </a:t>
            </a:r>
            <a:r>
              <a:rPr lang="ro-RO" sz="2400" dirty="0" err="1"/>
              <a:t>safeguard</a:t>
            </a:r>
            <a:r>
              <a:rPr lang="ro-RO" sz="2400" dirty="0"/>
              <a:t>, </a:t>
            </a:r>
            <a:r>
              <a:rPr lang="ro-RO" sz="2400" dirty="0" err="1"/>
              <a:t>such</a:t>
            </a:r>
            <a:r>
              <a:rPr lang="ro-RO" sz="2400" dirty="0"/>
              <a:t> as </a:t>
            </a:r>
            <a:r>
              <a:rPr lang="ro-RO" sz="2400" dirty="0" err="1"/>
              <a:t>the</a:t>
            </a:r>
            <a:r>
              <a:rPr lang="ro-RO" sz="2400" dirty="0"/>
              <a:t> </a:t>
            </a:r>
            <a:r>
              <a:rPr lang="ro-RO" sz="2400" u="sng" dirty="0">
                <a:hlinkClick r:id="rId2" tooltip="Contracts"/>
              </a:rPr>
              <a:t>the standard contractual clauses</a:t>
            </a:r>
            <a:r>
              <a:rPr lang="ro-RO" sz="2400" dirty="0"/>
              <a:t>.</a:t>
            </a:r>
          </a:p>
          <a:p>
            <a:endParaRPr lang="en-US" dirty="0"/>
          </a:p>
        </p:txBody>
      </p:sp>
    </p:spTree>
    <p:extLst>
      <p:ext uri="{BB962C8B-B14F-4D97-AF65-F5344CB8AC3E}">
        <p14:creationId xmlns:p14="http://schemas.microsoft.com/office/powerpoint/2010/main" val="271739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3: </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1963711"/>
            <a:ext cx="10640048" cy="4513289"/>
          </a:xfrm>
        </p:spPr>
        <p:txBody>
          <a:bodyPr vert="horz" lIns="45720" tIns="45720" rIns="45720" bIns="45720" rtlCol="0">
            <a:normAutofit/>
          </a:bodyPr>
          <a:lstStyle/>
          <a:p>
            <a:r>
              <a:rPr lang="ro-RO" sz="2400" b="1" dirty="0"/>
              <a:t>Do </a:t>
            </a:r>
            <a:r>
              <a:rPr lang="ro-RO" sz="2400" b="1" dirty="0" err="1"/>
              <a:t>you</a:t>
            </a:r>
            <a:r>
              <a:rPr lang="ro-RO" sz="2400" b="1" dirty="0"/>
              <a:t> </a:t>
            </a:r>
            <a:r>
              <a:rPr lang="ro-RO" sz="2400" b="1" dirty="0" err="1"/>
              <a:t>have</a:t>
            </a:r>
            <a:r>
              <a:rPr lang="ro-RO" sz="2400" b="1" dirty="0"/>
              <a:t> (or are </a:t>
            </a:r>
            <a:r>
              <a:rPr lang="ro-RO" sz="2400" b="1" dirty="0" err="1"/>
              <a:t>you</a:t>
            </a:r>
            <a:r>
              <a:rPr lang="ro-RO" sz="2400" b="1" dirty="0"/>
              <a:t> </a:t>
            </a:r>
            <a:r>
              <a:rPr lang="ro-RO" sz="2400" b="1" dirty="0" err="1"/>
              <a:t>entering</a:t>
            </a:r>
            <a:r>
              <a:rPr lang="ro-RO" sz="2400" b="1" dirty="0"/>
              <a:t> </a:t>
            </a:r>
            <a:r>
              <a:rPr lang="ro-RO" sz="2400" b="1" dirty="0" err="1"/>
              <a:t>into</a:t>
            </a:r>
            <a:r>
              <a:rPr lang="ro-RO" sz="2400" b="1" dirty="0"/>
              <a:t>) a contract </a:t>
            </a:r>
            <a:r>
              <a:rPr lang="ro-RO" sz="2400" b="1" dirty="0" err="1"/>
              <a:t>with</a:t>
            </a:r>
            <a:r>
              <a:rPr lang="ro-RO" sz="2400" b="1" dirty="0"/>
              <a:t> an individual </a:t>
            </a:r>
            <a:r>
              <a:rPr lang="ro-RO" sz="2400" b="1" dirty="0" err="1"/>
              <a:t>which</a:t>
            </a:r>
            <a:r>
              <a:rPr lang="ro-RO" sz="2400" b="1" dirty="0"/>
              <a:t> </a:t>
            </a:r>
            <a:r>
              <a:rPr lang="ro-RO" sz="2400" b="1" dirty="0" err="1"/>
              <a:t>benefits</a:t>
            </a:r>
            <a:r>
              <a:rPr lang="ro-RO" sz="2400" b="1" dirty="0"/>
              <a:t> </a:t>
            </a:r>
            <a:r>
              <a:rPr lang="ro-RO" sz="2400" b="1" dirty="0" err="1"/>
              <a:t>another</a:t>
            </a:r>
            <a:r>
              <a:rPr lang="ro-RO" sz="2400" b="1" dirty="0"/>
              <a:t> individual </a:t>
            </a:r>
            <a:r>
              <a:rPr lang="ro-RO" sz="2400" b="1" dirty="0" err="1"/>
              <a:t>whose</a:t>
            </a:r>
            <a:r>
              <a:rPr lang="ro-RO" sz="2400" b="1" dirty="0"/>
              <a:t> data </a:t>
            </a:r>
            <a:r>
              <a:rPr lang="ro-RO" sz="2400" b="1" dirty="0" err="1"/>
              <a:t>is</a:t>
            </a:r>
            <a:r>
              <a:rPr lang="ro-RO" sz="2400" b="1" dirty="0"/>
              <a:t> </a:t>
            </a:r>
            <a:r>
              <a:rPr lang="ro-RO" sz="2400" b="1" dirty="0" err="1"/>
              <a:t>being</a:t>
            </a:r>
            <a:r>
              <a:rPr lang="ro-RO" sz="2400" b="1" dirty="0"/>
              <a:t> </a:t>
            </a:r>
            <a:r>
              <a:rPr lang="ro-RO" sz="2400" b="1" dirty="0" err="1"/>
              <a:t>transferred</a:t>
            </a:r>
            <a:r>
              <a:rPr lang="ro-RO" sz="2400" b="1" dirty="0"/>
              <a:t>? </a:t>
            </a:r>
            <a:r>
              <a:rPr lang="ro-RO" sz="2400" b="1" dirty="0" err="1"/>
              <a:t>Is</a:t>
            </a:r>
            <a:r>
              <a:rPr lang="ro-RO" sz="2400" b="1" dirty="0"/>
              <a:t> </a:t>
            </a:r>
            <a:r>
              <a:rPr lang="ro-RO" sz="2400" b="1" dirty="0" err="1"/>
              <a:t>that</a:t>
            </a:r>
            <a:r>
              <a:rPr lang="ro-RO" sz="2400" b="1" dirty="0"/>
              <a:t> transfer </a:t>
            </a:r>
            <a:r>
              <a:rPr lang="ro-RO" sz="2400" b="1" dirty="0" err="1"/>
              <a:t>necessary</a:t>
            </a:r>
            <a:r>
              <a:rPr lang="ro-RO" sz="2400" b="1" dirty="0"/>
              <a:t> for </a:t>
            </a:r>
            <a:r>
              <a:rPr lang="ro-RO" sz="2400" b="1" dirty="0" err="1"/>
              <a:t>you</a:t>
            </a:r>
            <a:r>
              <a:rPr lang="ro-RO" sz="2400" b="1" dirty="0"/>
              <a:t> </a:t>
            </a:r>
            <a:r>
              <a:rPr lang="ro-RO" sz="2400" b="1" dirty="0" err="1"/>
              <a:t>to</a:t>
            </a:r>
            <a:r>
              <a:rPr lang="ro-RO" sz="2400" b="1" dirty="0"/>
              <a:t> </a:t>
            </a:r>
            <a:r>
              <a:rPr lang="ro-RO" sz="2400" b="1" dirty="0" err="1"/>
              <a:t>either</a:t>
            </a:r>
            <a:r>
              <a:rPr lang="ro-RO" sz="2400" b="1" dirty="0"/>
              <a:t> </a:t>
            </a:r>
            <a:r>
              <a:rPr lang="ro-RO" sz="2400" b="1" dirty="0" err="1"/>
              <a:t>enter</a:t>
            </a:r>
            <a:r>
              <a:rPr lang="ro-RO" sz="2400" b="1" dirty="0"/>
              <a:t> </a:t>
            </a:r>
            <a:r>
              <a:rPr lang="ro-RO" sz="2400" b="1" dirty="0" err="1"/>
              <a:t>into</a:t>
            </a:r>
            <a:r>
              <a:rPr lang="ro-RO" sz="2400" b="1" dirty="0"/>
              <a:t> </a:t>
            </a:r>
            <a:r>
              <a:rPr lang="ro-RO" sz="2400" b="1" dirty="0" err="1"/>
              <a:t>that</a:t>
            </a:r>
            <a:r>
              <a:rPr lang="ro-RO" sz="2400" b="1" dirty="0"/>
              <a:t> contract or </a:t>
            </a:r>
            <a:r>
              <a:rPr lang="ro-RO" sz="2400" b="1" dirty="0" err="1"/>
              <a:t>perform</a:t>
            </a:r>
            <a:r>
              <a:rPr lang="ro-RO" sz="2400" b="1" dirty="0"/>
              <a:t> </a:t>
            </a:r>
            <a:r>
              <a:rPr lang="ro-RO" sz="2400" b="1" dirty="0" err="1"/>
              <a:t>that</a:t>
            </a:r>
            <a:r>
              <a:rPr lang="ro-RO" sz="2400" b="1" dirty="0"/>
              <a:t> contract?</a:t>
            </a:r>
          </a:p>
          <a:p>
            <a:r>
              <a:rPr lang="ro-RO" sz="2400" b="1" dirty="0" err="1"/>
              <a:t>Example</a:t>
            </a:r>
            <a:endParaRPr lang="ro-RO" sz="2400" dirty="0"/>
          </a:p>
          <a:p>
            <a:r>
              <a:rPr lang="ro-RO" sz="2400" dirty="0" err="1"/>
              <a:t>Following</a:t>
            </a:r>
            <a:r>
              <a:rPr lang="ro-RO" sz="2400" dirty="0"/>
              <a:t> </a:t>
            </a:r>
            <a:r>
              <a:rPr lang="ro-RO" sz="2400" dirty="0" err="1"/>
              <a:t>the</a:t>
            </a:r>
            <a:r>
              <a:rPr lang="ro-RO" sz="2400" dirty="0"/>
              <a:t> </a:t>
            </a:r>
            <a:r>
              <a:rPr lang="ro-RO" sz="2400" dirty="0" err="1"/>
              <a:t>Exception</a:t>
            </a:r>
            <a:r>
              <a:rPr lang="ro-RO" sz="2400" dirty="0"/>
              <a:t> 2 </a:t>
            </a:r>
            <a:r>
              <a:rPr lang="ro-RO" sz="2400" dirty="0" err="1"/>
              <a:t>example</a:t>
            </a:r>
            <a:r>
              <a:rPr lang="ro-RO" sz="2400" dirty="0"/>
              <a:t>, </a:t>
            </a:r>
            <a:r>
              <a:rPr lang="ro-RO" sz="2400" dirty="0" err="1"/>
              <a:t>Exception</a:t>
            </a:r>
            <a:r>
              <a:rPr lang="ro-RO" sz="2400" dirty="0"/>
              <a:t> 3 </a:t>
            </a:r>
            <a:r>
              <a:rPr lang="ro-RO" sz="2400" dirty="0" err="1"/>
              <a:t>may</a:t>
            </a:r>
            <a:r>
              <a:rPr lang="ro-RO" sz="2400" dirty="0"/>
              <a:t> </a:t>
            </a:r>
            <a:r>
              <a:rPr lang="ro-RO" sz="2400" dirty="0" err="1"/>
              <a:t>apply</a:t>
            </a:r>
            <a:r>
              <a:rPr lang="ro-RO" sz="2400" dirty="0"/>
              <a:t> </a:t>
            </a:r>
            <a:r>
              <a:rPr lang="ro-RO" sz="2400" dirty="0" err="1"/>
              <a:t>if</a:t>
            </a:r>
            <a:r>
              <a:rPr lang="ro-RO" sz="2400" dirty="0"/>
              <a:t> </a:t>
            </a:r>
            <a:r>
              <a:rPr lang="ro-RO" sz="2400" dirty="0" err="1"/>
              <a:t>the</a:t>
            </a:r>
            <a:r>
              <a:rPr lang="ro-RO" sz="2400" dirty="0"/>
              <a:t> </a:t>
            </a:r>
            <a:r>
              <a:rPr lang="ro-RO" sz="2400" dirty="0" err="1"/>
              <a:t>customer</a:t>
            </a:r>
            <a:r>
              <a:rPr lang="ro-RO" sz="2400" dirty="0"/>
              <a:t> </a:t>
            </a:r>
            <a:r>
              <a:rPr lang="ro-RO" sz="2400" dirty="0" err="1"/>
              <a:t>is</a:t>
            </a:r>
            <a:r>
              <a:rPr lang="ro-RO" sz="2400" dirty="0"/>
              <a:t> </a:t>
            </a:r>
            <a:r>
              <a:rPr lang="ro-RO" sz="2400" dirty="0" err="1"/>
              <a:t>buying</a:t>
            </a:r>
            <a:r>
              <a:rPr lang="ro-RO" sz="2400" dirty="0"/>
              <a:t> </a:t>
            </a:r>
            <a:r>
              <a:rPr lang="ro-RO" sz="2400" dirty="0" err="1"/>
              <a:t>the</a:t>
            </a:r>
            <a:r>
              <a:rPr lang="ro-RO" sz="2400" dirty="0"/>
              <a:t> </a:t>
            </a:r>
            <a:r>
              <a:rPr lang="ro-RO" sz="2400" dirty="0" err="1"/>
              <a:t>travel</a:t>
            </a:r>
            <a:r>
              <a:rPr lang="ro-RO" sz="2400" dirty="0"/>
              <a:t> </a:t>
            </a:r>
            <a:r>
              <a:rPr lang="ro-RO" sz="2400" dirty="0" err="1"/>
              <a:t>package</a:t>
            </a:r>
            <a:r>
              <a:rPr lang="ro-RO" sz="2400" dirty="0"/>
              <a:t> for </a:t>
            </a:r>
            <a:r>
              <a:rPr lang="ro-RO" sz="2400" dirty="0" err="1"/>
              <a:t>themselves</a:t>
            </a:r>
            <a:r>
              <a:rPr lang="ro-RO" sz="2400" dirty="0"/>
              <a:t> </a:t>
            </a:r>
            <a:r>
              <a:rPr lang="ro-RO" sz="2400" dirty="0" err="1"/>
              <a:t>and</a:t>
            </a:r>
            <a:r>
              <a:rPr lang="ro-RO" sz="2400" dirty="0"/>
              <a:t> </a:t>
            </a:r>
            <a:r>
              <a:rPr lang="ro-RO" sz="2400" dirty="0" err="1"/>
              <a:t>their</a:t>
            </a:r>
            <a:r>
              <a:rPr lang="ro-RO" sz="2400" dirty="0"/>
              <a:t> </a:t>
            </a:r>
            <a:r>
              <a:rPr lang="ro-RO" sz="2400" dirty="0" err="1"/>
              <a:t>family</a:t>
            </a:r>
            <a:r>
              <a:rPr lang="ro-RO" sz="2400" dirty="0"/>
              <a:t>. </a:t>
            </a:r>
            <a:r>
              <a:rPr lang="ro-RO" sz="2400" dirty="0" err="1"/>
              <a:t>Once</a:t>
            </a:r>
            <a:r>
              <a:rPr lang="ro-RO" sz="2400" dirty="0"/>
              <a:t> </a:t>
            </a:r>
            <a:r>
              <a:rPr lang="ro-RO" sz="2400" dirty="0" err="1"/>
              <a:t>the</a:t>
            </a:r>
            <a:r>
              <a:rPr lang="ro-RO" sz="2400" dirty="0"/>
              <a:t> </a:t>
            </a:r>
            <a:r>
              <a:rPr lang="ro-RO" sz="2400" dirty="0" err="1"/>
              <a:t>customer</a:t>
            </a:r>
            <a:r>
              <a:rPr lang="ro-RO" sz="2400" dirty="0"/>
              <a:t> </a:t>
            </a:r>
            <a:r>
              <a:rPr lang="ro-RO" sz="2400" dirty="0" err="1"/>
              <a:t>has</a:t>
            </a:r>
            <a:r>
              <a:rPr lang="ro-RO" sz="2400" dirty="0"/>
              <a:t> </a:t>
            </a:r>
            <a:r>
              <a:rPr lang="ro-RO" sz="2400" dirty="0" err="1"/>
              <a:t>bought</a:t>
            </a:r>
            <a:r>
              <a:rPr lang="ro-RO" sz="2400" dirty="0"/>
              <a:t> </a:t>
            </a:r>
            <a:r>
              <a:rPr lang="ro-RO" sz="2400" dirty="0" err="1"/>
              <a:t>the</a:t>
            </a:r>
            <a:r>
              <a:rPr lang="ro-RO" sz="2400" dirty="0"/>
              <a:t> </a:t>
            </a:r>
            <a:r>
              <a:rPr lang="ro-RO" sz="2400" dirty="0" err="1"/>
              <a:t>package</a:t>
            </a:r>
            <a:r>
              <a:rPr lang="ro-RO" sz="2400" dirty="0"/>
              <a:t> </a:t>
            </a:r>
            <a:r>
              <a:rPr lang="ro-RO" sz="2400" dirty="0" err="1"/>
              <a:t>with</a:t>
            </a:r>
            <a:r>
              <a:rPr lang="ro-RO" sz="2400" dirty="0"/>
              <a:t> </a:t>
            </a:r>
            <a:r>
              <a:rPr lang="ro-RO" sz="2400" dirty="0" err="1"/>
              <a:t>the</a:t>
            </a:r>
            <a:r>
              <a:rPr lang="ro-RO" sz="2400" dirty="0"/>
              <a:t> UK </a:t>
            </a:r>
            <a:r>
              <a:rPr lang="ro-RO" sz="2400" dirty="0" err="1"/>
              <a:t>travel</a:t>
            </a:r>
            <a:r>
              <a:rPr lang="ro-RO" sz="2400" dirty="0"/>
              <a:t> company, it </a:t>
            </a:r>
            <a:r>
              <a:rPr lang="ro-RO" sz="2400" dirty="0" err="1"/>
              <a:t>may</a:t>
            </a:r>
            <a:r>
              <a:rPr lang="ro-RO" sz="2400" dirty="0"/>
              <a:t> </a:t>
            </a:r>
            <a:r>
              <a:rPr lang="ro-RO" sz="2400" dirty="0" err="1"/>
              <a:t>be</a:t>
            </a:r>
            <a:r>
              <a:rPr lang="ro-RO" sz="2400" dirty="0"/>
              <a:t> </a:t>
            </a:r>
            <a:r>
              <a:rPr lang="ro-RO" sz="2400" dirty="0" err="1"/>
              <a:t>necessary</a:t>
            </a:r>
            <a:r>
              <a:rPr lang="ro-RO" sz="2400" dirty="0"/>
              <a:t> </a:t>
            </a:r>
            <a:r>
              <a:rPr lang="ro-RO" sz="2400" dirty="0" err="1"/>
              <a:t>to</a:t>
            </a:r>
            <a:r>
              <a:rPr lang="ro-RO" sz="2400" dirty="0"/>
              <a:t> </a:t>
            </a:r>
            <a:r>
              <a:rPr lang="ro-RO" sz="2400" dirty="0" err="1"/>
              <a:t>send</a:t>
            </a:r>
            <a:r>
              <a:rPr lang="ro-RO" sz="2400" dirty="0"/>
              <a:t> </a:t>
            </a:r>
            <a:r>
              <a:rPr lang="ro-RO" sz="2400" dirty="0" err="1"/>
              <a:t>the</a:t>
            </a:r>
            <a:r>
              <a:rPr lang="ro-RO" sz="2400" dirty="0"/>
              <a:t> </a:t>
            </a:r>
            <a:r>
              <a:rPr lang="ro-RO" sz="2400" dirty="0" err="1"/>
              <a:t>names</a:t>
            </a:r>
            <a:r>
              <a:rPr lang="ro-RO" sz="2400" dirty="0"/>
              <a:t> of </a:t>
            </a:r>
            <a:r>
              <a:rPr lang="ro-RO" sz="2400" dirty="0" err="1"/>
              <a:t>the</a:t>
            </a:r>
            <a:r>
              <a:rPr lang="ro-RO" sz="2400" dirty="0"/>
              <a:t> </a:t>
            </a:r>
            <a:r>
              <a:rPr lang="ro-RO" sz="2400" dirty="0" err="1"/>
              <a:t>family</a:t>
            </a:r>
            <a:r>
              <a:rPr lang="ro-RO" sz="2400" dirty="0"/>
              <a:t> </a:t>
            </a:r>
            <a:r>
              <a:rPr lang="ro-RO" sz="2400" dirty="0" err="1"/>
              <a:t>members</a:t>
            </a:r>
            <a:r>
              <a:rPr lang="ro-RO" sz="2400" dirty="0"/>
              <a:t> </a:t>
            </a:r>
            <a:r>
              <a:rPr lang="ro-RO" sz="2400" dirty="0" err="1"/>
              <a:t>to</a:t>
            </a:r>
            <a:r>
              <a:rPr lang="ro-RO" sz="2400" dirty="0"/>
              <a:t> Peruvian hotel in </a:t>
            </a:r>
            <a:r>
              <a:rPr lang="ro-RO" sz="2400" dirty="0" err="1"/>
              <a:t>order</a:t>
            </a:r>
            <a:r>
              <a:rPr lang="ro-RO" sz="2400" dirty="0"/>
              <a:t> </a:t>
            </a:r>
            <a:r>
              <a:rPr lang="ro-RO" sz="2400" dirty="0" err="1"/>
              <a:t>to</a:t>
            </a:r>
            <a:r>
              <a:rPr lang="ro-RO" sz="2400" dirty="0"/>
              <a:t> </a:t>
            </a:r>
            <a:r>
              <a:rPr lang="ro-RO" sz="2400" dirty="0" err="1"/>
              <a:t>book</a:t>
            </a:r>
            <a:r>
              <a:rPr lang="ro-RO" sz="2400" dirty="0"/>
              <a:t> </a:t>
            </a:r>
            <a:r>
              <a:rPr lang="ro-RO" sz="2400" dirty="0" err="1"/>
              <a:t>the</a:t>
            </a:r>
            <a:r>
              <a:rPr lang="ro-RO" sz="2400" dirty="0"/>
              <a:t> </a:t>
            </a:r>
            <a:r>
              <a:rPr lang="ro-RO" sz="2400" dirty="0" err="1"/>
              <a:t>rooms</a:t>
            </a:r>
            <a:r>
              <a:rPr lang="ro-RO" sz="2400" dirty="0"/>
              <a:t>. </a:t>
            </a:r>
          </a:p>
          <a:p>
            <a:endParaRPr lang="en-US" sz="2400" dirty="0"/>
          </a:p>
        </p:txBody>
      </p:sp>
    </p:spTree>
    <p:extLst>
      <p:ext uri="{BB962C8B-B14F-4D97-AF65-F5344CB8AC3E}">
        <p14:creationId xmlns:p14="http://schemas.microsoft.com/office/powerpoint/2010/main" val="15681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fontScale="90000"/>
          </a:bodyPr>
          <a:lstStyle/>
          <a:p>
            <a:r>
              <a:rPr lang="en-US" sz="5000" dirty="0"/>
              <a:t>Exception 4: </a:t>
            </a:r>
            <a:r>
              <a:rPr lang="ro-RO" b="1" dirty="0" err="1"/>
              <a:t>You</a:t>
            </a:r>
            <a:r>
              <a:rPr lang="ro-RO" b="1" dirty="0"/>
              <a:t> </a:t>
            </a:r>
            <a:r>
              <a:rPr lang="ro-RO" b="1" dirty="0" err="1"/>
              <a:t>need</a:t>
            </a:r>
            <a:r>
              <a:rPr lang="ro-RO" b="1" dirty="0"/>
              <a:t> </a:t>
            </a:r>
            <a:r>
              <a:rPr lang="ro-RO" b="1" dirty="0" err="1"/>
              <a:t>to</a:t>
            </a:r>
            <a:r>
              <a:rPr lang="ro-RO" b="1" dirty="0"/>
              <a:t> </a:t>
            </a:r>
            <a:r>
              <a:rPr lang="ro-RO" b="1" dirty="0" err="1"/>
              <a:t>make</a:t>
            </a:r>
            <a:r>
              <a:rPr lang="ro-RO" b="1" dirty="0"/>
              <a:t> </a:t>
            </a:r>
            <a:r>
              <a:rPr lang="ro-RO" b="1" dirty="0" err="1"/>
              <a:t>the</a:t>
            </a:r>
            <a:r>
              <a:rPr lang="ro-RO" b="1" dirty="0"/>
              <a:t> </a:t>
            </a:r>
            <a:r>
              <a:rPr lang="ro-RO" b="1" dirty="0" err="1"/>
              <a:t>restricted</a:t>
            </a:r>
            <a:r>
              <a:rPr lang="ro-RO" b="1" dirty="0"/>
              <a:t> transfer for important </a:t>
            </a:r>
            <a:r>
              <a:rPr lang="ro-RO" b="1" dirty="0" err="1"/>
              <a:t>reasons</a:t>
            </a:r>
            <a:r>
              <a:rPr lang="ro-RO" b="1" dirty="0"/>
              <a:t> of public </a:t>
            </a:r>
            <a:r>
              <a:rPr lang="ro-RO" b="1" dirty="0" err="1"/>
              <a:t>interest</a:t>
            </a:r>
            <a:r>
              <a:rPr lang="ro-RO" b="1" dirty="0"/>
              <a:t>.</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Autofit/>
          </a:bodyPr>
          <a:lstStyle/>
          <a:p>
            <a:r>
              <a:rPr lang="en-US" sz="2400" dirty="0"/>
              <a:t>There must be an EU law which states or implies that this type of transfer is allowed for important reasons of public interest, which may be in the spirit of reciprocity for international co-operation.</a:t>
            </a:r>
          </a:p>
          <a:p>
            <a:endParaRPr lang="en-US" sz="2400" dirty="0"/>
          </a:p>
          <a:p>
            <a:r>
              <a:rPr lang="en-US" sz="2400" dirty="0"/>
              <a:t>If a request is made by a non-EEA authority, requesting a restrictive transfer under this exception, and there is an international agreement such as a mutual assistance treaty (MLAT), you should consider referring the request to the existing MLAT or agreement.</a:t>
            </a:r>
            <a:endParaRPr lang="ro-RO" sz="2400" dirty="0"/>
          </a:p>
          <a:p>
            <a:endParaRPr lang="en-US" sz="2400" dirty="0"/>
          </a:p>
        </p:txBody>
      </p:sp>
    </p:spTree>
    <p:extLst>
      <p:ext uri="{BB962C8B-B14F-4D97-AF65-F5344CB8AC3E}">
        <p14:creationId xmlns:p14="http://schemas.microsoft.com/office/powerpoint/2010/main" val="269360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5:</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1948720"/>
            <a:ext cx="10640048" cy="4528279"/>
          </a:xfrm>
        </p:spPr>
        <p:txBody>
          <a:bodyPr vert="horz" lIns="45720" tIns="45720" rIns="45720" bIns="45720" rtlCol="0">
            <a:normAutofit/>
          </a:bodyPr>
          <a:lstStyle/>
          <a:p>
            <a:r>
              <a:rPr lang="ro-RO" sz="2400" b="1" dirty="0" err="1"/>
              <a:t>You</a:t>
            </a:r>
            <a:r>
              <a:rPr lang="ro-RO" sz="2400" b="1" dirty="0"/>
              <a:t> </a:t>
            </a:r>
            <a:r>
              <a:rPr lang="ro-RO" sz="2400" b="1" dirty="0" err="1"/>
              <a:t>need</a:t>
            </a:r>
            <a:r>
              <a:rPr lang="ro-RO" sz="2400" b="1" dirty="0"/>
              <a:t> </a:t>
            </a:r>
            <a:r>
              <a:rPr lang="ro-RO" sz="2400" b="1" dirty="0" err="1"/>
              <a:t>to</a:t>
            </a:r>
            <a:r>
              <a:rPr lang="ro-RO" sz="2400" b="1" dirty="0"/>
              <a:t> </a:t>
            </a:r>
            <a:r>
              <a:rPr lang="ro-RO" sz="2400" b="1" dirty="0" err="1"/>
              <a:t>make</a:t>
            </a:r>
            <a:r>
              <a:rPr lang="ro-RO" sz="2400" b="1" dirty="0"/>
              <a:t> </a:t>
            </a:r>
            <a:r>
              <a:rPr lang="ro-RO" sz="2400" b="1" dirty="0" err="1"/>
              <a:t>the</a:t>
            </a:r>
            <a:r>
              <a:rPr lang="ro-RO" sz="2400" b="1" dirty="0"/>
              <a:t> </a:t>
            </a:r>
            <a:r>
              <a:rPr lang="ro-RO" sz="2400" b="1" dirty="0" err="1"/>
              <a:t>restricted</a:t>
            </a:r>
            <a:r>
              <a:rPr lang="ro-RO" sz="2400" b="1" dirty="0"/>
              <a:t> transfer </a:t>
            </a:r>
            <a:r>
              <a:rPr lang="ro-RO" sz="2400" b="1" dirty="0" err="1"/>
              <a:t>to</a:t>
            </a:r>
            <a:r>
              <a:rPr lang="ro-RO" sz="2400" b="1" dirty="0"/>
              <a:t> </a:t>
            </a:r>
            <a:r>
              <a:rPr lang="ro-RO" sz="2400" b="1" dirty="0" err="1"/>
              <a:t>establish</a:t>
            </a:r>
            <a:r>
              <a:rPr lang="ro-RO" sz="2400" b="1" dirty="0"/>
              <a:t> </a:t>
            </a:r>
            <a:r>
              <a:rPr lang="ro-RO" sz="2400" b="1" dirty="0" err="1"/>
              <a:t>if</a:t>
            </a:r>
            <a:r>
              <a:rPr lang="ro-RO" sz="2400" b="1" dirty="0"/>
              <a:t> </a:t>
            </a:r>
            <a:r>
              <a:rPr lang="ro-RO" sz="2400" b="1" dirty="0" err="1"/>
              <a:t>you</a:t>
            </a:r>
            <a:r>
              <a:rPr lang="ro-RO" sz="2400" b="1" dirty="0"/>
              <a:t> </a:t>
            </a:r>
            <a:r>
              <a:rPr lang="ro-RO" sz="2400" b="1" dirty="0" err="1"/>
              <a:t>have</a:t>
            </a:r>
            <a:r>
              <a:rPr lang="ro-RO" sz="2400" b="1" dirty="0"/>
              <a:t> a legal </a:t>
            </a:r>
            <a:r>
              <a:rPr lang="ro-RO" sz="2400" b="1" dirty="0" err="1"/>
              <a:t>claim</a:t>
            </a:r>
            <a:r>
              <a:rPr lang="ro-RO" sz="2400" b="1" dirty="0"/>
              <a:t>, </a:t>
            </a:r>
            <a:r>
              <a:rPr lang="ro-RO" sz="2400" b="1" dirty="0" err="1"/>
              <a:t>to</a:t>
            </a:r>
            <a:r>
              <a:rPr lang="ro-RO" sz="2400" b="1" dirty="0"/>
              <a:t> </a:t>
            </a:r>
            <a:r>
              <a:rPr lang="ro-RO" sz="2400" b="1" dirty="0" err="1"/>
              <a:t>make</a:t>
            </a:r>
            <a:r>
              <a:rPr lang="ro-RO" sz="2400" b="1" dirty="0"/>
              <a:t> a legal </a:t>
            </a:r>
            <a:r>
              <a:rPr lang="ro-RO" sz="2400" b="1" dirty="0" err="1"/>
              <a:t>claim</a:t>
            </a:r>
            <a:r>
              <a:rPr lang="ro-RO" sz="2400" b="1" dirty="0"/>
              <a:t> or </a:t>
            </a:r>
            <a:r>
              <a:rPr lang="ro-RO" sz="2400" b="1" dirty="0" err="1"/>
              <a:t>to</a:t>
            </a:r>
            <a:r>
              <a:rPr lang="ro-RO" sz="2400" b="1" dirty="0"/>
              <a:t> </a:t>
            </a:r>
            <a:r>
              <a:rPr lang="ro-RO" sz="2400" b="1" dirty="0" err="1"/>
              <a:t>defend</a:t>
            </a:r>
            <a:r>
              <a:rPr lang="ro-RO" sz="2400" b="1" dirty="0"/>
              <a:t> a legal </a:t>
            </a:r>
            <a:r>
              <a:rPr lang="ro-RO" sz="2400" b="1" dirty="0" err="1"/>
              <a:t>claim</a:t>
            </a:r>
            <a:r>
              <a:rPr lang="ro-RO" sz="2400" b="1" dirty="0"/>
              <a:t>.</a:t>
            </a:r>
          </a:p>
          <a:p>
            <a:r>
              <a:rPr lang="en-US" sz="2400" dirty="0"/>
              <a:t>You can interpret what is a legal claim quite widely, to cover, for example:</a:t>
            </a:r>
            <a:endParaRPr lang="ro-RO" sz="2400" dirty="0"/>
          </a:p>
          <a:p>
            <a:pPr marL="285750" lvl="0" indent="-285750">
              <a:buFont typeface="Arial" panose="020B0604020202020204" pitchFamily="34" charset="0"/>
              <a:buChar char="•"/>
            </a:pPr>
            <a:r>
              <a:rPr lang="en-US" sz="2400" dirty="0"/>
              <a:t>all judicial legal claims, in civil law (including contract law) and criminal law. The court procedure does not need to have been started, and it covers out-of-court procedures. It covers formal pre-trial discovery procedures.</a:t>
            </a:r>
            <a:endParaRPr lang="ro-RO" sz="2400" dirty="0"/>
          </a:p>
          <a:p>
            <a:pPr marL="285750" lvl="0" indent="-285750">
              <a:buFont typeface="Arial" panose="020B0604020202020204" pitchFamily="34" charset="0"/>
              <a:buChar char="•"/>
            </a:pPr>
            <a:r>
              <a:rPr lang="en-US" sz="2400" dirty="0"/>
              <a:t>administrative or regulatory procedures, such as to defend an investigation (or potential investigation) in anti-trust law or financial services regulation, or to seek approval for a merger.</a:t>
            </a:r>
            <a:endParaRPr lang="ro-RO" sz="2400" dirty="0"/>
          </a:p>
          <a:p>
            <a:endParaRPr lang="en-US" sz="2400" dirty="0"/>
          </a:p>
        </p:txBody>
      </p:sp>
    </p:spTree>
    <p:extLst>
      <p:ext uri="{BB962C8B-B14F-4D97-AF65-F5344CB8AC3E}">
        <p14:creationId xmlns:p14="http://schemas.microsoft.com/office/powerpoint/2010/main" val="206861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6:</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084832"/>
            <a:ext cx="10640048" cy="4392168"/>
          </a:xfrm>
        </p:spPr>
        <p:txBody>
          <a:bodyPr vert="horz" lIns="45720" tIns="45720" rIns="45720" bIns="45720" rtlCol="0">
            <a:normAutofit/>
          </a:bodyPr>
          <a:lstStyle/>
          <a:p>
            <a:r>
              <a:rPr lang="ro-RO" sz="2400" b="1" dirty="0" err="1"/>
              <a:t>You</a:t>
            </a:r>
            <a:r>
              <a:rPr lang="ro-RO" sz="2400" b="1" dirty="0"/>
              <a:t> </a:t>
            </a:r>
            <a:r>
              <a:rPr lang="ro-RO" sz="2400" b="1" dirty="0" err="1"/>
              <a:t>need</a:t>
            </a:r>
            <a:r>
              <a:rPr lang="ro-RO" sz="2400" b="1" dirty="0"/>
              <a:t> </a:t>
            </a:r>
            <a:r>
              <a:rPr lang="ro-RO" sz="2400" b="1" dirty="0" err="1"/>
              <a:t>to</a:t>
            </a:r>
            <a:r>
              <a:rPr lang="ro-RO" sz="2400" b="1" dirty="0"/>
              <a:t> </a:t>
            </a:r>
            <a:r>
              <a:rPr lang="ro-RO" sz="2400" b="1" dirty="0" err="1"/>
              <a:t>make</a:t>
            </a:r>
            <a:r>
              <a:rPr lang="ro-RO" sz="2400" b="1" dirty="0"/>
              <a:t> </a:t>
            </a:r>
            <a:r>
              <a:rPr lang="ro-RO" sz="2400" b="1" dirty="0" err="1"/>
              <a:t>the</a:t>
            </a:r>
            <a:r>
              <a:rPr lang="ro-RO" sz="2400" b="1" dirty="0"/>
              <a:t> </a:t>
            </a:r>
            <a:r>
              <a:rPr lang="ro-RO" sz="2400" b="1" dirty="0" err="1"/>
              <a:t>restricted</a:t>
            </a:r>
            <a:r>
              <a:rPr lang="ro-RO" sz="2400" b="1" dirty="0"/>
              <a:t> transfer </a:t>
            </a:r>
            <a:r>
              <a:rPr lang="ro-RO" sz="2400" b="1" dirty="0" err="1"/>
              <a:t>to</a:t>
            </a:r>
            <a:r>
              <a:rPr lang="ro-RO" sz="2400" b="1" dirty="0"/>
              <a:t> </a:t>
            </a:r>
            <a:r>
              <a:rPr lang="ro-RO" sz="2400" b="1" dirty="0" err="1"/>
              <a:t>protect</a:t>
            </a:r>
            <a:r>
              <a:rPr lang="ro-RO" sz="2400" b="1" dirty="0"/>
              <a:t> </a:t>
            </a:r>
            <a:r>
              <a:rPr lang="ro-RO" sz="2400" b="1" dirty="0" err="1"/>
              <a:t>the</a:t>
            </a:r>
            <a:r>
              <a:rPr lang="ro-RO" sz="2400" b="1" dirty="0"/>
              <a:t> vital </a:t>
            </a:r>
            <a:r>
              <a:rPr lang="ro-RO" sz="2400" b="1" dirty="0" err="1"/>
              <a:t>interests</a:t>
            </a:r>
            <a:r>
              <a:rPr lang="ro-RO" sz="2400" b="1" dirty="0"/>
              <a:t> of an individual. He or </a:t>
            </a:r>
            <a:r>
              <a:rPr lang="ro-RO" sz="2400" b="1" dirty="0" err="1"/>
              <a:t>she</a:t>
            </a:r>
            <a:r>
              <a:rPr lang="ro-RO" sz="2400" b="1" dirty="0"/>
              <a:t> must </a:t>
            </a:r>
            <a:r>
              <a:rPr lang="ro-RO" sz="2400" b="1" dirty="0" err="1"/>
              <a:t>be</a:t>
            </a:r>
            <a:r>
              <a:rPr lang="ro-RO" sz="2400" b="1" dirty="0"/>
              <a:t> </a:t>
            </a:r>
            <a:r>
              <a:rPr lang="ro-RO" sz="2400" b="1" dirty="0" err="1"/>
              <a:t>physically</a:t>
            </a:r>
            <a:r>
              <a:rPr lang="ro-RO" sz="2400" b="1" dirty="0"/>
              <a:t> or </a:t>
            </a:r>
            <a:r>
              <a:rPr lang="ro-RO" sz="2400" b="1" dirty="0" err="1"/>
              <a:t>legally</a:t>
            </a:r>
            <a:r>
              <a:rPr lang="ro-RO" sz="2400" b="1" dirty="0"/>
              <a:t> </a:t>
            </a:r>
            <a:r>
              <a:rPr lang="ro-RO" sz="2400" b="1" dirty="0" err="1"/>
              <a:t>incapable</a:t>
            </a:r>
            <a:r>
              <a:rPr lang="ro-RO" sz="2400" b="1" dirty="0"/>
              <a:t> of </a:t>
            </a:r>
            <a:r>
              <a:rPr lang="ro-RO" sz="2400" b="1" dirty="0" err="1"/>
              <a:t>giving</a:t>
            </a:r>
            <a:r>
              <a:rPr lang="ro-RO" sz="2400" b="1" dirty="0"/>
              <a:t> </a:t>
            </a:r>
            <a:r>
              <a:rPr lang="ro-RO" sz="2400" b="1" dirty="0" err="1"/>
              <a:t>consent</a:t>
            </a:r>
            <a:r>
              <a:rPr lang="ro-RO" sz="2400" b="1" dirty="0"/>
              <a:t>.</a:t>
            </a:r>
          </a:p>
          <a:p>
            <a:r>
              <a:rPr lang="en-US" sz="2400" dirty="0"/>
              <a:t>If the individual is physically and legally capable of giving consent, then you cannot rely on this exception.</a:t>
            </a:r>
            <a:endParaRPr lang="ro-RO" sz="2400" dirty="0"/>
          </a:p>
          <a:p>
            <a:endParaRPr lang="en-US" sz="2400" dirty="0"/>
          </a:p>
        </p:txBody>
      </p:sp>
    </p:spTree>
    <p:extLst>
      <p:ext uri="{BB962C8B-B14F-4D97-AF65-F5344CB8AC3E}">
        <p14:creationId xmlns:p14="http://schemas.microsoft.com/office/powerpoint/2010/main" val="354936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Exception 7: </a:t>
            </a:r>
            <a:r>
              <a:rPr lang="ro-RO" b="1" dirty="0" err="1"/>
              <a:t>You</a:t>
            </a:r>
            <a:r>
              <a:rPr lang="ro-RO" b="1" dirty="0"/>
              <a:t> are </a:t>
            </a:r>
            <a:r>
              <a:rPr lang="ro-RO" b="1" dirty="0" err="1"/>
              <a:t>making</a:t>
            </a:r>
            <a:r>
              <a:rPr lang="ro-RO" b="1" dirty="0"/>
              <a:t> </a:t>
            </a:r>
            <a:r>
              <a:rPr lang="ro-RO" b="1" dirty="0" err="1"/>
              <a:t>the</a:t>
            </a:r>
            <a:r>
              <a:rPr lang="ro-RO" b="1" dirty="0"/>
              <a:t> </a:t>
            </a:r>
            <a:r>
              <a:rPr lang="ro-RO" b="1" dirty="0" err="1"/>
              <a:t>restricted</a:t>
            </a:r>
            <a:r>
              <a:rPr lang="ro-RO" b="1" dirty="0"/>
              <a:t> transfer </a:t>
            </a:r>
            <a:r>
              <a:rPr lang="ro-RO" b="1" dirty="0" err="1"/>
              <a:t>from</a:t>
            </a:r>
            <a:r>
              <a:rPr lang="ro-RO" b="1" dirty="0"/>
              <a:t> a public </a:t>
            </a:r>
            <a:r>
              <a:rPr lang="ro-RO" b="1" dirty="0" err="1"/>
              <a:t>register</a:t>
            </a:r>
            <a:r>
              <a:rPr lang="ro-RO" b="1" dirty="0"/>
              <a:t>. </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084832"/>
            <a:ext cx="10640048" cy="4392168"/>
          </a:xfrm>
        </p:spPr>
        <p:txBody>
          <a:bodyPr vert="horz" lIns="45720" tIns="45720" rIns="45720" bIns="45720" rtlCol="0">
            <a:normAutofit/>
          </a:bodyPr>
          <a:lstStyle/>
          <a:p>
            <a:r>
              <a:rPr lang="en-US" sz="2400" dirty="0"/>
              <a:t>The register must be created under an EU law and must be open to either:</a:t>
            </a:r>
            <a:endParaRPr lang="ro-RO" sz="2400" dirty="0"/>
          </a:p>
          <a:p>
            <a:pPr marL="285750" lvl="0" indent="-285750">
              <a:buFont typeface="Arial" panose="020B0604020202020204" pitchFamily="34" charset="0"/>
              <a:buChar char="•"/>
            </a:pPr>
            <a:r>
              <a:rPr lang="en-US" sz="2400" dirty="0"/>
              <a:t>the public in general; or</a:t>
            </a:r>
            <a:endParaRPr lang="ro-RO" sz="2400" dirty="0"/>
          </a:p>
          <a:p>
            <a:pPr marL="285750" lvl="0" indent="-285750">
              <a:buFont typeface="Arial" panose="020B0604020202020204" pitchFamily="34" charset="0"/>
              <a:buChar char="•"/>
            </a:pPr>
            <a:r>
              <a:rPr lang="en-US" sz="2400" dirty="0"/>
              <a:t>any person who can demonstrate a legitimate interest.</a:t>
            </a:r>
            <a:endParaRPr lang="ro-RO" sz="2400" dirty="0"/>
          </a:p>
          <a:p>
            <a:r>
              <a:rPr lang="en-US" sz="2400" dirty="0"/>
              <a:t>This does not cover registers run by private companies, such as credit reference databases.</a:t>
            </a:r>
            <a:endParaRPr lang="ro-RO" sz="2400" dirty="0"/>
          </a:p>
          <a:p>
            <a:endParaRPr lang="en-US" sz="2400" dirty="0"/>
          </a:p>
        </p:txBody>
      </p:sp>
    </p:spTree>
    <p:extLst>
      <p:ext uri="{BB962C8B-B14F-4D97-AF65-F5344CB8AC3E}">
        <p14:creationId xmlns:p14="http://schemas.microsoft.com/office/powerpoint/2010/main" val="19286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fontScale="90000"/>
          </a:bodyPr>
          <a:lstStyle/>
          <a:p>
            <a:r>
              <a:rPr lang="en-US" sz="5000" dirty="0"/>
              <a:t>Exception 8: </a:t>
            </a:r>
            <a:r>
              <a:rPr lang="ro-RO" b="1" dirty="0" err="1"/>
              <a:t>you</a:t>
            </a:r>
            <a:r>
              <a:rPr lang="ro-RO" b="1" dirty="0"/>
              <a:t> are </a:t>
            </a:r>
            <a:r>
              <a:rPr lang="ro-RO" b="1" dirty="0" err="1"/>
              <a:t>making</a:t>
            </a:r>
            <a:r>
              <a:rPr lang="ro-RO" b="1" dirty="0"/>
              <a:t> a </a:t>
            </a:r>
            <a:r>
              <a:rPr lang="ro-RO" b="1" dirty="0" err="1"/>
              <a:t>one</a:t>
            </a:r>
            <a:r>
              <a:rPr lang="ro-RO" b="1" dirty="0"/>
              <a:t>-off </a:t>
            </a:r>
            <a:r>
              <a:rPr lang="ro-RO" b="1" dirty="0" err="1"/>
              <a:t>restricted</a:t>
            </a:r>
            <a:r>
              <a:rPr lang="ro-RO" b="1" dirty="0"/>
              <a:t> transfer </a:t>
            </a:r>
            <a:r>
              <a:rPr lang="ro-RO" b="1" dirty="0" err="1"/>
              <a:t>and</a:t>
            </a:r>
            <a:r>
              <a:rPr lang="ro-RO" b="1" dirty="0"/>
              <a:t> it </a:t>
            </a:r>
            <a:r>
              <a:rPr lang="ro-RO" b="1" dirty="0" err="1"/>
              <a:t>is</a:t>
            </a:r>
            <a:r>
              <a:rPr lang="ro-RO" b="1" dirty="0"/>
              <a:t> in </a:t>
            </a:r>
            <a:r>
              <a:rPr lang="ro-RO" b="1" dirty="0" err="1"/>
              <a:t>your</a:t>
            </a:r>
            <a:r>
              <a:rPr lang="ro-RO" b="1" dirty="0"/>
              <a:t> </a:t>
            </a:r>
            <a:r>
              <a:rPr lang="ro-RO" b="1" dirty="0" err="1"/>
              <a:t>compelling</a:t>
            </a:r>
            <a:r>
              <a:rPr lang="ro-RO" b="1" dirty="0"/>
              <a:t> legitimate </a:t>
            </a:r>
            <a:r>
              <a:rPr lang="ro-RO" b="1" dirty="0" err="1"/>
              <a:t>interests</a:t>
            </a:r>
            <a:r>
              <a:rPr lang="ro-RO" b="1" dirty="0"/>
              <a:t>.</a:t>
            </a:r>
            <a:r>
              <a:rPr lang="ro-RO" sz="5400" dirty="0"/>
              <a:t> </a:t>
            </a:r>
            <a:endParaRPr lang="en-US" sz="5000" dirty="0"/>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893102"/>
            <a:ext cx="10640048" cy="3583898"/>
          </a:xfrm>
        </p:spPr>
        <p:txBody>
          <a:bodyPr vert="horz" lIns="45720" tIns="45720" rIns="45720" bIns="45720" rtlCol="0">
            <a:normAutofit/>
          </a:bodyPr>
          <a:lstStyle/>
          <a:p>
            <a:r>
              <a:rPr lang="en-US" sz="2800" dirty="0"/>
              <a:t>If you cannot rely on any of the other exceptions, there is one final exception to consider. This exception should not be relied on lightly and never routinely as it is only for truly exceptional circumstances.</a:t>
            </a:r>
          </a:p>
          <a:p>
            <a:r>
              <a:rPr lang="en-US" sz="2800" dirty="0"/>
              <a:t>There are 10 different conditions that needs to apply to your restricted transfer in order for this exception to </a:t>
            </a:r>
            <a:r>
              <a:rPr lang="en-US" sz="2800"/>
              <a:t>be allowed.</a:t>
            </a:r>
            <a:endParaRPr lang="ro-RO" sz="2800" dirty="0"/>
          </a:p>
          <a:p>
            <a:endParaRPr lang="en-US" sz="2400" dirty="0"/>
          </a:p>
        </p:txBody>
      </p:sp>
    </p:spTree>
    <p:extLst>
      <p:ext uri="{BB962C8B-B14F-4D97-AF65-F5344CB8AC3E}">
        <p14:creationId xmlns:p14="http://schemas.microsoft.com/office/powerpoint/2010/main" val="1020540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391</TotalTime>
  <Words>684</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Tw Cen MT</vt:lpstr>
      <vt:lpstr>Tw Cen MT Condensed</vt:lpstr>
      <vt:lpstr>Wingdings 3</vt:lpstr>
      <vt:lpstr>Integral</vt:lpstr>
      <vt:lpstr>How do we make a restricted transfer in accordance with GDPR – exceptions</vt:lpstr>
      <vt:lpstr>Exception 1: Has the individual given his or her explicit consent to the restricted transfer? </vt:lpstr>
      <vt:lpstr>Exception 2: Do you have a contract with the individual? Is the restricted transfer necessary for you to perform that contract?  </vt:lpstr>
      <vt:lpstr>Exception 3: </vt:lpstr>
      <vt:lpstr>Exception 4: You need to make the restricted transfer for important reasons of public interest. </vt:lpstr>
      <vt:lpstr>Exception 5:</vt:lpstr>
      <vt:lpstr>Exception 6:</vt:lpstr>
      <vt:lpstr>Exception 7: You are making the restricted transfer from a public register.  </vt:lpstr>
      <vt:lpstr>Exception 8: you are making a one-off restricted transfer and it is in your compelling legitimate interests.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141</cp:revision>
  <dcterms:created xsi:type="dcterms:W3CDTF">2018-04-11T17:55:21Z</dcterms:created>
  <dcterms:modified xsi:type="dcterms:W3CDTF">2018-09-28T14:31:24Z</dcterms:modified>
</cp:coreProperties>
</file>