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305" r:id="rId3"/>
    <p:sldId id="306" r:id="rId4"/>
    <p:sldId id="307" r:id="rId5"/>
    <p:sldId id="30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7" autoAdjust="0"/>
    <p:restoredTop sz="89369" autoAdjust="0"/>
  </p:normalViewPr>
  <p:slideViewPr>
    <p:cSldViewPr snapToGrid="0">
      <p:cViewPr varScale="1">
        <p:scale>
          <a:sx n="68" d="100"/>
          <a:sy n="68" d="100"/>
        </p:scale>
        <p:origin x="216" y="544"/>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Legal response to </a:t>
            </a:r>
            <a:br>
              <a:rPr lang="en-US" dirty="0"/>
            </a:br>
            <a:r>
              <a:rPr lang="en-US" dirty="0"/>
              <a:t>data breaches in the cloud</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Cloud </a:t>
            </a:r>
            <a:r>
              <a:rPr lang="de-DE" dirty="0" err="1"/>
              <a:t>computing</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Cloud consumers first need to understand how they organize and manage their confidential data, which then provides a foundation for assessing their CSPs.</a:t>
            </a:r>
          </a:p>
          <a:p>
            <a:pPr marL="0" indent="0">
              <a:buNone/>
            </a:pPr>
            <a:r>
              <a:rPr lang="en-US" dirty="0"/>
              <a:t>There are six major categories of cloud computing risk: legal, data protection, contracting, governance, verification, and response. Legal risk comes from the totality of all legal obligations that an organization has from all cloud-related statutes it is subject to globally. </a:t>
            </a:r>
            <a:endParaRPr lang="ro-RO" dirty="0"/>
          </a:p>
          <a:p>
            <a:pPr marL="0" indent="0">
              <a:buNone/>
            </a:pPr>
            <a:r>
              <a:rPr lang="en-US" dirty="0"/>
              <a:t>Privacy issues arise under both data protection risk and response risk. The protections to safeguard the privacy of data are well understood and not new with cloud computing, although they do reemphasize certain controls.</a:t>
            </a:r>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EUROPE, US &amp; </a:t>
            </a:r>
            <a:r>
              <a:rPr lang="de-DE" dirty="0" err="1"/>
              <a:t>Asia-pacific</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b="1" dirty="0"/>
              <a:t>In Europe</a:t>
            </a:r>
            <a:r>
              <a:rPr lang="en-US" dirty="0"/>
              <a:t>, the </a:t>
            </a:r>
            <a:r>
              <a:rPr lang="en-US" dirty="0" err="1"/>
              <a:t>ePrivacy</a:t>
            </a:r>
            <a:r>
              <a:rPr lang="en-US" dirty="0"/>
              <a:t> Directive requires EU member states to implement local legislation for service providers.</a:t>
            </a:r>
          </a:p>
          <a:p>
            <a:pPr marL="0" indent="0">
              <a:buNone/>
            </a:pPr>
            <a:r>
              <a:rPr lang="en-US" dirty="0"/>
              <a:t>While there is yet no general federal data breach notification requirement in the </a:t>
            </a:r>
            <a:r>
              <a:rPr lang="en-US" b="1" dirty="0"/>
              <a:t>United States,</a:t>
            </a:r>
            <a:r>
              <a:rPr lang="en-US" dirty="0"/>
              <a:t> there are sector-specific regulations in health care and financial services for reporting of data breaches.</a:t>
            </a:r>
          </a:p>
          <a:p>
            <a:pPr marL="0" indent="0">
              <a:buNone/>
            </a:pPr>
            <a:r>
              <a:rPr lang="en-US" b="1" dirty="0"/>
              <a:t>In the Asia-Pacific region</a:t>
            </a:r>
            <a:r>
              <a:rPr lang="en-US" dirty="0"/>
              <a:t>, there are both voluntary guidelines and industry-specific requirements to report breaches.</a:t>
            </a:r>
          </a:p>
          <a:p>
            <a:pPr marL="0" indent="0">
              <a:buNone/>
            </a:pPr>
            <a:endParaRPr lang="en-US" dirty="0"/>
          </a:p>
        </p:txBody>
      </p:sp>
    </p:spTree>
    <p:extLst>
      <p:ext uri="{BB962C8B-B14F-4D97-AF65-F5344CB8AC3E}">
        <p14:creationId xmlns:p14="http://schemas.microsoft.com/office/powerpoint/2010/main" val="25753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Answer</a:t>
            </a:r>
            <a:r>
              <a:rPr lang="de-DE" dirty="0"/>
              <a:t> </a:t>
            </a:r>
            <a:r>
              <a:rPr lang="de-DE" dirty="0" err="1"/>
              <a:t>the</a:t>
            </a:r>
            <a:r>
              <a:rPr lang="de-DE" dirty="0"/>
              <a:t> </a:t>
            </a:r>
            <a:r>
              <a:rPr lang="de-DE" dirty="0" err="1"/>
              <a:t>following</a:t>
            </a:r>
            <a:r>
              <a:rPr lang="de-DE" dirty="0"/>
              <a:t> </a:t>
            </a:r>
            <a:r>
              <a:rPr lang="de-DE" dirty="0" err="1"/>
              <a:t>questions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1809750"/>
            <a:ext cx="10291571" cy="5048250"/>
          </a:xfrm>
        </p:spPr>
        <p:txBody>
          <a:bodyPr>
            <a:normAutofit fontScale="92500" lnSpcReduction="10000"/>
          </a:bodyPr>
          <a:lstStyle/>
          <a:p>
            <a:pPr lvl="0"/>
            <a:r>
              <a:rPr lang="en-US" dirty="0"/>
              <a:t>What data breach notification and privacy laws are implicated by a data breach at a CSP, given that the data servers and consumers may be situated in disparate countries around the world?</a:t>
            </a:r>
            <a:endParaRPr lang="ro-RO" dirty="0"/>
          </a:p>
          <a:p>
            <a:pPr lvl="0"/>
            <a:r>
              <a:rPr lang="en-US" dirty="0"/>
              <a:t>Who is responsible for reporting a data breach: the CSP or the cloud consumer?</a:t>
            </a:r>
            <a:endParaRPr lang="ro-RO" dirty="0"/>
          </a:p>
          <a:p>
            <a:pPr lvl="0"/>
            <a:r>
              <a:rPr lang="en-US" dirty="0"/>
              <a:t>When must the breach be reported—immediately, after an investigation, or perhaps never?</a:t>
            </a:r>
            <a:endParaRPr lang="ro-RO" dirty="0"/>
          </a:p>
          <a:p>
            <a:pPr lvl="0"/>
            <a:r>
              <a:rPr lang="en-US" dirty="0"/>
              <a:t>To whom must the breach be reported: the local data protection authorities, industry regulators, local and/or international law enforcement, i.e., Interpol, Department of Justice agencies, and/or the data owners or their data custodians, if outsourced?</a:t>
            </a:r>
            <a:endParaRPr lang="ro-RO" dirty="0"/>
          </a:p>
          <a:p>
            <a:pPr lvl="0"/>
            <a:r>
              <a:rPr lang="en-US" dirty="0"/>
              <a:t>In what circumstances must the data breach be reported, such as when a certain number of records or a certain type of sensitive data was breached or when criminal activity is suspected?</a:t>
            </a:r>
            <a:endParaRPr lang="ro-RO" dirty="0"/>
          </a:p>
          <a:p>
            <a:pPr lvl="0"/>
            <a:r>
              <a:rPr lang="en-US" dirty="0"/>
              <a:t>What types of information must be reported?</a:t>
            </a:r>
            <a:endParaRPr lang="ro-RO" dirty="0"/>
          </a:p>
          <a:p>
            <a:pPr lvl="0"/>
            <a:r>
              <a:rPr lang="en-US" dirty="0"/>
              <a:t>How does the CSP know, in a virtual-resource multitenant cloud environment, which cloud consumer’s data has been breached?</a:t>
            </a:r>
            <a:endParaRPr lang="ro-RO" dirty="0"/>
          </a:p>
          <a:p>
            <a:pPr lvl="0"/>
            <a:r>
              <a:rPr lang="en-US" dirty="0"/>
              <a:t>What type of evidence must be saved for future criminal investigations or civil litigation, i.e., network and system logs or data/system images, and how can this be done in a multitenant cloud environment?</a:t>
            </a:r>
            <a:endParaRPr lang="ro-RO" dirty="0"/>
          </a:p>
        </p:txBody>
      </p:sp>
    </p:spTree>
    <p:extLst>
      <p:ext uri="{BB962C8B-B14F-4D97-AF65-F5344CB8AC3E}">
        <p14:creationId xmlns:p14="http://schemas.microsoft.com/office/powerpoint/2010/main" val="413100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conclusion</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This example guidance from the Hong Kong government provides some insight into part of the legal response. It suggests that the data custodian first gather information, including when and where the breach occurred, how it was detected, the cause, what type of personal data was affected, and the number of data subjects potentially impacted.</a:t>
            </a:r>
          </a:p>
          <a:p>
            <a:pPr marL="0" indent="0">
              <a:buNone/>
            </a:pPr>
            <a:r>
              <a:rPr lang="en-US" dirty="0"/>
              <a:t>With data breaches, all cloud consumers should take the approach that the question is not if they will happen but when—and will I be ready? </a:t>
            </a:r>
            <a:endParaRPr lang="de-DE" dirty="0"/>
          </a:p>
        </p:txBody>
      </p:sp>
    </p:spTree>
    <p:extLst>
      <p:ext uri="{BB962C8B-B14F-4D97-AF65-F5344CB8AC3E}">
        <p14:creationId xmlns:p14="http://schemas.microsoft.com/office/powerpoint/2010/main" val="610899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86</TotalTime>
  <Words>504</Words>
  <Application>Microsoft Macintosh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Tw Cen MT</vt:lpstr>
      <vt:lpstr>Tw Cen MT Condensed</vt:lpstr>
      <vt:lpstr>Wingdings 3</vt:lpstr>
      <vt:lpstr>Integral</vt:lpstr>
      <vt:lpstr>Legal response to  data breaches in the cloud</vt:lpstr>
      <vt:lpstr>Cloud computing</vt:lpstr>
      <vt:lpstr>EUROPE, US &amp; Asia-pacific</vt:lpstr>
      <vt:lpstr>Answer the following 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125</cp:revision>
  <dcterms:created xsi:type="dcterms:W3CDTF">2018-04-11T17:55:21Z</dcterms:created>
  <dcterms:modified xsi:type="dcterms:W3CDTF">2018-09-27T16:41:06Z</dcterms:modified>
</cp:coreProperties>
</file>