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297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552950"/>
            <a:ext cx="7772400" cy="2076450"/>
          </a:xfrm>
        </p:spPr>
        <p:txBody>
          <a:bodyPr>
            <a:normAutofit/>
          </a:bodyPr>
          <a:lstStyle/>
          <a:p>
            <a:r>
              <a:rPr lang="en-US" dirty="0"/>
              <a:t>European Elements Inc. (EEI) – </a:t>
            </a:r>
            <a:br>
              <a:rPr lang="en-US" dirty="0"/>
            </a:br>
            <a:r>
              <a:rPr lang="en-US" dirty="0"/>
              <a:t>US multinational </a:t>
            </a:r>
            <a:br>
              <a:rPr lang="en-US" dirty="0"/>
            </a:br>
            <a:r>
              <a:rPr lang="en-US" dirty="0"/>
              <a:t>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HQ in US (California) </a:t>
            </a:r>
            <a:r>
              <a:rPr lang="de-DE" dirty="0" err="1"/>
              <a:t>with</a:t>
            </a:r>
            <a:r>
              <a:rPr lang="de-DE" dirty="0"/>
              <a:t> EU </a:t>
            </a:r>
            <a:r>
              <a:rPr lang="de-DE" dirty="0" err="1"/>
              <a:t>subsidiaries</a:t>
            </a:r>
            <a:r>
              <a:rPr lang="de-DE" dirty="0"/>
              <a:t> (</a:t>
            </a:r>
            <a:r>
              <a:rPr lang="de-DE" dirty="0" err="1"/>
              <a:t>including</a:t>
            </a:r>
            <a:r>
              <a:rPr lang="de-DE" dirty="0"/>
              <a:t> Germany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Italy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b="1" dirty="0"/>
              <a:t>50 </a:t>
            </a:r>
            <a:r>
              <a:rPr lang="de-DE" b="1" dirty="0" err="1"/>
              <a:t>million</a:t>
            </a:r>
            <a:r>
              <a:rPr lang="de-DE" b="1" dirty="0"/>
              <a:t> </a:t>
            </a:r>
            <a:r>
              <a:rPr lang="de-DE" dirty="0" err="1"/>
              <a:t>subscribers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Hyperbad</a:t>
            </a:r>
            <a:r>
              <a:rPr lang="de-DE" dirty="0"/>
              <a:t> – Indian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QuickBakk</a:t>
            </a:r>
            <a:r>
              <a:rPr lang="de-DE" b="1" dirty="0"/>
              <a:t> </a:t>
            </a:r>
            <a:r>
              <a:rPr lang="de-DE" dirty="0"/>
              <a:t>– Philippine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mirroring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– </a:t>
            </a:r>
            <a:r>
              <a:rPr lang="de-DE" dirty="0" err="1"/>
              <a:t>hosting</a:t>
            </a:r>
            <a:r>
              <a:rPr lang="de-DE" dirty="0"/>
              <a:t> in Germany </a:t>
            </a:r>
            <a:r>
              <a:rPr lang="de-DE" dirty="0" err="1"/>
              <a:t>and</a:t>
            </a:r>
            <a:r>
              <a:rPr lang="de-DE" dirty="0"/>
              <a:t> California</a:t>
            </a:r>
          </a:p>
          <a:p>
            <a:pPr marL="0" indent="0">
              <a:buNone/>
            </a:pPr>
            <a:r>
              <a:rPr lang="de-DE" dirty="0" err="1"/>
              <a:t>Italian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– Design &amp; Marketing</a:t>
            </a:r>
          </a:p>
          <a:p>
            <a:pPr marL="0" indent="0">
              <a:buNone/>
            </a:pPr>
            <a:r>
              <a:rPr lang="de-DE" dirty="0"/>
              <a:t>„MEH“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„crazy </a:t>
            </a:r>
            <a:r>
              <a:rPr lang="de-DE" dirty="0" err="1"/>
              <a:t>drama</a:t>
            </a:r>
            <a:r>
              <a:rPr lang="de-DE" dirty="0"/>
              <a:t>“ </a:t>
            </a:r>
            <a:r>
              <a:rPr lang="de-DE" dirty="0" err="1"/>
              <a:t>video</a:t>
            </a:r>
            <a:r>
              <a:rPr lang="de-DE" dirty="0"/>
              <a:t> 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App </a:t>
            </a:r>
            <a:r>
              <a:rPr lang="de-DE" dirty="0" err="1"/>
              <a:t>plugin</a:t>
            </a:r>
            <a:r>
              <a:rPr lang="de-DE" dirty="0"/>
              <a:t> – „</a:t>
            </a:r>
            <a:r>
              <a:rPr lang="de-DE" dirty="0" err="1"/>
              <a:t>trumpeted</a:t>
            </a:r>
            <a:r>
              <a:rPr lang="de-DE" dirty="0"/>
              <a:t> </a:t>
            </a:r>
            <a:r>
              <a:rPr lang="de-DE" dirty="0" err="1"/>
              <a:t>webpage</a:t>
            </a:r>
            <a:r>
              <a:rPr lang="de-DE" dirty="0"/>
              <a:t>“ – </a:t>
            </a:r>
            <a:r>
              <a:rPr lang="de-DE" dirty="0" err="1"/>
              <a:t>trumpet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elephant‘s</a:t>
            </a:r>
            <a:r>
              <a:rPr lang="de-DE" dirty="0"/>
              <a:t> </a:t>
            </a:r>
            <a:r>
              <a:rPr lang="de-DE" dirty="0" err="1"/>
              <a:t>trunk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</a:t>
            </a:r>
            <a:r>
              <a:rPr lang="de-DE" dirty="0" err="1"/>
              <a:t>data</a:t>
            </a:r>
            <a:r>
              <a:rPr lang="de-DE" dirty="0"/>
              <a:t>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dirty="0"/>
              <a:t>name, address, phone number, email user id, number of siblings, gender, age, race, and education level.</a:t>
            </a:r>
          </a:p>
          <a:p>
            <a:r>
              <a:rPr lang="en-US" dirty="0"/>
              <a:t>Children under the age of 13 are not allowed to register unless Mom or Dad says it is fine by clicking the ”A-OK” button</a:t>
            </a:r>
          </a:p>
          <a:p>
            <a:r>
              <a:rPr lang="en-US" dirty="0"/>
              <a:t>Users requested - Data subject rights under Articles 15–22.</a:t>
            </a:r>
          </a:p>
          <a:p>
            <a:r>
              <a:rPr lang="en-US" dirty="0"/>
              <a:t>Data breach happened – Article 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DPO </a:t>
            </a:r>
            <a:r>
              <a:rPr lang="de-DE" dirty="0" err="1"/>
              <a:t>Role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mandatory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voluntary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not?</a:t>
            </a:r>
          </a:p>
          <a:p>
            <a:endParaRPr lang="de-DE" dirty="0"/>
          </a:p>
          <a:p>
            <a:r>
              <a:rPr lang="en-US" dirty="0"/>
              <a:t>EEI is mandated to designate a DPO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3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Insourcing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outsourcing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1542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role</a:t>
            </a:r>
            <a:r>
              <a:rPr lang="de-DE" dirty="0"/>
              <a:t> –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internal?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?</a:t>
            </a:r>
          </a:p>
          <a:p>
            <a:endParaRPr lang="en-US" dirty="0"/>
          </a:p>
          <a:p>
            <a:r>
              <a:rPr lang="en-US" dirty="0"/>
              <a:t>They evaluate, qualify, and select Dieter, a well-reputed and experienced compliance auditor, to act part time as a mentor and prepare Helen to take over this DPO function within two years.</a:t>
            </a:r>
          </a:p>
          <a:p>
            <a:endParaRPr lang="en-US" dirty="0"/>
          </a:p>
          <a:p>
            <a:r>
              <a:rPr lang="en-US" dirty="0"/>
              <a:t>The company notifies the German and Italian DPAs of Dieter’s designation and announces it internally to all staff members in the EU and the U.S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249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</TotalTime>
  <Words>265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European Elements Inc. (EEI) –  US multinational  example</vt:lpstr>
      <vt:lpstr>Business Details</vt:lpstr>
      <vt:lpstr>Personal data Details</vt:lpstr>
      <vt:lpstr>The DPO Role</vt:lpstr>
      <vt:lpstr>Insourcing vs outsourcing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101</cp:revision>
  <dcterms:created xsi:type="dcterms:W3CDTF">2018-04-11T17:55:21Z</dcterms:created>
  <dcterms:modified xsi:type="dcterms:W3CDTF">2018-09-27T09:31:24Z</dcterms:modified>
</cp:coreProperties>
</file>