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5"/>
  </p:notesMasterIdLst>
  <p:sldIdLst>
    <p:sldId id="260" r:id="rId2"/>
    <p:sldId id="305" r:id="rId3"/>
    <p:sldId id="30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6" autoAdjust="0"/>
    <p:restoredTop sz="73874" autoAdjust="0"/>
  </p:normalViewPr>
  <p:slideViewPr>
    <p:cSldViewPr snapToGrid="0">
      <p:cViewPr varScale="1">
        <p:scale>
          <a:sx n="68" d="100"/>
          <a:sy n="68" d="100"/>
        </p:scale>
        <p:origin x="2160"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err="1"/>
              <a:t>To</a:t>
            </a:r>
            <a:r>
              <a:rPr lang="ro-RO" dirty="0"/>
              <a:t> create </a:t>
            </a:r>
            <a:r>
              <a:rPr lang="ro-RO" dirty="0" err="1"/>
              <a:t>next</a:t>
            </a:r>
            <a:r>
              <a:rPr lang="ro-RO" dirty="0"/>
              <a:t> </a:t>
            </a:r>
            <a:r>
              <a:rPr lang="ro-RO" dirty="0" err="1"/>
              <a:t>lesson</a:t>
            </a:r>
            <a:r>
              <a:rPr lang="ro-RO" dirty="0"/>
              <a:t> </a:t>
            </a:r>
            <a:r>
              <a:rPr lang="ro-RO" dirty="0" err="1"/>
              <a:t>about</a:t>
            </a:r>
            <a:r>
              <a:rPr lang="ro-RO" dirty="0"/>
              <a:t> </a:t>
            </a:r>
            <a:r>
              <a:rPr lang="ro-RO" dirty="0" err="1"/>
              <a:t>BCRs</a:t>
            </a:r>
            <a:r>
              <a:rPr lang="ro-RO" dirty="0"/>
              <a:t> </a:t>
            </a:r>
            <a:r>
              <a:rPr lang="ro-RO" dirty="0" err="1"/>
              <a:t>and</a:t>
            </a:r>
            <a:r>
              <a:rPr lang="ro-RO" dirty="0"/>
              <a:t> </a:t>
            </a:r>
            <a:r>
              <a:rPr lang="ro-RO" dirty="0" err="1"/>
              <a:t>LSAs</a:t>
            </a:r>
            <a:r>
              <a:rPr lang="ro-RO" dirty="0"/>
              <a:t> </a:t>
            </a:r>
            <a:r>
              <a:rPr lang="ro-RO" dirty="0" err="1"/>
              <a:t>and</a:t>
            </a:r>
            <a:r>
              <a:rPr lang="ro-RO" dirty="0"/>
              <a:t> </a:t>
            </a:r>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fontScale="90000"/>
          </a:bodyPr>
          <a:lstStyle/>
          <a:p>
            <a:r>
              <a:rPr lang="en-US" dirty="0"/>
              <a:t>European Elements Inc. (EEI) – </a:t>
            </a:r>
            <a:br>
              <a:rPr lang="en-US" dirty="0"/>
            </a:br>
            <a:r>
              <a:rPr lang="en-US" dirty="0"/>
              <a:t>US multinational </a:t>
            </a:r>
            <a:br>
              <a:rPr lang="en-US" dirty="0"/>
            </a:br>
            <a:r>
              <a:rPr lang="en-US" dirty="0"/>
              <a:t>example</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r>
              <a:rPr lang="de-DE" dirty="0"/>
              <a:t>Part 5</a:t>
            </a:r>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Data </a:t>
            </a:r>
            <a:r>
              <a:rPr lang="de-DE" dirty="0" err="1"/>
              <a:t>transfers</a:t>
            </a:r>
            <a:r>
              <a:rPr lang="de-DE" dirty="0"/>
              <a:t> - BCR</a:t>
            </a:r>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fontScale="92500" lnSpcReduction="10000"/>
          </a:bodyPr>
          <a:lstStyle/>
          <a:p>
            <a:pPr marL="0" indent="0">
              <a:buNone/>
            </a:pPr>
            <a:r>
              <a:rPr lang="de-DE" dirty="0"/>
              <a:t>BCR = Binding Corporate Rules</a:t>
            </a:r>
          </a:p>
          <a:p>
            <a:pPr marL="0" indent="0">
              <a:buNone/>
            </a:pPr>
            <a:r>
              <a:rPr lang="en-US" dirty="0"/>
              <a:t>EEI needs to have a set of binding corporate rules for its personal data transfers from the EEA that stay within its corporate group. These rules must contain the description of the personal data that is transferred, the types of data subjects involved, and the types and nature of the processing on the personal data</a:t>
            </a:r>
          </a:p>
          <a:p>
            <a:pPr marL="0" indent="0">
              <a:buNone/>
            </a:pPr>
            <a:r>
              <a:rPr lang="en-US" dirty="0"/>
              <a:t>The rules must also list the third countries involved, so Dieter must compare a list of legal entities within the corporate group against the third countries listed in the rules.</a:t>
            </a:r>
          </a:p>
          <a:p>
            <a:pPr marL="0" indent="0">
              <a:buNone/>
            </a:pPr>
            <a:r>
              <a:rPr lang="en-US" dirty="0"/>
              <a:t>Within the two processors used by EEI, they may use </a:t>
            </a:r>
            <a:r>
              <a:rPr lang="en-US" dirty="0" err="1"/>
              <a:t>subprocessors</a:t>
            </a:r>
            <a:r>
              <a:rPr lang="en-US" dirty="0"/>
              <a:t> within the same corporate group and so be subject to the BCR-Processors, so Dieter should inquire about that with the processors and their adherence to the recent WP29 table of the elements. </a:t>
            </a:r>
            <a:endParaRPr lang="ro-RO" dirty="0"/>
          </a:p>
          <a:p>
            <a:pPr marL="0" indent="0">
              <a:buNone/>
            </a:pPr>
            <a:r>
              <a:rPr lang="en-US" dirty="0"/>
              <a:t>Finally, Dieter should review the DPAs approval of all applicable BCRs.</a:t>
            </a:r>
          </a:p>
          <a:p>
            <a:pPr marL="0" indent="0">
              <a:buNone/>
            </a:pPr>
            <a:r>
              <a:rPr lang="en-US" dirty="0"/>
              <a:t>What if there is no BCR in place?</a:t>
            </a:r>
            <a:endParaRPr lang="ro-RO" dirty="0"/>
          </a:p>
          <a:p>
            <a:pPr marL="0" indent="0">
              <a:buNone/>
            </a:pPr>
            <a:endParaRPr lang="de-DE" dirty="0"/>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Data Transfers - SCC</a:t>
            </a:r>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fontScale="92500" lnSpcReduction="10000"/>
          </a:bodyPr>
          <a:lstStyle/>
          <a:p>
            <a:pPr marL="0" indent="0">
              <a:buNone/>
            </a:pPr>
            <a:r>
              <a:rPr lang="de-DE" dirty="0"/>
              <a:t>SCC = Standard </a:t>
            </a:r>
            <a:r>
              <a:rPr lang="de-DE" dirty="0" err="1"/>
              <a:t>Contractual</a:t>
            </a:r>
            <a:r>
              <a:rPr lang="de-DE" dirty="0"/>
              <a:t> </a:t>
            </a:r>
            <a:r>
              <a:rPr lang="de-DE" dirty="0" err="1"/>
              <a:t>Clauses</a:t>
            </a:r>
            <a:endParaRPr lang="de-DE" dirty="0"/>
          </a:p>
          <a:p>
            <a:pPr marL="0" indent="0">
              <a:buNone/>
            </a:pPr>
            <a:r>
              <a:rPr lang="en-US" dirty="0"/>
              <a:t>EEI needs to enter into to controller-processor agreements for its personal data transfers from the EEA that go outside its corporate group. They are for transfers to its data mirroring and business continuity vendor in the Philippines (</a:t>
            </a:r>
            <a:r>
              <a:rPr lang="en-US" dirty="0" err="1"/>
              <a:t>QuikBakk</a:t>
            </a:r>
            <a:r>
              <a:rPr lang="en-US" dirty="0"/>
              <a:t>) and its Indian processor for software application development (</a:t>
            </a:r>
            <a:r>
              <a:rPr lang="en-US" dirty="0" err="1"/>
              <a:t>Hyperbad</a:t>
            </a:r>
            <a:r>
              <a:rPr lang="en-US" dirty="0"/>
              <a:t>).</a:t>
            </a:r>
          </a:p>
          <a:p>
            <a:pPr marL="0" indent="0">
              <a:buNone/>
            </a:pPr>
            <a:r>
              <a:rPr lang="en-US" dirty="0"/>
              <a:t>Besides reviewing the controller-processor provisions, Dieter should determine whether the agreement contains the standard contractual clauses (SCCs) for transferring data outside the EEA.</a:t>
            </a:r>
          </a:p>
          <a:p>
            <a:pPr marL="0" indent="0">
              <a:buNone/>
            </a:pPr>
            <a:r>
              <a:rPr lang="en-US" dirty="0"/>
              <a:t>The data subjects’ third-party beneficiary rights are very important and should be noted. Any commercial clauses that have been added should be reviewed, as well. Dieter should review Philippine and Indian data protection law to understand if there are similar protections under those laws, if there are any data localization requirements, if there are any restrictions on moving data of certain types freely outside the country, and the powers of the local DPAs to assist if security incidents or other issues were to arise.</a:t>
            </a:r>
            <a:endParaRPr lang="de-DE" dirty="0"/>
          </a:p>
        </p:txBody>
      </p:sp>
    </p:spTree>
    <p:extLst>
      <p:ext uri="{BB962C8B-B14F-4D97-AF65-F5344CB8AC3E}">
        <p14:creationId xmlns:p14="http://schemas.microsoft.com/office/powerpoint/2010/main" val="2575384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48</TotalTime>
  <Words>367</Words>
  <Application>Microsoft Macintosh PowerPoint</Application>
  <PresentationFormat>Widescreen</PresentationFormat>
  <Paragraphs>16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Tw Cen MT</vt:lpstr>
      <vt:lpstr>Tw Cen MT Condensed</vt:lpstr>
      <vt:lpstr>Wingdings 3</vt:lpstr>
      <vt:lpstr>Integral</vt:lpstr>
      <vt:lpstr>European Elements Inc. (EEI) –  US multinational  example</vt:lpstr>
      <vt:lpstr>Data transfers - BCR</vt:lpstr>
      <vt:lpstr>Data Transfers - SCC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118</cp:revision>
  <dcterms:created xsi:type="dcterms:W3CDTF">2018-04-11T17:55:21Z</dcterms:created>
  <dcterms:modified xsi:type="dcterms:W3CDTF">2018-09-27T11:45:43Z</dcterms:modified>
</cp:coreProperties>
</file>