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04.10.18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8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CIPP/E case studies</a:t>
            </a:r>
            <a:br>
              <a:rPr lang="en-US" dirty="0"/>
            </a:br>
            <a:r>
              <a:rPr lang="en-US" dirty="0"/>
              <a:t>Part 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According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General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Regulation</a:t>
            </a:r>
            <a:r>
              <a:rPr lang="ro-RO" sz="2400" dirty="0"/>
              <a:t> (GDPR), </a:t>
            </a:r>
            <a:r>
              <a:rPr lang="ro-RO" sz="2400" dirty="0" err="1"/>
              <a:t>when</a:t>
            </a:r>
            <a:r>
              <a:rPr lang="ro-RO" sz="2400" dirty="0"/>
              <a:t> </a:t>
            </a:r>
            <a:r>
              <a:rPr lang="ro-RO" sz="2400" dirty="0" err="1"/>
              <a:t>does</a:t>
            </a:r>
            <a:r>
              <a:rPr lang="ro-RO" sz="2400" dirty="0"/>
              <a:t> an </a:t>
            </a:r>
            <a:r>
              <a:rPr lang="ro-RO" sz="2400" dirty="0" err="1"/>
              <a:t>organisation</a:t>
            </a:r>
            <a:r>
              <a:rPr lang="ro-RO" sz="2400" dirty="0"/>
              <a:t> </a:t>
            </a:r>
            <a:r>
              <a:rPr lang="ro-RO" sz="2400" dirty="0" err="1"/>
              <a:t>need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take</a:t>
            </a:r>
            <a:r>
              <a:rPr lang="ro-RO" sz="2400" dirty="0"/>
              <a:t> 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legitimise</a:t>
            </a:r>
            <a:r>
              <a:rPr lang="ro-RO" sz="2400" dirty="0"/>
              <a:t> </a:t>
            </a:r>
            <a:r>
              <a:rPr lang="ro-RO" sz="2400" dirty="0" err="1"/>
              <a:t>cross-border</a:t>
            </a:r>
            <a:r>
              <a:rPr lang="ro-RO" sz="2400" dirty="0"/>
              <a:t> data </a:t>
            </a:r>
            <a:r>
              <a:rPr lang="ro-RO" sz="2400" dirty="0" err="1"/>
              <a:t>transfers</a:t>
            </a:r>
            <a:r>
              <a:rPr lang="ro-RO" sz="2400" dirty="0"/>
              <a:t> of personal data?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routed</a:t>
            </a:r>
            <a:r>
              <a:rPr lang="ro-RO" dirty="0"/>
              <a:t> </a:t>
            </a:r>
            <a:r>
              <a:rPr lang="ro-RO" dirty="0" err="1"/>
              <a:t>through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jurisdiction</a:t>
            </a:r>
            <a:r>
              <a:rPr lang="ro-RO" dirty="0"/>
              <a:t> in or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 </a:t>
            </a:r>
            <a:r>
              <a:rPr lang="ro-RO" dirty="0" err="1"/>
              <a:t>jurisdiction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jurisdiction</a:t>
            </a:r>
            <a:r>
              <a:rPr lang="ro-RO" dirty="0"/>
              <a:t>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member</a:t>
            </a:r>
            <a:r>
              <a:rPr lang="ro-RO" dirty="0"/>
              <a:t> state of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jurisdiction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third</a:t>
            </a:r>
            <a:r>
              <a:rPr lang="ro-RO" dirty="0"/>
              <a:t> country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deemed</a:t>
            </a:r>
            <a:r>
              <a:rPr lang="ro-RO" dirty="0"/>
              <a:t> </a:t>
            </a:r>
            <a:r>
              <a:rPr lang="ro-RO" dirty="0" err="1"/>
              <a:t>adequate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/>
              <a:t>The GDPR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its</a:t>
            </a:r>
            <a:r>
              <a:rPr lang="ro-RO" sz="2400" dirty="0"/>
              <a:t> </a:t>
            </a:r>
            <a:r>
              <a:rPr lang="ro-RO" sz="2400" dirty="0" err="1"/>
              <a:t>predecessor</a:t>
            </a:r>
            <a:r>
              <a:rPr lang="ro-RO" sz="2400" dirty="0"/>
              <a:t>,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Protection</a:t>
            </a:r>
            <a:r>
              <a:rPr lang="ro-RO" sz="2400" dirty="0"/>
              <a:t> Directive 95/46/EC, </a:t>
            </a:r>
            <a:r>
              <a:rPr lang="ro-RO" sz="2400" dirty="0" err="1"/>
              <a:t>were</a:t>
            </a:r>
            <a:r>
              <a:rPr lang="ro-RO" sz="2400" dirty="0"/>
              <a:t> </a:t>
            </a:r>
            <a:r>
              <a:rPr lang="ro-RO" sz="2400" dirty="0" err="1"/>
              <a:t>allowed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set </a:t>
            </a:r>
            <a:r>
              <a:rPr lang="ro-RO" sz="2400" dirty="0" err="1"/>
              <a:t>up</a:t>
            </a:r>
            <a:r>
              <a:rPr lang="ro-RO" sz="2400" dirty="0"/>
              <a:t> as a </a:t>
            </a:r>
            <a:r>
              <a:rPr lang="ro-RO" sz="2400" dirty="0" err="1"/>
              <a:t>harmonisation</a:t>
            </a:r>
            <a:r>
              <a:rPr lang="ro-RO" sz="2400" dirty="0"/>
              <a:t> </a:t>
            </a:r>
            <a:r>
              <a:rPr lang="ro-RO" sz="2400" dirty="0" err="1"/>
              <a:t>measure</a:t>
            </a:r>
            <a:r>
              <a:rPr lang="ro-RO" sz="2400" dirty="0"/>
              <a:t> for European </a:t>
            </a:r>
            <a:r>
              <a:rPr lang="ro-RO" sz="2400" dirty="0" err="1"/>
              <a:t>member</a:t>
            </a:r>
            <a:r>
              <a:rPr lang="ro-RO" sz="2400" dirty="0"/>
              <a:t> </a:t>
            </a:r>
            <a:r>
              <a:rPr lang="ro-RO" sz="2400" dirty="0" err="1"/>
              <a:t>states</a:t>
            </a:r>
            <a:r>
              <a:rPr lang="ro-RO" sz="2400" dirty="0"/>
              <a:t> </a:t>
            </a:r>
            <a:r>
              <a:rPr lang="ro-RO" sz="2400" dirty="0" err="1"/>
              <a:t>by</a:t>
            </a:r>
            <a:r>
              <a:rPr lang="ro-RO" sz="2400" dirty="0"/>
              <a:t> </a:t>
            </a:r>
            <a:r>
              <a:rPr lang="ro-RO" sz="2400" dirty="0" err="1"/>
              <a:t>which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Lisbon</a:t>
            </a:r>
            <a:r>
              <a:rPr lang="ro-RO" sz="2400" dirty="0"/>
              <a:t> </a:t>
            </a:r>
            <a:r>
              <a:rPr lang="ro-RO" sz="2400" dirty="0" err="1"/>
              <a:t>Treaty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Treaty</a:t>
            </a:r>
            <a:r>
              <a:rPr lang="ro-RO" sz="2400" dirty="0"/>
              <a:t> of Rome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Council of Europe </a:t>
            </a:r>
            <a:r>
              <a:rPr lang="ro-RO" sz="2400" dirty="0" err="1"/>
              <a:t>Convention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European </a:t>
            </a:r>
            <a:r>
              <a:rPr lang="ro-RO" sz="2400" dirty="0" err="1"/>
              <a:t>Convention</a:t>
            </a:r>
            <a:r>
              <a:rPr lang="ro-RO" sz="2400" dirty="0"/>
              <a:t> on </a:t>
            </a:r>
            <a:r>
              <a:rPr lang="ro-RO" sz="2400" dirty="0" err="1"/>
              <a:t>Human</a:t>
            </a:r>
            <a:r>
              <a:rPr lang="ro-RO" sz="2400"/>
              <a:t> Rights</a:t>
            </a:r>
            <a:r>
              <a:rPr lang="ro-RO" sz="2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an </a:t>
            </a:r>
            <a:r>
              <a:rPr lang="ro-RO" sz="2400" dirty="0" err="1"/>
              <a:t>example</a:t>
            </a:r>
            <a:r>
              <a:rPr lang="ro-RO" sz="2400" dirty="0"/>
              <a:t> of direct marketing?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an email </a:t>
            </a:r>
            <a:r>
              <a:rPr lang="ro-RO" sz="2400" dirty="0" err="1"/>
              <a:t>sent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an individual </a:t>
            </a:r>
            <a:r>
              <a:rPr lang="ro-RO" sz="2400" dirty="0" err="1"/>
              <a:t>about</a:t>
            </a:r>
            <a:r>
              <a:rPr lang="ro-RO" sz="2400" dirty="0"/>
              <a:t> an </a:t>
            </a:r>
            <a:r>
              <a:rPr lang="ro-RO" sz="2400" dirty="0" err="1"/>
              <a:t>order</a:t>
            </a:r>
            <a:r>
              <a:rPr lang="ro-RO" sz="2400" dirty="0"/>
              <a:t> </a:t>
            </a:r>
            <a:r>
              <a:rPr lang="ro-RO" sz="2400" dirty="0" err="1"/>
              <a:t>she</a:t>
            </a:r>
            <a:r>
              <a:rPr lang="ro-RO" sz="2400" dirty="0"/>
              <a:t> </a:t>
            </a:r>
            <a:r>
              <a:rPr lang="ro-RO" sz="2400" dirty="0" err="1"/>
              <a:t>has</a:t>
            </a:r>
            <a:r>
              <a:rPr lang="ro-RO" sz="2400" dirty="0"/>
              <a:t> </a:t>
            </a:r>
            <a:r>
              <a:rPr lang="ro-RO" sz="2400" dirty="0" err="1"/>
              <a:t>placed</a:t>
            </a:r>
            <a:r>
              <a:rPr lang="ro-RO" sz="2400" dirty="0"/>
              <a:t> for a </a:t>
            </a:r>
            <a:r>
              <a:rPr lang="ro-RO" sz="2400" dirty="0" err="1"/>
              <a:t>book</a:t>
            </a:r>
            <a:r>
              <a:rPr lang="ro-RO" sz="2400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an email </a:t>
            </a:r>
            <a:r>
              <a:rPr lang="ro-RO" sz="2400" dirty="0" err="1"/>
              <a:t>sent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an individual </a:t>
            </a:r>
            <a:r>
              <a:rPr lang="ro-RO" sz="2400" dirty="0" err="1"/>
              <a:t>promoting</a:t>
            </a:r>
            <a:r>
              <a:rPr lang="ro-RO" sz="2400" dirty="0"/>
              <a:t> a </a:t>
            </a:r>
            <a:r>
              <a:rPr lang="ro-RO" sz="2400" dirty="0" err="1"/>
              <a:t>new</a:t>
            </a:r>
            <a:r>
              <a:rPr lang="ro-RO" sz="2400" dirty="0"/>
              <a:t> </a:t>
            </a:r>
            <a:r>
              <a:rPr lang="ro-RO" sz="2400" dirty="0" err="1"/>
              <a:t>book</a:t>
            </a:r>
            <a:r>
              <a:rPr lang="ro-RO" sz="2400" dirty="0"/>
              <a:t> </a:t>
            </a:r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on sale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a </a:t>
            </a:r>
            <a:r>
              <a:rPr lang="ro-RO" sz="2400" dirty="0" err="1"/>
              <a:t>letter</a:t>
            </a:r>
            <a:r>
              <a:rPr lang="ro-RO" sz="2400" dirty="0"/>
              <a:t> </a:t>
            </a:r>
            <a:r>
              <a:rPr lang="ro-RO" sz="2400" dirty="0" err="1"/>
              <a:t>addressed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‘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household</a:t>
            </a:r>
            <a:r>
              <a:rPr lang="ro-RO" sz="2400" dirty="0"/>
              <a:t>’ </a:t>
            </a:r>
            <a:r>
              <a:rPr lang="ro-RO" sz="2400" dirty="0" err="1"/>
              <a:t>about</a:t>
            </a:r>
            <a:r>
              <a:rPr lang="ro-RO" sz="2400" dirty="0"/>
              <a:t> a </a:t>
            </a:r>
            <a:r>
              <a:rPr lang="ro-RO" sz="2400" dirty="0" err="1"/>
              <a:t>charity</a:t>
            </a:r>
            <a:r>
              <a:rPr lang="ro-RO" sz="2400" dirty="0"/>
              <a:t> </a:t>
            </a:r>
            <a:r>
              <a:rPr lang="ro-RO" sz="2400" dirty="0" err="1"/>
              <a:t>bookstore</a:t>
            </a:r>
            <a:r>
              <a:rPr lang="ro-RO" sz="2400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an </a:t>
            </a:r>
            <a:r>
              <a:rPr lang="ro-RO" sz="2400" dirty="0" err="1"/>
              <a:t>advertisement</a:t>
            </a:r>
            <a:r>
              <a:rPr lang="ro-RO" sz="2400" dirty="0"/>
              <a:t> on a website </a:t>
            </a:r>
            <a:r>
              <a:rPr lang="ro-RO" sz="2400" dirty="0" err="1"/>
              <a:t>promoting</a:t>
            </a:r>
            <a:r>
              <a:rPr lang="ro-RO" sz="2400" dirty="0"/>
              <a:t> a </a:t>
            </a:r>
            <a:r>
              <a:rPr lang="ro-RO" sz="2400" dirty="0" err="1"/>
              <a:t>new</a:t>
            </a:r>
            <a:r>
              <a:rPr lang="ro-RO" sz="2400" dirty="0"/>
              <a:t> </a:t>
            </a:r>
            <a:r>
              <a:rPr lang="ro-RO" sz="2400" dirty="0" err="1"/>
              <a:t>book</a:t>
            </a:r>
            <a:r>
              <a:rPr lang="ro-RO" sz="2400" dirty="0"/>
              <a:t> </a:t>
            </a:r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on sale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/>
              <a:t>The e-</a:t>
            </a:r>
            <a:r>
              <a:rPr lang="ro-RO" sz="2400" dirty="0" err="1"/>
              <a:t>Privacy</a:t>
            </a:r>
            <a:r>
              <a:rPr lang="ro-RO" sz="2400" dirty="0"/>
              <a:t> Directive 2002/58/EC </a:t>
            </a:r>
            <a:r>
              <a:rPr lang="ro-RO" sz="2400" dirty="0" err="1"/>
              <a:t>contains</a:t>
            </a:r>
            <a:r>
              <a:rPr lang="ro-RO" sz="2400" dirty="0"/>
              <a:t> </a:t>
            </a:r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provision</a:t>
            </a:r>
            <a:r>
              <a:rPr lang="ro-RO" sz="2400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Location</a:t>
            </a:r>
            <a:r>
              <a:rPr lang="ro-RO" sz="2400" dirty="0"/>
              <a:t> data </a:t>
            </a:r>
            <a:r>
              <a:rPr lang="ro-RO" sz="2400" dirty="0" err="1"/>
              <a:t>may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freely</a:t>
            </a:r>
            <a:r>
              <a:rPr lang="ro-RO" sz="2400" dirty="0"/>
              <a:t> </a:t>
            </a:r>
            <a:r>
              <a:rPr lang="ro-RO" sz="2400" dirty="0" err="1"/>
              <a:t>processed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Unsolicited</a:t>
            </a:r>
            <a:r>
              <a:rPr lang="ro-RO" sz="2400" dirty="0"/>
              <a:t> </a:t>
            </a:r>
            <a:r>
              <a:rPr lang="ro-RO" sz="2400" dirty="0" err="1"/>
              <a:t>commercial</a:t>
            </a:r>
            <a:r>
              <a:rPr lang="ro-RO" sz="2400" dirty="0"/>
              <a:t> </a:t>
            </a:r>
            <a:r>
              <a:rPr lang="ro-RO" sz="2400" dirty="0" err="1"/>
              <a:t>telephone</a:t>
            </a:r>
            <a:r>
              <a:rPr lang="ro-RO" sz="2400" dirty="0"/>
              <a:t> </a:t>
            </a:r>
            <a:r>
              <a:rPr lang="ro-RO" sz="2400" dirty="0" err="1"/>
              <a:t>calls</a:t>
            </a:r>
            <a:r>
              <a:rPr lang="ro-RO" sz="2400" dirty="0"/>
              <a:t>, </a:t>
            </a:r>
            <a:r>
              <a:rPr lang="ro-RO" sz="2400" dirty="0" err="1"/>
              <a:t>emails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faxes</a:t>
            </a:r>
            <a:r>
              <a:rPr lang="ro-RO" sz="2400" dirty="0"/>
              <a:t> </a:t>
            </a:r>
            <a:r>
              <a:rPr lang="ro-RO" sz="2400" dirty="0" err="1"/>
              <a:t>need</a:t>
            </a:r>
            <a:r>
              <a:rPr lang="ro-RO" sz="2400" dirty="0"/>
              <a:t> opt-out </a:t>
            </a:r>
            <a:r>
              <a:rPr lang="ro-RO" sz="2400" dirty="0" err="1"/>
              <a:t>consent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Corporate</a:t>
            </a:r>
            <a:r>
              <a:rPr lang="ro-RO" sz="2400" dirty="0"/>
              <a:t> </a:t>
            </a:r>
            <a:r>
              <a:rPr lang="ro-RO" sz="2400" dirty="0" err="1"/>
              <a:t>communication</a:t>
            </a:r>
            <a:r>
              <a:rPr lang="ro-RO" sz="2400" dirty="0"/>
              <a:t> </a:t>
            </a:r>
            <a:r>
              <a:rPr lang="ro-RO" sz="2400" dirty="0" err="1"/>
              <a:t>systems</a:t>
            </a:r>
            <a:r>
              <a:rPr lang="ro-RO" sz="2400" dirty="0"/>
              <a:t> must </a:t>
            </a:r>
            <a:r>
              <a:rPr lang="ro-RO" sz="2400" dirty="0" err="1"/>
              <a:t>have</a:t>
            </a:r>
            <a:r>
              <a:rPr lang="ro-RO" sz="2400" dirty="0"/>
              <a:t> </a:t>
            </a:r>
            <a:r>
              <a:rPr lang="ro-RO" sz="2400" dirty="0" err="1"/>
              <a:t>adequate</a:t>
            </a:r>
            <a:r>
              <a:rPr lang="ro-RO" sz="2400" dirty="0"/>
              <a:t> </a:t>
            </a:r>
            <a:r>
              <a:rPr lang="ro-RO" sz="2400" dirty="0" err="1"/>
              <a:t>security</a:t>
            </a:r>
            <a:r>
              <a:rPr lang="ro-RO" sz="2400" dirty="0"/>
              <a:t> 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Cookies </a:t>
            </a:r>
            <a:r>
              <a:rPr lang="ro-RO" sz="2400" dirty="0" err="1"/>
              <a:t>require</a:t>
            </a:r>
            <a:r>
              <a:rPr lang="ro-RO" sz="2400" dirty="0"/>
              <a:t> prior </a:t>
            </a:r>
            <a:r>
              <a:rPr lang="ro-RO" sz="2400" dirty="0" err="1"/>
              <a:t>information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consent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51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statement</a:t>
            </a:r>
            <a:r>
              <a:rPr lang="ro-RO" dirty="0"/>
              <a:t> </a:t>
            </a:r>
            <a:r>
              <a:rPr lang="ro-RO" dirty="0" err="1"/>
              <a:t>describes</a:t>
            </a:r>
            <a:r>
              <a:rPr lang="ro-RO" dirty="0"/>
              <a:t> a European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practices</a:t>
            </a:r>
            <a:r>
              <a:rPr lang="ro-RO" dirty="0"/>
              <a:t> </a:t>
            </a:r>
            <a:r>
              <a:rPr lang="ro-RO" dirty="0" err="1"/>
              <a:t>approach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protection</a:t>
            </a:r>
            <a:r>
              <a:rPr lang="ro-RO" dirty="0"/>
              <a:t> of </a:t>
            </a:r>
            <a:r>
              <a:rPr lang="ro-RO" dirty="0" err="1"/>
              <a:t>employment</a:t>
            </a:r>
            <a:r>
              <a:rPr lang="ro-RO" dirty="0"/>
              <a:t> data </a:t>
            </a:r>
            <a:r>
              <a:rPr lang="ro-RO" dirty="0" err="1"/>
              <a:t>held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an </a:t>
            </a:r>
            <a:r>
              <a:rPr lang="ro-RO" dirty="0" err="1"/>
              <a:t>organisation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Employers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avoid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types</a:t>
            </a:r>
            <a:r>
              <a:rPr lang="ro-RO" dirty="0"/>
              <a:t> of monitoring </a:t>
            </a: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collecting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workplace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Organisations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seek</a:t>
            </a:r>
            <a:r>
              <a:rPr lang="ro-RO" dirty="0"/>
              <a:t> legal </a:t>
            </a:r>
            <a:r>
              <a:rPr lang="ro-RO" dirty="0" err="1"/>
              <a:t>advice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lawyer</a:t>
            </a:r>
            <a:r>
              <a:rPr lang="ro-RO" dirty="0"/>
              <a:t> </a:t>
            </a:r>
            <a:r>
              <a:rPr lang="ro-RO" dirty="0" err="1"/>
              <a:t>before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data.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Employee</a:t>
            </a:r>
            <a:r>
              <a:rPr lang="ro-RO" dirty="0"/>
              <a:t> data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processed</a:t>
            </a:r>
            <a:r>
              <a:rPr lang="ro-RO" dirty="0"/>
              <a:t> </a:t>
            </a:r>
            <a:r>
              <a:rPr lang="ro-RO" dirty="0" err="1"/>
              <a:t>without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, verbal </a:t>
            </a:r>
            <a:r>
              <a:rPr lang="ro-RO" dirty="0" err="1"/>
              <a:t>permission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Employers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consult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regulatory</a:t>
            </a:r>
            <a:r>
              <a:rPr lang="ro-RO" dirty="0"/>
              <a:t> </a:t>
            </a:r>
            <a:r>
              <a:rPr lang="ro-RO" dirty="0" err="1"/>
              <a:t>bodies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as </a:t>
            </a:r>
            <a:r>
              <a:rPr lang="ro-RO" dirty="0" err="1"/>
              <a:t>works</a:t>
            </a:r>
            <a:r>
              <a:rPr lang="ro-RO" dirty="0"/>
              <a:t> </a:t>
            </a:r>
            <a:r>
              <a:rPr lang="ro-RO" dirty="0" err="1"/>
              <a:t>councils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proposed</a:t>
            </a:r>
            <a:r>
              <a:rPr lang="ro-RO" dirty="0"/>
              <a:t> data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activity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2891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154</TotalTime>
  <Words>349</Words>
  <Application>Microsoft Macintosh PowerPoint</Application>
  <PresentationFormat>Widescreen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CIPP/E case studies Part 1</vt:lpstr>
      <vt:lpstr>Question 1:</vt:lpstr>
      <vt:lpstr>Question 2:</vt:lpstr>
      <vt:lpstr>Question 3:</vt:lpstr>
      <vt:lpstr>Question 4:</vt:lpstr>
      <vt:lpstr>Question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135</cp:revision>
  <dcterms:created xsi:type="dcterms:W3CDTF">2018-04-11T17:55:21Z</dcterms:created>
  <dcterms:modified xsi:type="dcterms:W3CDTF">2018-10-04T08:30:51Z</dcterms:modified>
</cp:coreProperties>
</file>