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Caveat"/>
      <p:regular r:id="rId9"/>
      <p:bold r:id="rId10"/>
    </p:embeddedFont>
    <p:embeddedFont>
      <p:font typeface="Corbel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rbel-regular.fntdata"/><Relationship Id="rId10" Type="http://schemas.openxmlformats.org/officeDocument/2006/relationships/font" Target="fonts/Caveat-bold.fntdata"/><Relationship Id="rId13" Type="http://schemas.openxmlformats.org/officeDocument/2006/relationships/font" Target="fonts/Corbel-italic.fntdata"/><Relationship Id="rId12" Type="http://schemas.openxmlformats.org/officeDocument/2006/relationships/font" Target="fonts/Corbel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Caveat-regular.fntdata"/><Relationship Id="rId14" Type="http://schemas.openxmlformats.org/officeDocument/2006/relationships/font" Target="fonts/Corbe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127bf71f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127bf71f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27bf71f2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27bf71f2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hyperlink" Target="https://coderefinery.or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derefinery.zulipchat.com/" TargetMode="External"/><Relationship Id="rId4" Type="http://schemas.openxmlformats.org/officeDocument/2006/relationships/hyperlink" Target="https://coderefinery.org/lessons/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derefinery.org/blog/bring-your-own-classroom/" TargetMode="External"/><Relationship Id="rId4" Type="http://schemas.openxmlformats.org/officeDocument/2006/relationships/hyperlink" Target="https://coderefinery.org/join/individuals/#coderefinery-ambassador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580000" y="392125"/>
            <a:ext cx="5289300" cy="21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50"/>
              <a:t>Teaching “good enough”</a:t>
            </a:r>
            <a:r>
              <a:rPr b="1" lang="en-GB" sz="2600"/>
              <a:t> </a:t>
            </a:r>
            <a:br>
              <a:rPr b="1" lang="en-GB" sz="2600"/>
            </a:br>
            <a:r>
              <a:rPr b="1" lang="en-GB" sz="3924"/>
              <a:t>Research </a:t>
            </a:r>
            <a:endParaRPr b="1" sz="3924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24"/>
              <a:t>Software </a:t>
            </a:r>
            <a:endParaRPr b="1" sz="3924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24"/>
              <a:t>Engineering</a:t>
            </a:r>
            <a:r>
              <a:rPr b="1" lang="en-GB" sz="2600"/>
              <a:t> </a:t>
            </a:r>
            <a:endParaRPr b="1" sz="2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50"/>
              <a:t>skills</a:t>
            </a:r>
            <a:endParaRPr b="1" sz="305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50" y="392125"/>
            <a:ext cx="4211977" cy="3124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938" y="4598200"/>
            <a:ext cx="8426127" cy="3250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968500" y="3507675"/>
            <a:ext cx="4900800" cy="8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Carpentry Connect - Heidelberg 2024</a:t>
            </a:r>
            <a:endParaRPr sz="1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Samantha Wittke - IT Center for Science, Finland</a:t>
            </a:r>
            <a:endParaRPr sz="600"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282750" y="3551200"/>
            <a:ext cx="4900800" cy="8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u="sng">
                <a:solidFill>
                  <a:schemeClr val="hlink"/>
                </a:solidFill>
                <a:hlinkClick r:id="rId5"/>
              </a:rPr>
              <a:t>https://coderefinery.org</a:t>
            </a:r>
            <a:endParaRPr sz="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020">
                <a:solidFill>
                  <a:srgbClr val="6354A3"/>
                </a:solidFill>
              </a:rPr>
              <a:t>Who we are and what we do</a:t>
            </a:r>
            <a:endParaRPr b="1" sz="3020">
              <a:solidFill>
                <a:srgbClr val="6354A3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076275"/>
            <a:ext cx="5861400" cy="24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</a:t>
            </a:r>
            <a:r>
              <a:rPr lang="en-GB"/>
              <a:t>ub for FAIR research software practices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Project since 2016, currently funded by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Training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Community</a:t>
            </a:r>
            <a:r>
              <a:rPr lang="en-GB"/>
              <a:t>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Free interactive streamed workshops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Reaching about 500 learners/year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Modular reusable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lesson materials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691001" y="941525"/>
            <a:ext cx="1756424" cy="24427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3571375"/>
            <a:ext cx="8520600" cy="17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</a:rPr>
              <a:t>Curriculum around basic </a:t>
            </a:r>
            <a:r>
              <a:rPr b="1" lang="en-GB" sz="2400">
                <a:solidFill>
                  <a:schemeClr val="dk2"/>
                </a:solidFill>
              </a:rPr>
              <a:t>Research Software Engineering</a:t>
            </a:r>
            <a:r>
              <a:rPr lang="en-GB" sz="2400">
                <a:solidFill>
                  <a:schemeClr val="dk2"/>
                </a:solidFill>
              </a:rPr>
              <a:t> skills developed for </a:t>
            </a:r>
            <a:r>
              <a:rPr b="1" lang="en-GB" sz="2400">
                <a:solidFill>
                  <a:schemeClr val="dk2"/>
                </a:solidFill>
              </a:rPr>
              <a:t>researchers</a:t>
            </a:r>
            <a:r>
              <a:rPr lang="en-GB" sz="2400">
                <a:solidFill>
                  <a:schemeClr val="dk2"/>
                </a:solidFill>
              </a:rPr>
              <a:t> on</a:t>
            </a:r>
            <a:r>
              <a:rPr lang="en-GB" sz="2400"/>
              <a:t> </a:t>
            </a:r>
            <a:r>
              <a:rPr lang="en-GB" sz="2400">
                <a:solidFill>
                  <a:srgbClr val="BE1E2D"/>
                </a:solidFill>
              </a:rPr>
              <a:t>all levels</a:t>
            </a:r>
            <a:r>
              <a:rPr lang="en-GB" sz="2400">
                <a:solidFill>
                  <a:schemeClr val="dk2"/>
                </a:solidFill>
              </a:rPr>
              <a:t>, from</a:t>
            </a:r>
            <a:r>
              <a:rPr lang="en-GB" sz="2400"/>
              <a:t> </a:t>
            </a:r>
            <a:r>
              <a:rPr lang="en-GB" sz="2400">
                <a:solidFill>
                  <a:srgbClr val="1B6E91"/>
                </a:solidFill>
              </a:rPr>
              <a:t>all domains</a:t>
            </a:r>
            <a:r>
              <a:rPr lang="en-GB" sz="2400"/>
              <a:t> </a:t>
            </a:r>
            <a:r>
              <a:rPr lang="en-GB" sz="2400">
                <a:solidFill>
                  <a:schemeClr val="dk2"/>
                </a:solidFill>
              </a:rPr>
              <a:t>and</a:t>
            </a:r>
            <a:r>
              <a:rPr lang="en-GB" sz="2400"/>
              <a:t> </a:t>
            </a:r>
            <a:r>
              <a:rPr lang="en-GB" sz="2400">
                <a:solidFill>
                  <a:srgbClr val="6C9832"/>
                </a:solidFill>
              </a:rPr>
              <a:t>coding in any language</a:t>
            </a:r>
            <a:r>
              <a:rPr lang="en-GB"/>
              <a:t> 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3962" y="1540587"/>
            <a:ext cx="1249137" cy="34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2423850"/>
            <a:ext cx="4742400" cy="18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32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0"/>
              <a:buChar char="●"/>
            </a:pPr>
            <a:r>
              <a:rPr lang="en-GB" sz="2120"/>
              <a:t>Helper / Instructor exchange</a:t>
            </a:r>
            <a:endParaRPr sz="2120"/>
          </a:p>
          <a:p>
            <a:pPr indent="-3632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0"/>
              <a:buChar char="●"/>
            </a:pPr>
            <a:r>
              <a:rPr lang="en-GB" sz="2120" u="sng">
                <a:solidFill>
                  <a:schemeClr val="hlink"/>
                </a:solidFill>
                <a:hlinkClick r:id="rId3"/>
              </a:rPr>
              <a:t>Bring your own classroom</a:t>
            </a:r>
            <a:endParaRPr sz="2120"/>
          </a:p>
          <a:p>
            <a:pPr indent="-3632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0"/>
              <a:buChar char="●"/>
            </a:pPr>
            <a:r>
              <a:rPr lang="en-GB" sz="2120"/>
              <a:t>Collaborative lesson development</a:t>
            </a:r>
            <a:endParaRPr sz="2120"/>
          </a:p>
          <a:p>
            <a:pPr indent="-3632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0"/>
              <a:buChar char="●"/>
            </a:pPr>
            <a:r>
              <a:rPr lang="en-GB" sz="2120"/>
              <a:t>Open house events</a:t>
            </a:r>
            <a:endParaRPr sz="2120"/>
          </a:p>
          <a:p>
            <a:pPr indent="-3632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0"/>
              <a:buChar char="●"/>
            </a:pPr>
            <a:r>
              <a:rPr lang="en-GB" sz="2120"/>
              <a:t>Become an </a:t>
            </a:r>
            <a:r>
              <a:rPr lang="en-GB" sz="2120" u="sng">
                <a:solidFill>
                  <a:schemeClr val="hlink"/>
                </a:solidFill>
                <a:hlinkClick r:id="rId4"/>
              </a:rPr>
              <a:t>ambassador</a:t>
            </a:r>
            <a:endParaRPr sz="2120"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3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020">
                <a:solidFill>
                  <a:srgbClr val="6354A3"/>
                </a:solidFill>
              </a:rPr>
              <a:t>Why we are here</a:t>
            </a:r>
            <a:endParaRPr b="1" sz="3020">
              <a:solidFill>
                <a:srgbClr val="6354A3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5674" y="232063"/>
            <a:ext cx="3092950" cy="437457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type="title"/>
          </p:nvPr>
        </p:nvSpPr>
        <p:spPr>
          <a:xfrm>
            <a:off x="374800" y="1097763"/>
            <a:ext cx="575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6719">
                <a:solidFill>
                  <a:srgbClr val="8BC53F"/>
                </a:solidFill>
                <a:latin typeface="Caveat"/>
                <a:ea typeface="Caveat"/>
                <a:cs typeface="Caveat"/>
                <a:sym typeface="Caveat"/>
              </a:rPr>
              <a:t>COLLABORATION</a:t>
            </a:r>
            <a:endParaRPr b="1" sz="6719">
              <a:solidFill>
                <a:srgbClr val="8BC53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6381" y="4478125"/>
            <a:ext cx="4572268" cy="4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996900" y="4434025"/>
            <a:ext cx="33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support@coderefinery.org</a:t>
            </a:r>
            <a:endParaRPr sz="21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7799" y="4478114"/>
            <a:ext cx="559096" cy="4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