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59"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8"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5/2/2015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5/2/2015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5/2/2015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5/2/2015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t>
            </a:r>
            <a:r>
              <a:rPr lang="en-IN" dirty="0" smtClean="0">
                <a:solidFill>
                  <a:srgbClr val="92D050"/>
                </a:solidFill>
              </a:rPr>
              <a:t>Green</a:t>
            </a:r>
            <a:r>
              <a:rPr lang="en-IN" dirty="0" smtClean="0"/>
              <a:t> Sense”</a:t>
            </a:r>
            <a:endParaRPr lang="en-IN" dirty="0"/>
          </a:p>
        </p:txBody>
      </p:sp>
      <p:sp>
        <p:nvSpPr>
          <p:cNvPr id="3" name="Subtitle 2"/>
          <p:cNvSpPr>
            <a:spLocks noGrp="1"/>
          </p:cNvSpPr>
          <p:nvPr>
            <p:ph type="subTitle" idx="1"/>
          </p:nvPr>
        </p:nvSpPr>
        <p:spPr/>
        <p:txBody>
          <a:bodyPr/>
          <a:lstStyle/>
          <a:p>
            <a:r>
              <a:rPr lang="en-IN" dirty="0" smtClean="0"/>
              <a:t>                 - An Intelligent plant guard</a:t>
            </a:r>
            <a:endParaRPr lang="en-IN" dirty="0"/>
          </a:p>
        </p:txBody>
      </p:sp>
    </p:spTree>
    <p:extLst>
      <p:ext uri="{BB962C8B-B14F-4D97-AF65-F5344CB8AC3E}">
        <p14:creationId xmlns:p14="http://schemas.microsoft.com/office/powerpoint/2010/main" val="27284365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5467" y="2808514"/>
            <a:ext cx="7107642" cy="1028340"/>
          </a:xfrm>
        </p:spPr>
        <p:txBody>
          <a:bodyPr/>
          <a:lstStyle/>
          <a:p>
            <a:r>
              <a:rPr lang="en-IN" dirty="0" smtClean="0"/>
              <a:t>What is </a:t>
            </a:r>
            <a:r>
              <a:rPr lang="en-IN" dirty="0" err="1" smtClean="0"/>
              <a:t>Arduino</a:t>
            </a:r>
            <a:r>
              <a:rPr lang="en-IN" dirty="0" smtClean="0"/>
              <a:t> ?</a:t>
            </a:r>
            <a:endParaRPr lang="en-IN" sz="3000" dirty="0"/>
          </a:p>
        </p:txBody>
      </p:sp>
      <p:sp>
        <p:nvSpPr>
          <p:cNvPr id="3" name="Subtitle 2"/>
          <p:cNvSpPr>
            <a:spLocks noGrp="1"/>
          </p:cNvSpPr>
          <p:nvPr>
            <p:ph type="subTitle" idx="1"/>
          </p:nvPr>
        </p:nvSpPr>
        <p:spPr>
          <a:xfrm>
            <a:off x="4306957" y="3836854"/>
            <a:ext cx="7129669" cy="861420"/>
          </a:xfrm>
        </p:spPr>
        <p:txBody>
          <a:bodyPr>
            <a:normAutofit/>
          </a:bodyPr>
          <a:lstStyle/>
          <a:p>
            <a:r>
              <a:rPr lang="en-IN" dirty="0" smtClean="0"/>
              <a:t>- “</a:t>
            </a:r>
            <a:r>
              <a:rPr lang="en-US" dirty="0"/>
              <a:t>The </a:t>
            </a:r>
            <a:r>
              <a:rPr lang="en-US" dirty="0" err="1" smtClean="0"/>
              <a:t>Arduino</a:t>
            </a:r>
            <a:r>
              <a:rPr lang="en-US" dirty="0" smtClean="0"/>
              <a:t> </a:t>
            </a:r>
            <a:r>
              <a:rPr lang="en-US" dirty="0"/>
              <a:t>of today is the ball bearing of the 1930s</a:t>
            </a:r>
            <a:r>
              <a:rPr lang="en-IN" dirty="0" smtClean="0"/>
              <a:t>”</a:t>
            </a:r>
            <a:endParaRPr lang="en-IN" dirty="0"/>
          </a:p>
        </p:txBody>
      </p:sp>
    </p:spTree>
    <p:extLst>
      <p:ext uri="{BB962C8B-B14F-4D97-AF65-F5344CB8AC3E}">
        <p14:creationId xmlns:p14="http://schemas.microsoft.com/office/powerpoint/2010/main" val="37611832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err="1" smtClean="0"/>
              <a:t>Arduino</a:t>
            </a:r>
            <a:endParaRPr lang="en-IN" dirty="0"/>
          </a:p>
        </p:txBody>
      </p:sp>
      <p:sp>
        <p:nvSpPr>
          <p:cNvPr id="3" name="Content Placeholder 2"/>
          <p:cNvSpPr>
            <a:spLocks noGrp="1"/>
          </p:cNvSpPr>
          <p:nvPr>
            <p:ph idx="1"/>
          </p:nvPr>
        </p:nvSpPr>
        <p:spPr/>
        <p:txBody>
          <a:bodyPr/>
          <a:lstStyle/>
          <a:p>
            <a:r>
              <a:rPr lang="en-US" dirty="0" err="1" smtClean="0">
                <a:solidFill>
                  <a:srgbClr val="FF0000"/>
                </a:solidFill>
              </a:rPr>
              <a:t>Arduino</a:t>
            </a:r>
            <a:r>
              <a:rPr lang="en-US" dirty="0" smtClean="0"/>
              <a:t> is </a:t>
            </a:r>
            <a:r>
              <a:rPr lang="en-US" dirty="0"/>
              <a:t>an open-source platform used for building electronics </a:t>
            </a:r>
            <a:r>
              <a:rPr lang="en-US" dirty="0" smtClean="0"/>
              <a:t>projects</a:t>
            </a:r>
          </a:p>
          <a:p>
            <a:r>
              <a:rPr lang="en-US" dirty="0" err="1" smtClean="0">
                <a:solidFill>
                  <a:srgbClr val="FF0000"/>
                </a:solidFill>
              </a:rPr>
              <a:t>Arduino</a:t>
            </a:r>
            <a:r>
              <a:rPr lang="en-US" dirty="0" smtClean="0"/>
              <a:t> </a:t>
            </a:r>
            <a:r>
              <a:rPr lang="en-US" dirty="0"/>
              <a:t>consists of both a physical programmable circuit board (often referred to as a </a:t>
            </a:r>
            <a:r>
              <a:rPr lang="en-US" dirty="0" smtClean="0">
                <a:solidFill>
                  <a:srgbClr val="FF0000"/>
                </a:solidFill>
              </a:rPr>
              <a:t>microcontroller</a:t>
            </a:r>
            <a:r>
              <a:rPr lang="en-US" dirty="0" smtClean="0"/>
              <a:t>) </a:t>
            </a:r>
            <a:r>
              <a:rPr lang="en-US" dirty="0"/>
              <a:t>and a piece of </a:t>
            </a:r>
            <a:r>
              <a:rPr lang="en-US" dirty="0" smtClean="0">
                <a:solidFill>
                  <a:srgbClr val="FF0000"/>
                </a:solidFill>
              </a:rPr>
              <a:t>software </a:t>
            </a:r>
            <a:r>
              <a:rPr lang="en-US" dirty="0" smtClean="0"/>
              <a:t>or IDE</a:t>
            </a:r>
          </a:p>
          <a:p>
            <a:r>
              <a:rPr lang="en-US" dirty="0"/>
              <a:t>The </a:t>
            </a:r>
            <a:r>
              <a:rPr lang="en-US" dirty="0" err="1">
                <a:solidFill>
                  <a:srgbClr val="FF0000"/>
                </a:solidFill>
              </a:rPr>
              <a:t>Arduino</a:t>
            </a:r>
            <a:r>
              <a:rPr lang="en-US" dirty="0">
                <a:solidFill>
                  <a:srgbClr val="FF0000"/>
                </a:solidFill>
              </a:rPr>
              <a:t> hardware </a:t>
            </a:r>
            <a:r>
              <a:rPr lang="en-US" dirty="0"/>
              <a:t>and </a:t>
            </a:r>
            <a:r>
              <a:rPr lang="en-US" dirty="0">
                <a:solidFill>
                  <a:srgbClr val="FF0000"/>
                </a:solidFill>
              </a:rPr>
              <a:t>software</a:t>
            </a:r>
            <a:r>
              <a:rPr lang="en-US" dirty="0"/>
              <a:t> was designed for artists, designers, hobbyists, hackers, newbies, and anyone interested in creating interactive objects or </a:t>
            </a:r>
            <a:r>
              <a:rPr lang="en-US" dirty="0" smtClean="0"/>
              <a:t>environments</a:t>
            </a:r>
          </a:p>
          <a:p>
            <a:r>
              <a:rPr lang="en-US" dirty="0" err="1">
                <a:solidFill>
                  <a:srgbClr val="FF0000"/>
                </a:solidFill>
              </a:rPr>
              <a:t>Arduino</a:t>
            </a:r>
            <a:r>
              <a:rPr lang="en-US" dirty="0"/>
              <a:t> can interact with buttons, LEDs, motors, speakers, GPS units, cameras, the internet, and even your smart-phone or your </a:t>
            </a:r>
            <a:r>
              <a:rPr lang="en-US" dirty="0" smtClean="0"/>
              <a:t>TV</a:t>
            </a:r>
          </a:p>
          <a:p>
            <a:r>
              <a:rPr lang="en-US" dirty="0" smtClean="0"/>
              <a:t>It contains an AT-Mega328 microcontroller</a:t>
            </a:r>
            <a:endParaRPr lang="en-IN" dirty="0">
              <a:solidFill>
                <a:srgbClr val="FF0000"/>
              </a:solidFill>
            </a:endParaRPr>
          </a:p>
        </p:txBody>
      </p:sp>
    </p:spTree>
    <p:extLst>
      <p:ext uri="{BB962C8B-B14F-4D97-AF65-F5344CB8AC3E}">
        <p14:creationId xmlns:p14="http://schemas.microsoft.com/office/powerpoint/2010/main" val="10116161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r>
              <a:rPr lang="en-IN" dirty="0" err="1" smtClean="0"/>
              <a:t>Arduino</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143" y="2601542"/>
            <a:ext cx="6693279" cy="4256458"/>
          </a:xfrm>
        </p:spPr>
      </p:pic>
    </p:spTree>
    <p:extLst>
      <p:ext uri="{BB962C8B-B14F-4D97-AF65-F5344CB8AC3E}">
        <p14:creationId xmlns:p14="http://schemas.microsoft.com/office/powerpoint/2010/main" val="1321649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Why </a:t>
            </a:r>
            <a:r>
              <a:rPr lang="en-IN" dirty="0" err="1" smtClean="0"/>
              <a:t>Arduino</a:t>
            </a:r>
            <a:r>
              <a:rPr lang="en-IN" dirty="0" smtClean="0"/>
              <a:t>?</a:t>
            </a:r>
            <a:endParaRPr lang="en-IN" dirty="0"/>
          </a:p>
        </p:txBody>
      </p:sp>
      <p:sp>
        <p:nvSpPr>
          <p:cNvPr id="3" name="Content Placeholder 2"/>
          <p:cNvSpPr>
            <a:spLocks noGrp="1"/>
          </p:cNvSpPr>
          <p:nvPr>
            <p:ph idx="1"/>
          </p:nvPr>
        </p:nvSpPr>
        <p:spPr>
          <a:xfrm>
            <a:off x="1154954" y="2952206"/>
            <a:ext cx="8825659" cy="3067594"/>
          </a:xfrm>
        </p:spPr>
        <p:txBody>
          <a:bodyPr/>
          <a:lstStyle/>
          <a:p>
            <a:r>
              <a:rPr lang="en-IN" dirty="0" smtClean="0"/>
              <a:t>Inexpensive</a:t>
            </a:r>
          </a:p>
          <a:p>
            <a:r>
              <a:rPr lang="en-IN" dirty="0" smtClean="0"/>
              <a:t>Cross-platform</a:t>
            </a:r>
          </a:p>
          <a:p>
            <a:r>
              <a:rPr lang="en-IN" dirty="0"/>
              <a:t>Simple, clear programming </a:t>
            </a:r>
            <a:r>
              <a:rPr lang="en-IN" dirty="0" smtClean="0"/>
              <a:t>environment</a:t>
            </a:r>
          </a:p>
          <a:p>
            <a:r>
              <a:rPr lang="en-US" dirty="0"/>
              <a:t>Open source and extensible </a:t>
            </a:r>
            <a:r>
              <a:rPr lang="en-US" dirty="0" smtClean="0"/>
              <a:t>software</a:t>
            </a:r>
          </a:p>
          <a:p>
            <a:r>
              <a:rPr lang="en-US" dirty="0"/>
              <a:t>Open source and extensible hardware</a:t>
            </a:r>
            <a:endParaRPr lang="en-IN" dirty="0"/>
          </a:p>
        </p:txBody>
      </p:sp>
    </p:spTree>
    <p:extLst>
      <p:ext uri="{BB962C8B-B14F-4D97-AF65-F5344CB8AC3E}">
        <p14:creationId xmlns:p14="http://schemas.microsoft.com/office/powerpoint/2010/main" val="42049954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2324" y="4088674"/>
            <a:ext cx="7107642" cy="1028340"/>
          </a:xfrm>
        </p:spPr>
        <p:txBody>
          <a:bodyPr/>
          <a:lstStyle/>
          <a:p>
            <a:r>
              <a:rPr lang="en-IN" dirty="0" smtClean="0"/>
              <a:t>Sensors</a:t>
            </a:r>
            <a:endParaRPr lang="en-IN" sz="3000" dirty="0"/>
          </a:p>
        </p:txBody>
      </p:sp>
      <p:sp>
        <p:nvSpPr>
          <p:cNvPr id="3" name="Subtitle 2"/>
          <p:cNvSpPr>
            <a:spLocks noGrp="1"/>
          </p:cNvSpPr>
          <p:nvPr>
            <p:ph type="subTitle" idx="1"/>
          </p:nvPr>
        </p:nvSpPr>
        <p:spPr>
          <a:xfrm>
            <a:off x="4306957" y="3836854"/>
            <a:ext cx="7129669" cy="861420"/>
          </a:xfrm>
        </p:spPr>
        <p:txBody>
          <a:bodyPr>
            <a:normAutofit/>
          </a:bodyPr>
          <a:lstStyle/>
          <a:p>
            <a:endParaRPr lang="en-IN" dirty="0"/>
          </a:p>
        </p:txBody>
      </p:sp>
    </p:spTree>
    <p:extLst>
      <p:ext uri="{BB962C8B-B14F-4D97-AF65-F5344CB8AC3E}">
        <p14:creationId xmlns:p14="http://schemas.microsoft.com/office/powerpoint/2010/main" val="1958365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all of ‘</a:t>
            </a:r>
            <a:r>
              <a:rPr lang="en-IN" dirty="0" err="1" smtClean="0"/>
              <a:t>em</a:t>
            </a:r>
            <a:endParaRPr lang="en-IN" dirty="0"/>
          </a:p>
        </p:txBody>
      </p:sp>
      <p:sp>
        <p:nvSpPr>
          <p:cNvPr id="5" name="Content Placeholder 4"/>
          <p:cNvSpPr>
            <a:spLocks noGrp="1"/>
          </p:cNvSpPr>
          <p:nvPr>
            <p:ph idx="1"/>
          </p:nvPr>
        </p:nvSpPr>
        <p:spPr>
          <a:xfrm>
            <a:off x="1154954" y="4297681"/>
            <a:ext cx="3077412" cy="2336074"/>
          </a:xfrm>
        </p:spPr>
        <p:txBody>
          <a:bodyPr>
            <a:normAutofit lnSpcReduction="10000"/>
          </a:bodyPr>
          <a:lstStyle/>
          <a:p>
            <a:r>
              <a:rPr lang="en-US" b="1" dirty="0"/>
              <a:t>Soil moisture sensors</a:t>
            </a:r>
            <a:r>
              <a:rPr lang="en-US" dirty="0"/>
              <a:t> measure the </a:t>
            </a:r>
            <a:r>
              <a:rPr lang="en-US" dirty="0" smtClean="0"/>
              <a:t>water content in soil</a:t>
            </a:r>
          </a:p>
          <a:p>
            <a:r>
              <a:rPr lang="en-US" dirty="0" smtClean="0"/>
              <a:t>It can be determined by the resistance between the two probes</a:t>
            </a:r>
          </a:p>
          <a:p>
            <a:r>
              <a:rPr lang="en-US" dirty="0" smtClean="0"/>
              <a:t>Value from 0 - 1023</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018" y="2519562"/>
            <a:ext cx="1947284" cy="1778119"/>
          </a:xfrm>
          <a:prstGeom prst="rect">
            <a:avLst/>
          </a:prstGeom>
        </p:spPr>
      </p:pic>
      <p:sp>
        <p:nvSpPr>
          <p:cNvPr id="7" name="Content Placeholder 4"/>
          <p:cNvSpPr txBox="1">
            <a:spLocks/>
          </p:cNvSpPr>
          <p:nvPr/>
        </p:nvSpPr>
        <p:spPr>
          <a:xfrm>
            <a:off x="4573073" y="4332514"/>
            <a:ext cx="3077412" cy="233607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smtClean="0"/>
              <a:t>LDR </a:t>
            </a:r>
            <a:r>
              <a:rPr lang="en-US" dirty="0" smtClean="0"/>
              <a:t>is a light controlled variable resistor</a:t>
            </a:r>
          </a:p>
          <a:p>
            <a:r>
              <a:rPr lang="en-US" dirty="0"/>
              <a:t>The resistance of a </a:t>
            </a:r>
            <a:r>
              <a:rPr lang="en-US" dirty="0" err="1"/>
              <a:t>photoresistor</a:t>
            </a:r>
            <a:r>
              <a:rPr lang="en-US" dirty="0"/>
              <a:t> decreases with increasing incident light </a:t>
            </a:r>
            <a:r>
              <a:rPr lang="en-US" dirty="0" smtClean="0"/>
              <a:t>intensity</a:t>
            </a:r>
          </a:p>
          <a:p>
            <a:r>
              <a:rPr lang="en-US" dirty="0" smtClean="0"/>
              <a:t>Value from 0 - 1023</a:t>
            </a:r>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398" y="2664823"/>
            <a:ext cx="1164895" cy="1632858"/>
          </a:xfrm>
          <a:prstGeom prst="rect">
            <a:avLst/>
          </a:prstGeom>
        </p:spPr>
      </p:pic>
      <p:sp>
        <p:nvSpPr>
          <p:cNvPr id="9" name="Content Placeholder 4"/>
          <p:cNvSpPr txBox="1">
            <a:spLocks/>
          </p:cNvSpPr>
          <p:nvPr/>
        </p:nvSpPr>
        <p:spPr>
          <a:xfrm>
            <a:off x="8108762" y="4315095"/>
            <a:ext cx="3077412" cy="23360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smtClean="0"/>
              <a:t>DHT11 </a:t>
            </a:r>
            <a:r>
              <a:rPr lang="en-US" dirty="0" smtClean="0"/>
              <a:t>is a basic temperature and Humidity Sensor</a:t>
            </a:r>
          </a:p>
          <a:p>
            <a:r>
              <a:rPr lang="en-US" sz="1600" dirty="0"/>
              <a:t>Good for 20-80% humidity readings with 5% </a:t>
            </a:r>
            <a:r>
              <a:rPr lang="en-US" sz="1600" dirty="0" smtClean="0"/>
              <a:t>accuracy</a:t>
            </a:r>
          </a:p>
          <a:p>
            <a:r>
              <a:rPr lang="en-US" dirty="0"/>
              <a:t>Good for 0-50°C temperature readings ±2°C accuracy</a:t>
            </a:r>
            <a:endParaRPr lang="en-IN"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845" y="2405743"/>
            <a:ext cx="1865812" cy="1891938"/>
          </a:xfrm>
          <a:prstGeom prst="rect">
            <a:avLst/>
          </a:prstGeom>
        </p:spPr>
      </p:pic>
    </p:spTree>
    <p:extLst>
      <p:ext uri="{BB962C8B-B14F-4D97-AF65-F5344CB8AC3E}">
        <p14:creationId xmlns:p14="http://schemas.microsoft.com/office/powerpoint/2010/main" val="30492787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 of ‘</a:t>
            </a:r>
            <a:r>
              <a:rPr lang="en-IN" dirty="0" err="1" smtClean="0"/>
              <a:t>em</a:t>
            </a:r>
            <a:r>
              <a:rPr lang="en-IN" dirty="0" smtClean="0"/>
              <a:t>…</a:t>
            </a:r>
            <a:endParaRPr lang="en-IN" dirty="0"/>
          </a:p>
        </p:txBody>
      </p:sp>
      <p:sp>
        <p:nvSpPr>
          <p:cNvPr id="3" name="Content Placeholder 2"/>
          <p:cNvSpPr>
            <a:spLocks noGrp="1"/>
          </p:cNvSpPr>
          <p:nvPr>
            <p:ph idx="1"/>
          </p:nvPr>
        </p:nvSpPr>
        <p:spPr>
          <a:xfrm>
            <a:off x="880635" y="4389119"/>
            <a:ext cx="3808932" cy="2364377"/>
          </a:xfrm>
        </p:spPr>
        <p:txBody>
          <a:bodyPr/>
          <a:lstStyle/>
          <a:p>
            <a:r>
              <a:rPr lang="en-US" dirty="0"/>
              <a:t>Operating voltage 5V (supplied from the </a:t>
            </a:r>
            <a:r>
              <a:rPr lang="en-US" dirty="0" err="1"/>
              <a:t>Arduino</a:t>
            </a:r>
            <a:r>
              <a:rPr lang="en-US" dirty="0"/>
              <a:t> Board) </a:t>
            </a:r>
            <a:endParaRPr lang="en-US" dirty="0" smtClean="0"/>
          </a:p>
          <a:p>
            <a:r>
              <a:rPr lang="en-US" dirty="0"/>
              <a:t>Ethernet Controller: W5100 with internal 16K </a:t>
            </a:r>
            <a:r>
              <a:rPr lang="en-US" dirty="0" smtClean="0"/>
              <a:t>buffer</a:t>
            </a:r>
          </a:p>
          <a:p>
            <a:r>
              <a:rPr lang="en-IN" dirty="0"/>
              <a:t>Connection speed: 10/100Mb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383971"/>
            <a:ext cx="2071572" cy="2071572"/>
          </a:xfrm>
          <a:prstGeom prst="rect">
            <a:avLst/>
          </a:prstGeom>
        </p:spPr>
      </p:pic>
      <p:sp>
        <p:nvSpPr>
          <p:cNvPr id="5" name="Content Placeholder 2"/>
          <p:cNvSpPr txBox="1">
            <a:spLocks/>
          </p:cNvSpPr>
          <p:nvPr/>
        </p:nvSpPr>
        <p:spPr>
          <a:xfrm>
            <a:off x="6924403" y="4345575"/>
            <a:ext cx="3808932" cy="23643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A </a:t>
            </a:r>
            <a:r>
              <a:rPr lang="en-US" b="1" dirty="0"/>
              <a:t>relay</a:t>
            </a:r>
            <a:r>
              <a:rPr lang="en-US" dirty="0"/>
              <a:t> is an </a:t>
            </a:r>
            <a:r>
              <a:rPr lang="en-US" dirty="0" smtClean="0"/>
              <a:t>electrically </a:t>
            </a:r>
            <a:r>
              <a:rPr lang="en-US" dirty="0"/>
              <a:t>operated </a:t>
            </a:r>
            <a:r>
              <a:rPr lang="en-US" dirty="0" smtClean="0"/>
              <a:t>switch</a:t>
            </a:r>
            <a:endParaRPr lang="en-US" dirty="0"/>
          </a:p>
          <a:p>
            <a:r>
              <a:rPr lang="en-US" dirty="0" smtClean="0"/>
              <a:t>Initially Common port of relay is connected with Normally Open (NO) of Relay</a:t>
            </a:r>
          </a:p>
          <a:p>
            <a:r>
              <a:rPr lang="en-IN" dirty="0" smtClean="0"/>
              <a:t>When trigger is pulsed CO of relay is then connected to NC Port</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549" y="2796005"/>
            <a:ext cx="1663338" cy="124750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8128" y="2383971"/>
            <a:ext cx="4095207" cy="196160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953" y="2336317"/>
            <a:ext cx="4060382" cy="2052802"/>
          </a:xfrm>
          <a:prstGeom prst="rect">
            <a:avLst/>
          </a:prstGeom>
        </p:spPr>
      </p:pic>
    </p:spTree>
    <p:extLst>
      <p:ext uri="{BB962C8B-B14F-4D97-AF65-F5344CB8AC3E}">
        <p14:creationId xmlns:p14="http://schemas.microsoft.com/office/powerpoint/2010/main" val="24462077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heel(1)">
                                      <p:cBhvr>
                                        <p:cTn id="39" dur="2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 calcmode="lin" valueType="num">
                                      <p:cBhvr>
                                        <p:cTn id="46" dur="1000" fill="hold"/>
                                        <p:tgtEl>
                                          <p:spTgt spid="10"/>
                                        </p:tgtEl>
                                        <p:attrNameLst>
                                          <p:attrName>style.rotation</p:attrName>
                                        </p:attrNameLst>
                                      </p:cBhvr>
                                      <p:tavLst>
                                        <p:tav tm="0">
                                          <p:val>
                                            <p:fltVal val="90"/>
                                          </p:val>
                                        </p:tav>
                                        <p:tav tm="100000">
                                          <p:val>
                                            <p:fltVal val="0"/>
                                          </p:val>
                                        </p:tav>
                                      </p:tavLst>
                                    </p:anim>
                                    <p:animEffect transition="in" filter="fade">
                                      <p:cBhvr>
                                        <p:cTn id="4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2324" y="4088674"/>
            <a:ext cx="7107642" cy="1028340"/>
          </a:xfrm>
        </p:spPr>
        <p:txBody>
          <a:bodyPr/>
          <a:lstStyle/>
          <a:p>
            <a:r>
              <a:rPr lang="en-IN" dirty="0" smtClean="0"/>
              <a:t>Demo</a:t>
            </a:r>
            <a:endParaRPr lang="en-IN" sz="3000" dirty="0"/>
          </a:p>
        </p:txBody>
      </p:sp>
      <p:sp>
        <p:nvSpPr>
          <p:cNvPr id="3" name="Subtitle 2"/>
          <p:cNvSpPr>
            <a:spLocks noGrp="1"/>
          </p:cNvSpPr>
          <p:nvPr>
            <p:ph type="subTitle" idx="1"/>
          </p:nvPr>
        </p:nvSpPr>
        <p:spPr>
          <a:xfrm>
            <a:off x="4306957" y="3836854"/>
            <a:ext cx="7129669" cy="861420"/>
          </a:xfrm>
        </p:spPr>
        <p:txBody>
          <a:bodyPr>
            <a:normAutofit/>
          </a:bodyPr>
          <a:lstStyle/>
          <a:p>
            <a:endParaRPr lang="en-IN" dirty="0"/>
          </a:p>
        </p:txBody>
      </p:sp>
    </p:spTree>
    <p:extLst>
      <p:ext uri="{BB962C8B-B14F-4D97-AF65-F5344CB8AC3E}">
        <p14:creationId xmlns:p14="http://schemas.microsoft.com/office/powerpoint/2010/main" val="4615656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Twitter 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367" y="2382591"/>
            <a:ext cx="7692832" cy="20606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125" y="4765183"/>
            <a:ext cx="7564012" cy="1852775"/>
          </a:xfrm>
          <a:prstGeom prst="rect">
            <a:avLst/>
          </a:prstGeom>
        </p:spPr>
      </p:pic>
    </p:spTree>
    <p:extLst>
      <p:ext uri="{BB962C8B-B14F-4D97-AF65-F5344CB8AC3E}">
        <p14:creationId xmlns:p14="http://schemas.microsoft.com/office/powerpoint/2010/main" val="21401913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Setup…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617" y="2286000"/>
            <a:ext cx="7641772" cy="4323778"/>
          </a:xfrm>
        </p:spPr>
      </p:pic>
    </p:spTree>
    <p:extLst>
      <p:ext uri="{BB962C8B-B14F-4D97-AF65-F5344CB8AC3E}">
        <p14:creationId xmlns:p14="http://schemas.microsoft.com/office/powerpoint/2010/main" val="3994269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1625" y="1249727"/>
            <a:ext cx="8825658" cy="2677648"/>
          </a:xfrm>
        </p:spPr>
        <p:txBody>
          <a:bodyPr/>
          <a:lstStyle/>
          <a:p>
            <a:r>
              <a:rPr lang="en-IN" dirty="0" smtClean="0"/>
              <a:t>What is “</a:t>
            </a:r>
            <a:r>
              <a:rPr lang="en-IN" dirty="0" smtClean="0">
                <a:solidFill>
                  <a:srgbClr val="92D050"/>
                </a:solidFill>
              </a:rPr>
              <a:t>Green</a:t>
            </a:r>
            <a:r>
              <a:rPr lang="en-IN" dirty="0" smtClean="0"/>
              <a:t> Sense”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062117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2301" y="2808514"/>
            <a:ext cx="7107642" cy="1028340"/>
          </a:xfrm>
        </p:spPr>
        <p:txBody>
          <a:bodyPr/>
          <a:lstStyle/>
          <a:p>
            <a:r>
              <a:rPr lang="en-IN" dirty="0" smtClean="0"/>
              <a:t>Future Scope</a:t>
            </a:r>
            <a:endParaRPr lang="en-IN" sz="3000" dirty="0"/>
          </a:p>
        </p:txBody>
      </p:sp>
      <p:sp>
        <p:nvSpPr>
          <p:cNvPr id="3" name="Subtitle 2"/>
          <p:cNvSpPr>
            <a:spLocks noGrp="1"/>
          </p:cNvSpPr>
          <p:nvPr>
            <p:ph type="subTitle" idx="1"/>
          </p:nvPr>
        </p:nvSpPr>
        <p:spPr>
          <a:xfrm>
            <a:off x="4306957" y="3836854"/>
            <a:ext cx="7129669" cy="861420"/>
          </a:xfrm>
        </p:spPr>
        <p:txBody>
          <a:bodyPr>
            <a:normAutofit/>
          </a:bodyPr>
          <a:lstStyle/>
          <a:p>
            <a:endParaRPr lang="en-IN" dirty="0"/>
          </a:p>
        </p:txBody>
      </p:sp>
    </p:spTree>
    <p:extLst>
      <p:ext uri="{BB962C8B-B14F-4D97-AF65-F5344CB8AC3E}">
        <p14:creationId xmlns:p14="http://schemas.microsoft.com/office/powerpoint/2010/main" val="26417038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Aspects…</a:t>
            </a:r>
            <a:endParaRPr lang="en-IN" dirty="0"/>
          </a:p>
        </p:txBody>
      </p:sp>
      <p:sp>
        <p:nvSpPr>
          <p:cNvPr id="3" name="Content Placeholder 2"/>
          <p:cNvSpPr>
            <a:spLocks noGrp="1"/>
          </p:cNvSpPr>
          <p:nvPr>
            <p:ph idx="1"/>
          </p:nvPr>
        </p:nvSpPr>
        <p:spPr/>
        <p:txBody>
          <a:bodyPr/>
          <a:lstStyle/>
          <a:p>
            <a:r>
              <a:rPr lang="en-IN" dirty="0" smtClean="0"/>
              <a:t>To Make our System more intelligent</a:t>
            </a:r>
          </a:p>
          <a:p>
            <a:r>
              <a:rPr lang="en-IN" dirty="0" smtClean="0"/>
              <a:t>Controlling the System from Portable devices</a:t>
            </a:r>
          </a:p>
          <a:p>
            <a:r>
              <a:rPr lang="en-IN" dirty="0"/>
              <a:t>Implementing </a:t>
            </a:r>
            <a:r>
              <a:rPr lang="en-IN" dirty="0" err="1"/>
              <a:t>IoT</a:t>
            </a:r>
            <a:endParaRPr lang="en-IN" dirty="0"/>
          </a:p>
          <a:p>
            <a:endParaRPr lang="en-IN" dirty="0"/>
          </a:p>
        </p:txBody>
      </p:sp>
    </p:spTree>
    <p:extLst>
      <p:ext uri="{BB962C8B-B14F-4D97-AF65-F5344CB8AC3E}">
        <p14:creationId xmlns:p14="http://schemas.microsoft.com/office/powerpoint/2010/main" val="32396531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2301" y="2808514"/>
            <a:ext cx="7107642" cy="1028340"/>
          </a:xfrm>
        </p:spPr>
        <p:txBody>
          <a:bodyPr/>
          <a:lstStyle/>
          <a:p>
            <a:r>
              <a:rPr lang="en-IN" dirty="0" smtClean="0"/>
              <a:t>Thank You!!!</a:t>
            </a:r>
            <a:endParaRPr lang="en-IN" sz="3000" dirty="0"/>
          </a:p>
        </p:txBody>
      </p:sp>
      <p:sp>
        <p:nvSpPr>
          <p:cNvPr id="3" name="Subtitle 2"/>
          <p:cNvSpPr>
            <a:spLocks noGrp="1"/>
          </p:cNvSpPr>
          <p:nvPr>
            <p:ph type="subTitle" idx="1"/>
          </p:nvPr>
        </p:nvSpPr>
        <p:spPr>
          <a:xfrm>
            <a:off x="4306957" y="3836854"/>
            <a:ext cx="7129669" cy="861420"/>
          </a:xfrm>
        </p:spPr>
        <p:txBody>
          <a:bodyPr>
            <a:normAutofit/>
          </a:bodyPr>
          <a:lstStyle/>
          <a:p>
            <a:r>
              <a:rPr lang="en-IN" dirty="0" smtClean="0"/>
              <a:t>- Happy Gardening</a:t>
            </a:r>
            <a:endParaRPr lang="en-IN" dirty="0"/>
          </a:p>
        </p:txBody>
      </p:sp>
    </p:spTree>
    <p:extLst>
      <p:ext uri="{BB962C8B-B14F-4D97-AF65-F5344CB8AC3E}">
        <p14:creationId xmlns:p14="http://schemas.microsoft.com/office/powerpoint/2010/main" val="14350018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it started….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473" y="2925472"/>
            <a:ext cx="2202316" cy="24005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69" y="3696822"/>
            <a:ext cx="1880904" cy="2050835"/>
          </a:xfrm>
          <a:prstGeom prst="rect">
            <a:avLst/>
          </a:prstGeom>
        </p:spPr>
      </p:pic>
      <p:sp>
        <p:nvSpPr>
          <p:cNvPr id="6" name="Right Arrow 5"/>
          <p:cNvSpPr/>
          <p:nvPr/>
        </p:nvSpPr>
        <p:spPr>
          <a:xfrm>
            <a:off x="5029200" y="3528812"/>
            <a:ext cx="2517819" cy="1167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b="1" dirty="0" smtClean="0"/>
              <a:t>CARE</a:t>
            </a:r>
            <a:endParaRPr lang="en-IN" sz="26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5430" y="2468878"/>
            <a:ext cx="2292361" cy="3161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362" y="3528811"/>
            <a:ext cx="1933711" cy="221884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7956" y="3709885"/>
            <a:ext cx="733473" cy="770675"/>
          </a:xfrm>
          <a:prstGeom prst="rect">
            <a:avLst/>
          </a:prstGeom>
        </p:spPr>
      </p:pic>
    </p:spTree>
    <p:extLst>
      <p:ext uri="{BB962C8B-B14F-4D97-AF65-F5344CB8AC3E}">
        <p14:creationId xmlns:p14="http://schemas.microsoft.com/office/powerpoint/2010/main" val="23372399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grpId="0" nodeType="clickEffect">
                                  <p:stCondLst>
                                    <p:cond delay="0"/>
                                  </p:stCondLst>
                                  <p:childTnLst>
                                    <p:animRot by="120000">
                                      <p:cBhvr>
                                        <p:cTn id="17" dur="100" fill="hold">
                                          <p:stCondLst>
                                            <p:cond delay="0"/>
                                          </p:stCondLst>
                                        </p:cTn>
                                        <p:tgtEl>
                                          <p:spTgt spid="6"/>
                                        </p:tgtEl>
                                        <p:attrNameLst>
                                          <p:attrName>r</p:attrName>
                                        </p:attrNameLst>
                                      </p:cBhvr>
                                    </p:animRot>
                                    <p:animRot by="-240000">
                                      <p:cBhvr>
                                        <p:cTn id="18" dur="200" fill="hold">
                                          <p:stCondLst>
                                            <p:cond delay="200"/>
                                          </p:stCondLst>
                                        </p:cTn>
                                        <p:tgtEl>
                                          <p:spTgt spid="6"/>
                                        </p:tgtEl>
                                        <p:attrNameLst>
                                          <p:attrName>r</p:attrName>
                                        </p:attrNameLst>
                                      </p:cBhvr>
                                    </p:animRot>
                                    <p:animRot by="240000">
                                      <p:cBhvr>
                                        <p:cTn id="19" dur="200" fill="hold">
                                          <p:stCondLst>
                                            <p:cond delay="400"/>
                                          </p:stCondLst>
                                        </p:cTn>
                                        <p:tgtEl>
                                          <p:spTgt spid="6"/>
                                        </p:tgtEl>
                                        <p:attrNameLst>
                                          <p:attrName>r</p:attrName>
                                        </p:attrNameLst>
                                      </p:cBhvr>
                                    </p:animRot>
                                    <p:animRot by="-240000">
                                      <p:cBhvr>
                                        <p:cTn id="20" dur="200" fill="hold">
                                          <p:stCondLst>
                                            <p:cond delay="600"/>
                                          </p:stCondLst>
                                        </p:cTn>
                                        <p:tgtEl>
                                          <p:spTgt spid="6"/>
                                        </p:tgtEl>
                                        <p:attrNameLst>
                                          <p:attrName>r</p:attrName>
                                        </p:attrNameLst>
                                      </p:cBhvr>
                                    </p:animRot>
                                    <p:animRot by="120000">
                                      <p:cBhvr>
                                        <p:cTn id="21" dur="200" fill="hold">
                                          <p:stCondLst>
                                            <p:cond delay="800"/>
                                          </p:stCondLst>
                                        </p:cTn>
                                        <p:tgtEl>
                                          <p:spTgt spid="6"/>
                                        </p:tgtEl>
                                        <p:attrNameLst>
                                          <p:attrName>r</p:attrName>
                                        </p:attrNameLst>
                                      </p:cBhvr>
                                    </p:animRot>
                                  </p:childTnLst>
                                  <p:subTnLst>
                                    <p:animClr clrSpc="rgb" dir="cw">
                                      <p:cBhvr override="childStyle">
                                        <p:cTn dur="1" fill="hold" display="0" masterRel="nextClick" afterEffect="1"/>
                                        <p:tgtEl>
                                          <p:spTgt spid="6"/>
                                        </p:tgtEl>
                                        <p:attrNameLst>
                                          <p:attrName>ppt_c</p:attrName>
                                        </p:attrNameLst>
                                      </p:cBhvr>
                                      <p:to>
                                        <a:schemeClr val="accent1"/>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1000" fill="hold"/>
                                        <p:tgtEl>
                                          <p:spTgt spid="10"/>
                                        </p:tgtEl>
                                        <p:attrNameLst>
                                          <p:attrName>ppt_x</p:attrName>
                                        </p:attrNameLst>
                                      </p:cBhvr>
                                      <p:tavLst>
                                        <p:tav tm="0">
                                          <p:val>
                                            <p:strVal val="1+#ppt_w/2"/>
                                          </p:val>
                                        </p:tav>
                                        <p:tav tm="100000">
                                          <p:val>
                                            <p:strVal val="#ppt_x"/>
                                          </p:val>
                                        </p:tav>
                                      </p:tavLst>
                                    </p:anim>
                                    <p:anim calcmode="lin" valueType="num">
                                      <p:cBhvr additive="base">
                                        <p:cTn id="43"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1625" y="1249727"/>
            <a:ext cx="8825658" cy="2677648"/>
          </a:xfrm>
        </p:spPr>
        <p:txBody>
          <a:bodyPr/>
          <a:lstStyle/>
          <a:p>
            <a:r>
              <a:rPr lang="en-IN" dirty="0" smtClean="0"/>
              <a:t>What is the Solution ?</a:t>
            </a:r>
            <a:endParaRPr lang="en-IN" dirty="0"/>
          </a:p>
        </p:txBody>
      </p:sp>
      <p:sp>
        <p:nvSpPr>
          <p:cNvPr id="3" name="Subtitle 2"/>
          <p:cNvSpPr>
            <a:spLocks noGrp="1"/>
          </p:cNvSpPr>
          <p:nvPr>
            <p:ph type="subTitle" idx="1"/>
          </p:nvPr>
        </p:nvSpPr>
        <p:spPr>
          <a:xfrm>
            <a:off x="3754464" y="4019734"/>
            <a:ext cx="7496632" cy="861420"/>
          </a:xfrm>
        </p:spPr>
        <p:txBody>
          <a:bodyPr/>
          <a:lstStyle/>
          <a:p>
            <a:r>
              <a:rPr lang="en-IN" dirty="0" smtClean="0"/>
              <a:t>-</a:t>
            </a:r>
            <a:r>
              <a:rPr lang="en-IN" dirty="0"/>
              <a:t> </a:t>
            </a:r>
            <a:r>
              <a:rPr lang="en-IN" dirty="0" smtClean="0"/>
              <a:t> “Green Sense” comes for the rescue</a:t>
            </a:r>
            <a:endParaRPr lang="en-IN" dirty="0"/>
          </a:p>
        </p:txBody>
      </p:sp>
    </p:spTree>
    <p:extLst>
      <p:ext uri="{BB962C8B-B14F-4D97-AF65-F5344CB8AC3E}">
        <p14:creationId xmlns:p14="http://schemas.microsoft.com/office/powerpoint/2010/main" val="26206474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“Green Sense”</a:t>
            </a:r>
            <a:endParaRPr lang="en-IN" dirty="0"/>
          </a:p>
        </p:txBody>
      </p:sp>
      <p:sp>
        <p:nvSpPr>
          <p:cNvPr id="3" name="Content Placeholder 2"/>
          <p:cNvSpPr>
            <a:spLocks noGrp="1"/>
          </p:cNvSpPr>
          <p:nvPr>
            <p:ph idx="1"/>
          </p:nvPr>
        </p:nvSpPr>
        <p:spPr/>
        <p:txBody>
          <a:bodyPr/>
          <a:lstStyle/>
          <a:p>
            <a:r>
              <a:rPr lang="en-IN" dirty="0" smtClean="0"/>
              <a:t>It is an </a:t>
            </a:r>
            <a:r>
              <a:rPr lang="en-IN" dirty="0" err="1" smtClean="0"/>
              <a:t>Arduino</a:t>
            </a:r>
            <a:r>
              <a:rPr lang="en-IN" dirty="0" smtClean="0"/>
              <a:t> based System.</a:t>
            </a:r>
          </a:p>
          <a:p>
            <a:r>
              <a:rPr lang="en-IN" dirty="0" smtClean="0"/>
              <a:t>It will take care of your plants.</a:t>
            </a:r>
          </a:p>
          <a:p>
            <a:r>
              <a:rPr lang="en-IN" dirty="0" smtClean="0"/>
              <a:t>It will Monitor the Moisture in the Soil of your Plant and water them if it needs that.</a:t>
            </a:r>
          </a:p>
          <a:p>
            <a:r>
              <a:rPr lang="en-IN" dirty="0" smtClean="0"/>
              <a:t>Not only this, it will also monitor the Temperature, Humidity and Light around your Plants and alert you if there is Critical temperature or  Humidity or Critical Light around the Plants.</a:t>
            </a:r>
          </a:p>
          <a:p>
            <a:r>
              <a:rPr lang="en-IN" dirty="0" smtClean="0"/>
              <a:t>It choose the Social network “Twitter” medium to send the notification. </a:t>
            </a:r>
          </a:p>
          <a:p>
            <a:r>
              <a:rPr lang="en-IN" dirty="0" smtClean="0"/>
              <a:t>By using Green Sense your favourite plants will always remain happy.</a:t>
            </a:r>
          </a:p>
        </p:txBody>
      </p:sp>
    </p:spTree>
    <p:extLst>
      <p:ext uri="{BB962C8B-B14F-4D97-AF65-F5344CB8AC3E}">
        <p14:creationId xmlns:p14="http://schemas.microsoft.com/office/powerpoint/2010/main" val="17246332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833" y="3144523"/>
            <a:ext cx="10646229" cy="992776"/>
          </a:xfrm>
        </p:spPr>
        <p:txBody>
          <a:bodyPr/>
          <a:lstStyle/>
          <a:p>
            <a:r>
              <a:rPr lang="en-IN" dirty="0"/>
              <a:t>Day 0 of “Project Green Sense”</a:t>
            </a:r>
            <a:endParaRPr lang="en-IN" sz="3000" dirty="0"/>
          </a:p>
        </p:txBody>
      </p:sp>
      <p:sp>
        <p:nvSpPr>
          <p:cNvPr id="3" name="Subtitle 2"/>
          <p:cNvSpPr>
            <a:spLocks noGrp="1"/>
          </p:cNvSpPr>
          <p:nvPr>
            <p:ph type="subTitle" idx="1"/>
          </p:nvPr>
        </p:nvSpPr>
        <p:spPr>
          <a:xfrm>
            <a:off x="4402183" y="4254864"/>
            <a:ext cx="6910251" cy="861420"/>
          </a:xfrm>
        </p:spPr>
        <p:txBody>
          <a:bodyPr/>
          <a:lstStyle/>
          <a:p>
            <a:r>
              <a:rPr lang="en-IN" dirty="0" smtClean="0"/>
              <a:t>- “If you have an Idea just go and Make </a:t>
            </a:r>
            <a:r>
              <a:rPr lang="en-IN" dirty="0"/>
              <a:t>it”</a:t>
            </a:r>
            <a:br>
              <a:rPr lang="en-IN" dirty="0"/>
            </a:br>
            <a:r>
              <a:rPr lang="en-IN" dirty="0"/>
              <a:t>                                    </a:t>
            </a:r>
            <a:r>
              <a:rPr lang="en-IN" dirty="0" smtClean="0"/>
              <a:t>~ </a:t>
            </a:r>
            <a:r>
              <a:rPr lang="en-IN"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Massimo </a:t>
            </a:r>
            <a:r>
              <a:rPr lang="en-IN" b="1" dirty="0" err="1"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Banzi</a:t>
            </a:r>
            <a:r>
              <a:rPr lang="en-IN" b="1"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IN" sz="1400" dirty="0" err="1" smtClean="0">
                <a:cs typeface="Segoe UI" panose="020B0502040204020203" pitchFamily="34" charset="0"/>
              </a:rPr>
              <a:t>Arduino</a:t>
            </a:r>
            <a:r>
              <a:rPr lang="en-IN" sz="1400" dirty="0" smtClean="0">
                <a:cs typeface="Segoe UI" panose="020B0502040204020203" pitchFamily="34" charset="0"/>
              </a:rPr>
              <a:t> co-founder)</a:t>
            </a:r>
            <a:endParaRPr lang="en-IN"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1510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Portraying the Idea on Board</a:t>
            </a:r>
            <a:endParaRPr lang="en-IN" dirty="0"/>
          </a:p>
        </p:txBody>
      </p:sp>
      <p:sp>
        <p:nvSpPr>
          <p:cNvPr id="3" name="Content Placeholder 2"/>
          <p:cNvSpPr>
            <a:spLocks noGrp="1"/>
          </p:cNvSpPr>
          <p:nvPr>
            <p:ph idx="1"/>
          </p:nvPr>
        </p:nvSpPr>
        <p:spPr/>
        <p:txBody>
          <a:bodyPr/>
          <a:lstStyle/>
          <a:p>
            <a:r>
              <a:rPr lang="en-IN" dirty="0" smtClean="0"/>
              <a:t>Getting the Idea is OK but implying it in real life Scenario is a bit difficult task.</a:t>
            </a:r>
          </a:p>
          <a:p>
            <a:r>
              <a:rPr lang="en-IN" dirty="0" smtClean="0"/>
              <a:t>Embedding the Idea</a:t>
            </a:r>
          </a:p>
          <a:p>
            <a:r>
              <a:rPr lang="en-IN" dirty="0" smtClean="0"/>
              <a:t>Collecting Hardware : It’s a little difficult task to collect the Hardware because collecting all the required Hardware on a go for such kind of imaginary project is not an easy task</a:t>
            </a:r>
          </a:p>
          <a:p>
            <a:r>
              <a:rPr lang="en-IN" dirty="0" smtClean="0"/>
              <a:t>Getting Hardware : </a:t>
            </a:r>
            <a:r>
              <a:rPr lang="en-IN" dirty="0" err="1" smtClean="0">
                <a:solidFill>
                  <a:srgbClr val="C00000"/>
                </a:solidFill>
              </a:rPr>
              <a:t>Arduino</a:t>
            </a:r>
            <a:r>
              <a:rPr lang="en-IN" dirty="0" smtClean="0">
                <a:solidFill>
                  <a:srgbClr val="C00000"/>
                </a:solidFill>
              </a:rPr>
              <a:t> Uno</a:t>
            </a:r>
            <a:r>
              <a:rPr lang="en-IN" dirty="0" smtClean="0"/>
              <a:t>, Soil Moisture Sensor, Light Sensor(LDR), Temperature and Humidity Sensor(DHT11), Servo Motor, Ethernet Shield, LED Light, Relay, Water Pump</a:t>
            </a:r>
          </a:p>
          <a:p>
            <a:r>
              <a:rPr lang="en-IN" dirty="0" smtClean="0"/>
              <a:t>Writing Sketch for all of ‘</a:t>
            </a:r>
            <a:r>
              <a:rPr lang="en-IN" dirty="0" err="1" smtClean="0"/>
              <a:t>em</a:t>
            </a:r>
            <a:endParaRPr lang="en-IN" dirty="0" smtClean="0"/>
          </a:p>
        </p:txBody>
      </p:sp>
    </p:spTree>
    <p:extLst>
      <p:ext uri="{BB962C8B-B14F-4D97-AF65-F5344CB8AC3E}">
        <p14:creationId xmlns:p14="http://schemas.microsoft.com/office/powerpoint/2010/main" val="27524411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4057" y="2844078"/>
            <a:ext cx="4663441" cy="992776"/>
          </a:xfrm>
        </p:spPr>
        <p:txBody>
          <a:bodyPr/>
          <a:lstStyle/>
          <a:p>
            <a:r>
              <a:rPr lang="en-IN" dirty="0" smtClean="0"/>
              <a:t>Hardware</a:t>
            </a:r>
            <a:endParaRPr lang="en-IN" sz="3000" dirty="0"/>
          </a:p>
        </p:txBody>
      </p:sp>
      <p:sp>
        <p:nvSpPr>
          <p:cNvPr id="3" name="Subtitle 2"/>
          <p:cNvSpPr>
            <a:spLocks noGrp="1"/>
          </p:cNvSpPr>
          <p:nvPr>
            <p:ph type="subTitle" idx="1"/>
          </p:nvPr>
        </p:nvSpPr>
        <p:spPr>
          <a:xfrm>
            <a:off x="4638640" y="3836854"/>
            <a:ext cx="6267899" cy="1257660"/>
          </a:xfrm>
        </p:spPr>
        <p:txBody>
          <a:bodyPr>
            <a:normAutofit/>
          </a:bodyPr>
          <a:lstStyle/>
          <a:p>
            <a:r>
              <a:rPr lang="en-IN" dirty="0" smtClean="0"/>
              <a:t>- “hardware becomes a piece of culture that anyone can build upon, like a poem  or a song”               </a:t>
            </a:r>
          </a:p>
          <a:p>
            <a:pPr marL="285750" indent="-285750">
              <a:buFontTx/>
              <a:buChar char="-"/>
            </a:pPr>
            <a:r>
              <a:rPr lang="en-IN" dirty="0"/>
              <a:t> </a:t>
            </a:r>
            <a:r>
              <a:rPr lang="en-IN" dirty="0" smtClean="0"/>
              <a:t>           </a:t>
            </a:r>
            <a:r>
              <a:rPr lang="en-IN" dirty="0"/>
              <a:t>~ </a:t>
            </a:r>
            <a:r>
              <a:rPr lang="en-IN"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Massimo </a:t>
            </a:r>
            <a:r>
              <a:rPr lang="en-IN" b="1" dirty="0" err="1">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Banzi</a:t>
            </a:r>
            <a:r>
              <a:rPr lang="en-IN"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IN" sz="1400" dirty="0" err="1">
                <a:cs typeface="Segoe UI" panose="020B0502040204020203" pitchFamily="34" charset="0"/>
              </a:rPr>
              <a:t>Arduino</a:t>
            </a:r>
            <a:r>
              <a:rPr lang="en-IN" sz="1400" dirty="0">
                <a:cs typeface="Segoe UI" panose="020B0502040204020203" pitchFamily="34" charset="0"/>
              </a:rPr>
              <a:t> co-founder)</a:t>
            </a:r>
            <a:endParaRPr lang="en-IN"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59232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Hardware…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326" y="2120174"/>
            <a:ext cx="2033814" cy="2033814"/>
          </a:xfrm>
        </p:spPr>
      </p:pic>
      <p:sp>
        <p:nvSpPr>
          <p:cNvPr id="5" name="TextBox 4"/>
          <p:cNvSpPr txBox="1"/>
          <p:nvPr/>
        </p:nvSpPr>
        <p:spPr>
          <a:xfrm>
            <a:off x="1024326" y="3969322"/>
            <a:ext cx="2463457" cy="369332"/>
          </a:xfrm>
          <a:prstGeom prst="rect">
            <a:avLst/>
          </a:prstGeom>
          <a:noFill/>
        </p:spPr>
        <p:txBody>
          <a:bodyPr wrap="square" rtlCol="0">
            <a:spAutoFit/>
          </a:bodyPr>
          <a:lstStyle/>
          <a:p>
            <a:r>
              <a:rPr lang="en-IN" dirty="0" smtClean="0"/>
              <a:t>1.Arduino Uno</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067" y="2368412"/>
            <a:ext cx="1753216" cy="1600910"/>
          </a:xfrm>
          <a:prstGeom prst="rect">
            <a:avLst/>
          </a:prstGeom>
        </p:spPr>
      </p:pic>
      <p:sp>
        <p:nvSpPr>
          <p:cNvPr id="7" name="TextBox 6"/>
          <p:cNvSpPr txBox="1"/>
          <p:nvPr/>
        </p:nvSpPr>
        <p:spPr>
          <a:xfrm>
            <a:off x="3735980" y="3982385"/>
            <a:ext cx="1789611" cy="646331"/>
          </a:xfrm>
          <a:prstGeom prst="rect">
            <a:avLst/>
          </a:prstGeom>
          <a:noFill/>
        </p:spPr>
        <p:txBody>
          <a:bodyPr wrap="square" rtlCol="0">
            <a:spAutoFit/>
          </a:bodyPr>
          <a:lstStyle/>
          <a:p>
            <a:r>
              <a:rPr lang="en-IN" dirty="0" smtClean="0"/>
              <a:t>2.Soil Moisture </a:t>
            </a:r>
          </a:p>
          <a:p>
            <a:r>
              <a:rPr lang="en-IN" dirty="0"/>
              <a:t> </a:t>
            </a:r>
            <a:r>
              <a:rPr lang="en-IN" dirty="0" smtClean="0"/>
              <a:t>      Sensor</a:t>
            </a:r>
            <a:endParaRPr lang="en-IN"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450" y="2458705"/>
            <a:ext cx="939081" cy="1643031"/>
          </a:xfrm>
          <a:prstGeom prst="rect">
            <a:avLst/>
          </a:prstGeom>
        </p:spPr>
      </p:pic>
      <p:sp>
        <p:nvSpPr>
          <p:cNvPr id="9" name="Rectangle 8"/>
          <p:cNvSpPr/>
          <p:nvPr/>
        </p:nvSpPr>
        <p:spPr>
          <a:xfrm>
            <a:off x="9622970" y="4200099"/>
            <a:ext cx="1950720" cy="369332"/>
          </a:xfrm>
          <a:prstGeom prst="rect">
            <a:avLst/>
          </a:prstGeom>
        </p:spPr>
        <p:txBody>
          <a:bodyPr wrap="square">
            <a:spAutoFit/>
          </a:bodyPr>
          <a:lstStyle/>
          <a:p>
            <a:r>
              <a:rPr lang="en-IN" dirty="0" smtClean="0"/>
              <a:t>4.DHT Sensor</a:t>
            </a:r>
            <a:endParaRPr lang="en-IN"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7210" y="2368412"/>
            <a:ext cx="1800498" cy="1733324"/>
          </a:xfrm>
          <a:prstGeom prst="rect">
            <a:avLst/>
          </a:prstGeom>
        </p:spPr>
      </p:pic>
      <p:sp>
        <p:nvSpPr>
          <p:cNvPr id="11" name="Rectangle 10"/>
          <p:cNvSpPr/>
          <p:nvPr/>
        </p:nvSpPr>
        <p:spPr>
          <a:xfrm>
            <a:off x="6666412" y="4200099"/>
            <a:ext cx="1950720" cy="369332"/>
          </a:xfrm>
          <a:prstGeom prst="rect">
            <a:avLst/>
          </a:prstGeom>
        </p:spPr>
        <p:txBody>
          <a:bodyPr wrap="square">
            <a:spAutoFit/>
          </a:bodyPr>
          <a:lstStyle/>
          <a:p>
            <a:r>
              <a:rPr lang="en-IN" dirty="0" smtClean="0"/>
              <a:t>3.LDR Sensor</a:t>
            </a:r>
            <a:endParaRPr lang="en-IN"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326" y="4338654"/>
            <a:ext cx="1828800" cy="1828800"/>
          </a:xfrm>
          <a:prstGeom prst="rect">
            <a:avLst/>
          </a:prstGeom>
        </p:spPr>
      </p:pic>
      <p:sp>
        <p:nvSpPr>
          <p:cNvPr id="13" name="TextBox 12"/>
          <p:cNvSpPr txBox="1"/>
          <p:nvPr/>
        </p:nvSpPr>
        <p:spPr>
          <a:xfrm>
            <a:off x="1006907" y="6041963"/>
            <a:ext cx="2051233" cy="369332"/>
          </a:xfrm>
          <a:prstGeom prst="rect">
            <a:avLst/>
          </a:prstGeom>
          <a:noFill/>
        </p:spPr>
        <p:txBody>
          <a:bodyPr wrap="square" rtlCol="0">
            <a:spAutoFit/>
          </a:bodyPr>
          <a:lstStyle/>
          <a:p>
            <a:r>
              <a:rPr lang="en-IN" dirty="0" smtClean="0"/>
              <a:t>5.Ethernet Shield</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5980" y="4604849"/>
            <a:ext cx="1734642" cy="1510352"/>
          </a:xfrm>
          <a:prstGeom prst="rect">
            <a:avLst/>
          </a:prstGeom>
        </p:spPr>
      </p:pic>
      <p:sp>
        <p:nvSpPr>
          <p:cNvPr id="15" name="TextBox 14"/>
          <p:cNvSpPr txBox="1"/>
          <p:nvPr/>
        </p:nvSpPr>
        <p:spPr>
          <a:xfrm>
            <a:off x="3767058" y="6055026"/>
            <a:ext cx="2051233" cy="369332"/>
          </a:xfrm>
          <a:prstGeom prst="rect">
            <a:avLst/>
          </a:prstGeom>
          <a:noFill/>
        </p:spPr>
        <p:txBody>
          <a:bodyPr wrap="square" rtlCol="0">
            <a:spAutoFit/>
          </a:bodyPr>
          <a:lstStyle/>
          <a:p>
            <a:r>
              <a:rPr lang="en-IN" dirty="0" smtClean="0"/>
              <a:t>6.Servo Motor</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0357" y="4569431"/>
            <a:ext cx="1947846" cy="1717069"/>
          </a:xfrm>
          <a:prstGeom prst="rect">
            <a:avLst/>
          </a:prstGeom>
        </p:spPr>
      </p:pic>
      <p:sp>
        <p:nvSpPr>
          <p:cNvPr id="17" name="TextBox 16"/>
          <p:cNvSpPr txBox="1"/>
          <p:nvPr/>
        </p:nvSpPr>
        <p:spPr>
          <a:xfrm>
            <a:off x="6688795" y="6063733"/>
            <a:ext cx="2051233" cy="369332"/>
          </a:xfrm>
          <a:prstGeom prst="rect">
            <a:avLst/>
          </a:prstGeom>
          <a:noFill/>
        </p:spPr>
        <p:txBody>
          <a:bodyPr wrap="square" rtlCol="0">
            <a:spAutoFit/>
          </a:bodyPr>
          <a:lstStyle/>
          <a:p>
            <a:r>
              <a:rPr lang="en-IN" dirty="0" smtClean="0"/>
              <a:t>7.Water Pump</a:t>
            </a: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30268" y="4789514"/>
            <a:ext cx="1263709" cy="1109082"/>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97564" y="4695851"/>
            <a:ext cx="1520265" cy="1202745"/>
          </a:xfrm>
          <a:prstGeom prst="rect">
            <a:avLst/>
          </a:prstGeom>
        </p:spPr>
      </p:pic>
      <p:sp>
        <p:nvSpPr>
          <p:cNvPr id="22" name="TextBox 21"/>
          <p:cNvSpPr txBox="1"/>
          <p:nvPr/>
        </p:nvSpPr>
        <p:spPr>
          <a:xfrm>
            <a:off x="9558276" y="6059377"/>
            <a:ext cx="2051233" cy="369332"/>
          </a:xfrm>
          <a:prstGeom prst="rect">
            <a:avLst/>
          </a:prstGeom>
          <a:noFill/>
        </p:spPr>
        <p:txBody>
          <a:bodyPr wrap="square" rtlCol="0">
            <a:spAutoFit/>
          </a:bodyPr>
          <a:lstStyle/>
          <a:p>
            <a:r>
              <a:rPr lang="en-IN" dirty="0" smtClean="0"/>
              <a:t>8.Relay and LED</a:t>
            </a:r>
          </a:p>
        </p:txBody>
      </p:sp>
    </p:spTree>
    <p:extLst>
      <p:ext uri="{BB962C8B-B14F-4D97-AF65-F5344CB8AC3E}">
        <p14:creationId xmlns:p14="http://schemas.microsoft.com/office/powerpoint/2010/main" val="36213845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1000"/>
                                        <p:tgtEl>
                                          <p:spTgt spid="20"/>
                                        </p:tgtEl>
                                      </p:cBhvr>
                                    </p:animEffect>
                                    <p:anim calcmode="lin" valueType="num">
                                      <p:cBhvr>
                                        <p:cTn id="97" dur="1000" fill="hold"/>
                                        <p:tgtEl>
                                          <p:spTgt spid="20"/>
                                        </p:tgtEl>
                                        <p:attrNameLst>
                                          <p:attrName>ppt_x</p:attrName>
                                        </p:attrNameLst>
                                      </p:cBhvr>
                                      <p:tavLst>
                                        <p:tav tm="0">
                                          <p:val>
                                            <p:strVal val="#ppt_x"/>
                                          </p:val>
                                        </p:tav>
                                        <p:tav tm="100000">
                                          <p:val>
                                            <p:strVal val="#ppt_x"/>
                                          </p:val>
                                        </p:tav>
                                      </p:tavLst>
                                    </p:anim>
                                    <p:anim calcmode="lin" valueType="num">
                                      <p:cBhvr>
                                        <p:cTn id="98" dur="1000" fill="hold"/>
                                        <p:tgtEl>
                                          <p:spTgt spid="20"/>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anim calcmode="lin" valueType="num">
                                      <p:cBhvr>
                                        <p:cTn id="102" dur="1000" fill="hold"/>
                                        <p:tgtEl>
                                          <p:spTgt spid="22"/>
                                        </p:tgtEl>
                                        <p:attrNameLst>
                                          <p:attrName>ppt_x</p:attrName>
                                        </p:attrNameLst>
                                      </p:cBhvr>
                                      <p:tavLst>
                                        <p:tav tm="0">
                                          <p:val>
                                            <p:strVal val="#ppt_x"/>
                                          </p:val>
                                        </p:tav>
                                        <p:tav tm="100000">
                                          <p:val>
                                            <p:strVal val="#ppt_x"/>
                                          </p:val>
                                        </p:tav>
                                      </p:tavLst>
                                    </p:anim>
                                    <p:anim calcmode="lin" valueType="num">
                                      <p:cBhvr>
                                        <p:cTn id="10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2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1104</TotalTime>
  <Words>615</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Segoe UI</vt:lpstr>
      <vt:lpstr>Wingdings 3</vt:lpstr>
      <vt:lpstr>Ion Boardroom</vt:lpstr>
      <vt:lpstr>“Green Sense”</vt:lpstr>
      <vt:lpstr>What is “Green Sense” ?</vt:lpstr>
      <vt:lpstr>Where it started….</vt:lpstr>
      <vt:lpstr>What is the Solution ?</vt:lpstr>
      <vt:lpstr>                   “Green Sense”</vt:lpstr>
      <vt:lpstr>Day 0 of “Project Green Sense”</vt:lpstr>
      <vt:lpstr>         Portraying the Idea on Board</vt:lpstr>
      <vt:lpstr>Hardware</vt:lpstr>
      <vt:lpstr>Listing Hardware…</vt:lpstr>
      <vt:lpstr>What is Arduino ?</vt:lpstr>
      <vt:lpstr>                            Arduino</vt:lpstr>
      <vt:lpstr>                         Arduino</vt:lpstr>
      <vt:lpstr>                   Why Arduino?</vt:lpstr>
      <vt:lpstr>Sensors</vt:lpstr>
      <vt:lpstr>Listing all of ‘em</vt:lpstr>
      <vt:lpstr>Rest of ‘em…</vt:lpstr>
      <vt:lpstr>Demo</vt:lpstr>
      <vt:lpstr>                 Twitter Screenshot</vt:lpstr>
      <vt:lpstr>Circuit Setup…</vt:lpstr>
      <vt:lpstr>Future Scope</vt:lpstr>
      <vt:lpstr>Future Aspects…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Sense”</dc:title>
  <dc:creator>Aman Kumar</dc:creator>
  <cp:lastModifiedBy>Aman Kumar</cp:lastModifiedBy>
  <cp:revision>33</cp:revision>
  <dcterms:created xsi:type="dcterms:W3CDTF">2015-04-30T17:02:27Z</dcterms:created>
  <dcterms:modified xsi:type="dcterms:W3CDTF">2015-05-02T08:55:29Z</dcterms:modified>
</cp:coreProperties>
</file>