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7" r:id="rId11"/>
    <p:sldId id="268" r:id="rId12"/>
    <p:sldId id="269" r:id="rId13"/>
    <p:sldId id="274" r:id="rId14"/>
    <p:sldId id="278" r:id="rId15"/>
    <p:sldId id="279" r:id="rId16"/>
    <p:sldId id="275" r:id="rId17"/>
    <p:sldId id="264" r:id="rId18"/>
    <p:sldId id="270" r:id="rId19"/>
    <p:sldId id="271" r:id="rId20"/>
    <p:sldId id="273"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7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8668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9911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08933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54888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88126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9C036-8BCC-4E89-9455-BC85A1FB6334}"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34856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9C036-8BCC-4E89-9455-BC85A1FB6334}" type="datetimeFigureOut">
              <a:rPr lang="en-US" smtClean="0"/>
              <a:t>6/28/2018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4374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9C036-8BCC-4E89-9455-BC85A1FB6334}" type="datetimeFigureOut">
              <a:rPr lang="en-US" smtClean="0"/>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64008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9C036-8BCC-4E89-9455-BC85A1FB6334}" type="datetimeFigureOut">
              <a:rPr lang="en-US" smtClean="0"/>
              <a:t>6/28/2018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87098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9472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79649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C036-8BCC-4E89-9455-BC85A1FB6334}" type="datetimeFigureOut">
              <a:rPr lang="en-US" smtClean="0"/>
              <a:t>6/28/2018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7C9B6-7217-468E-8221-B4F4C4808E06}" type="slidenum">
              <a:rPr lang="en-US" smtClean="0"/>
              <a:t>‹#›</a:t>
            </a:fld>
            <a:endParaRPr lang="en-US"/>
          </a:p>
        </p:txBody>
      </p:sp>
    </p:spTree>
    <p:extLst>
      <p:ext uri="{BB962C8B-B14F-4D97-AF65-F5344CB8AC3E}">
        <p14:creationId xmlns:p14="http://schemas.microsoft.com/office/powerpoint/2010/main" val="401601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X3D JSON Loader Tutorial</a:t>
            </a:r>
            <a:br>
              <a:rPr lang="en-US" dirty="0"/>
            </a:br>
            <a:r>
              <a:rPr lang="en-US" sz="3200" dirty="0"/>
              <a:t>with Object Model integration</a:t>
            </a:r>
            <a:endParaRPr lang="en-US" dirty="0"/>
          </a:p>
        </p:txBody>
      </p:sp>
      <p:sp>
        <p:nvSpPr>
          <p:cNvPr id="3" name="Subtitle 2"/>
          <p:cNvSpPr>
            <a:spLocks noGrp="1"/>
          </p:cNvSpPr>
          <p:nvPr>
            <p:ph type="subTitle" idx="1"/>
          </p:nvPr>
        </p:nvSpPr>
        <p:spPr/>
        <p:txBody>
          <a:bodyPr/>
          <a:lstStyle/>
          <a:p>
            <a:r>
              <a:rPr lang="en-US" dirty="0"/>
              <a:t>John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305464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(continued—given a URL to load)</a:t>
            </a:r>
          </a:p>
        </p:txBody>
      </p:sp>
      <p:sp>
        <p:nvSpPr>
          <p:cNvPr id="3" name="Content Placeholder 2"/>
          <p:cNvSpPr>
            <a:spLocks noGrp="1"/>
          </p:cNvSpPr>
          <p:nvPr>
            <p:ph idx="1"/>
          </p:nvPr>
        </p:nvSpPr>
        <p:spPr/>
        <p:txBody>
          <a:bodyPr>
            <a:normAutofit fontScale="47500" lnSpcReduction="20000"/>
          </a:bodyPr>
          <a:lstStyle/>
          <a:p>
            <a:r>
              <a:rPr lang="en-US" dirty="0"/>
              <a:t> &lt;script type="text/</a:t>
            </a:r>
            <a:r>
              <a:rPr lang="en-US" dirty="0" err="1"/>
              <a:t>javascript</a:t>
            </a:r>
            <a:r>
              <a:rPr lang="en-US" dirty="0"/>
              <a:t>" </a:t>
            </a:r>
            <a:r>
              <a:rPr lang="en-US" dirty="0" err="1"/>
              <a:t>src</a:t>
            </a:r>
            <a:r>
              <a:rPr lang="en-US" dirty="0"/>
              <a:t>="node/X3DJSONLD.js"&gt;&lt;/script&gt;</a:t>
            </a:r>
          </a:p>
          <a:p>
            <a:r>
              <a:rPr lang="en-US" dirty="0"/>
              <a:t>&lt;script type="text/</a:t>
            </a:r>
            <a:r>
              <a:rPr lang="en-US" dirty="0" err="1"/>
              <a:t>javascript</a:t>
            </a:r>
            <a:r>
              <a:rPr lang="en-US" dirty="0"/>
              <a:t>" </a:t>
            </a:r>
            <a:r>
              <a:rPr lang="en-US" dirty="0" err="1"/>
              <a:t>src</a:t>
            </a:r>
            <a:r>
              <a:rPr lang="en-US" dirty="0"/>
              <a:t>="../node/loadValidate.js"&gt;&lt;/script&gt;</a:t>
            </a:r>
          </a:p>
          <a:p>
            <a:r>
              <a:rPr lang="en-US" dirty="0"/>
              <a:t> &lt;script type="text/</a:t>
            </a:r>
            <a:r>
              <a:rPr lang="en-US" dirty="0" err="1"/>
              <a:t>javascript</a:t>
            </a:r>
            <a:r>
              <a:rPr lang="en-US" dirty="0"/>
              <a:t>" </a:t>
            </a:r>
            <a:r>
              <a:rPr lang="en-US" dirty="0" err="1"/>
              <a:t>src</a:t>
            </a:r>
            <a:r>
              <a:rPr lang="en-US" dirty="0"/>
              <a:t>="node/loaderJQuery.js"&gt;&lt;/script&gt;&lt;!--for </a:t>
            </a:r>
            <a:r>
              <a:rPr lang="en-US" dirty="0" err="1"/>
              <a:t>loadSchema</a:t>
            </a:r>
            <a:r>
              <a:rPr lang="en-US" dirty="0"/>
              <a:t> and </a:t>
            </a:r>
            <a:r>
              <a:rPr lang="en-US" dirty="0" err="1"/>
              <a:t>doValidate</a:t>
            </a:r>
            <a:r>
              <a:rPr lang="en-US" dirty="0"/>
              <a:t>--&gt;</a:t>
            </a:r>
          </a:p>
          <a:p>
            <a:r>
              <a:rPr lang="en-US" dirty="0"/>
              <a:t> &lt;script type="text/</a:t>
            </a:r>
            <a:r>
              <a:rPr lang="en-US" dirty="0" err="1"/>
              <a:t>javascript</a:t>
            </a:r>
            <a:r>
              <a:rPr lang="en-US" dirty="0"/>
              <a:t>"&gt;</a:t>
            </a:r>
          </a:p>
          <a:p>
            <a:endParaRPr lang="en-US" dirty="0"/>
          </a:p>
          <a:p>
            <a:r>
              <a:rPr lang="en-US" dirty="0"/>
              <a:t>        var </a:t>
            </a:r>
            <a:r>
              <a:rPr lang="en-US" dirty="0" err="1"/>
              <a:t>url</a:t>
            </a:r>
            <a:r>
              <a:rPr lang="en-US" dirty="0"/>
              <a:t> = "data/</a:t>
            </a:r>
            <a:r>
              <a:rPr lang="en-US" dirty="0" err="1"/>
              <a:t>ball.json</a:t>
            </a:r>
            <a:r>
              <a:rPr lang="en-US" dirty="0"/>
              <a:t>";</a:t>
            </a:r>
          </a:p>
          <a:p>
            <a:r>
              <a:rPr lang="en-US" dirty="0"/>
              <a:t>        var selector = "#</a:t>
            </a:r>
            <a:r>
              <a:rPr lang="en-US" dirty="0" err="1"/>
              <a:t>x_itedom</a:t>
            </a:r>
            <a:r>
              <a:rPr lang="en-US" dirty="0"/>
              <a:t>";</a:t>
            </a:r>
          </a:p>
          <a:p>
            <a:endParaRPr lang="en-US" dirty="0"/>
          </a:p>
          <a:p>
            <a:endParaRPr lang="en-US" dirty="0"/>
          </a:p>
          <a:p>
            <a:r>
              <a:rPr lang="en-US" dirty="0"/>
              <a:t>        $.</a:t>
            </a:r>
            <a:r>
              <a:rPr lang="en-US" dirty="0" err="1"/>
              <a:t>getJSON</a:t>
            </a:r>
            <a:r>
              <a:rPr lang="en-US" dirty="0"/>
              <a:t>(</a:t>
            </a:r>
            <a:r>
              <a:rPr lang="en-US" dirty="0" err="1"/>
              <a:t>url</a:t>
            </a:r>
            <a:r>
              <a:rPr lang="en-US" dirty="0"/>
              <a:t>, </a:t>
            </a:r>
            <a:r>
              <a:rPr lang="en-US" dirty="0" err="1"/>
              <a:t>importInto_X_ITE</a:t>
            </a:r>
            <a:r>
              <a:rPr lang="en-US" dirty="0"/>
              <a:t>);</a:t>
            </a:r>
          </a:p>
          <a:p>
            <a:endParaRPr lang="en-US" dirty="0"/>
          </a:p>
          <a:p>
            <a:r>
              <a:rPr lang="en-US" dirty="0"/>
              <a:t>        function </a:t>
            </a:r>
            <a:r>
              <a:rPr lang="en-US" dirty="0" err="1"/>
              <a:t>importInto_X_ITE</a:t>
            </a:r>
            <a:r>
              <a:rPr lang="en-US" dirty="0"/>
              <a:t>(json) {</a:t>
            </a:r>
          </a:p>
          <a:p>
            <a:r>
              <a:rPr lang="en-US" dirty="0"/>
              <a:t>                loadX3DJS_X_ITE(selector, </a:t>
            </a:r>
            <a:r>
              <a:rPr lang="en-US" dirty="0" err="1"/>
              <a:t>document.implementation</a:t>
            </a:r>
            <a:r>
              <a:rPr lang="en-US" dirty="0"/>
              <a:t>, json, </a:t>
            </a:r>
            <a:r>
              <a:rPr lang="en-US" dirty="0" err="1"/>
              <a:t>url</a:t>
            </a:r>
            <a:r>
              <a:rPr lang="en-US" dirty="0"/>
              <a:t>, "", </a:t>
            </a:r>
            <a:r>
              <a:rPr lang="en-US" dirty="0" err="1"/>
              <a:t>loadSchema</a:t>
            </a:r>
            <a:r>
              <a:rPr lang="en-US" dirty="0"/>
              <a:t>, </a:t>
            </a:r>
            <a:r>
              <a:rPr lang="en-US" dirty="0" err="1"/>
              <a:t>doValidate</a:t>
            </a:r>
            <a:r>
              <a:rPr lang="en-US" dirty="0"/>
              <a:t>, X3DJSONLD, function(</a:t>
            </a:r>
            <a:r>
              <a:rPr lang="en-US" dirty="0" err="1"/>
              <a:t>jsDOM</a:t>
            </a:r>
            <a:r>
              <a:rPr lang="en-US" dirty="0"/>
              <a:t>) {</a:t>
            </a:r>
          </a:p>
          <a:p>
            <a:r>
              <a:rPr lang="en-US" dirty="0"/>
              <a:t>                        </a:t>
            </a:r>
            <a:r>
              <a:rPr lang="en-US" dirty="0" err="1"/>
              <a:t>load_X_ITE_DOM</a:t>
            </a:r>
            <a:r>
              <a:rPr lang="en-US" dirty="0"/>
              <a:t>(</a:t>
            </a:r>
            <a:r>
              <a:rPr lang="en-US" dirty="0" err="1"/>
              <a:t>jsDOM</a:t>
            </a:r>
            <a:r>
              <a:rPr lang="en-US" dirty="0"/>
              <a:t>, selector);</a:t>
            </a:r>
          </a:p>
          <a:p>
            <a:r>
              <a:rPr lang="en-US" dirty="0"/>
              <a:t>                });</a:t>
            </a:r>
          </a:p>
          <a:p>
            <a:r>
              <a:rPr lang="en-US" dirty="0"/>
              <a:t>        }</a:t>
            </a:r>
          </a:p>
          <a:p>
            <a:endParaRPr lang="en-US" dirty="0"/>
          </a:p>
        </p:txBody>
      </p:sp>
    </p:spTree>
    <p:extLst>
      <p:ext uri="{BB962C8B-B14F-4D97-AF65-F5344CB8AC3E}">
        <p14:creationId xmlns:p14="http://schemas.microsoft.com/office/powerpoint/2010/main" val="176682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(continued—loading a DOM element into X_ITE)</a:t>
            </a:r>
          </a:p>
        </p:txBody>
      </p:sp>
      <p:sp>
        <p:nvSpPr>
          <p:cNvPr id="3" name="Content Placeholder 2"/>
          <p:cNvSpPr>
            <a:spLocks noGrp="1"/>
          </p:cNvSpPr>
          <p:nvPr>
            <p:ph idx="1"/>
          </p:nvPr>
        </p:nvSpPr>
        <p:spPr/>
        <p:txBody>
          <a:bodyPr>
            <a:normAutofit fontScale="62500" lnSpcReduction="20000"/>
          </a:bodyPr>
          <a:lstStyle/>
          <a:p>
            <a:r>
              <a:rPr lang="en-US" dirty="0"/>
              <a:t> function </a:t>
            </a:r>
            <a:r>
              <a:rPr lang="en-US" dirty="0" err="1"/>
              <a:t>load__X_ITE_DOM</a:t>
            </a:r>
            <a:r>
              <a:rPr lang="en-US" dirty="0"/>
              <a:t>(element, selector) {</a:t>
            </a:r>
          </a:p>
          <a:p>
            <a:r>
              <a:rPr lang="en-US" dirty="0"/>
              <a:t>      X3D(function() {</a:t>
            </a:r>
          </a:p>
          <a:p>
            <a:r>
              <a:rPr lang="en-US" dirty="0"/>
              <a:t>                if (</a:t>
            </a:r>
            <a:r>
              <a:rPr lang="en-US" dirty="0" err="1"/>
              <a:t>typeof</a:t>
            </a:r>
            <a:r>
              <a:rPr lang="en-US" dirty="0"/>
              <a:t> X3D.getBrowser !== 'undefined') {</a:t>
            </a:r>
          </a:p>
          <a:p>
            <a:r>
              <a:rPr lang="en-US" dirty="0"/>
              <a:t>                        var browser = X3D.getBrowser(selector);</a:t>
            </a:r>
          </a:p>
          <a:p>
            <a:r>
              <a:rPr lang="en-US" dirty="0"/>
              <a:t>                        if (</a:t>
            </a:r>
            <a:r>
              <a:rPr lang="en-US" dirty="0" err="1"/>
              <a:t>typeof</a:t>
            </a:r>
            <a:r>
              <a:rPr lang="en-US" dirty="0"/>
              <a:t> browser !== 'undefined' &amp;&amp; </a:t>
            </a:r>
            <a:r>
              <a:rPr lang="en-US" dirty="0" err="1"/>
              <a:t>typeof</a:t>
            </a:r>
            <a:r>
              <a:rPr lang="en-US" dirty="0"/>
              <a:t> </a:t>
            </a:r>
            <a:r>
              <a:rPr lang="en-US" dirty="0" err="1"/>
              <a:t>browser.importDocument</a:t>
            </a:r>
            <a:r>
              <a:rPr lang="en-US" dirty="0"/>
              <a:t> !== 'undefined') {</a:t>
            </a:r>
          </a:p>
          <a:p>
            <a:r>
              <a:rPr lang="en-US" dirty="0"/>
              <a:t>                                var </a:t>
            </a:r>
            <a:r>
              <a:rPr lang="en-US" dirty="0" err="1"/>
              <a:t>importedScene</a:t>
            </a:r>
            <a:r>
              <a:rPr lang="en-US" dirty="0"/>
              <a:t> = </a:t>
            </a:r>
            <a:r>
              <a:rPr lang="en-US" dirty="0" err="1"/>
              <a:t>browser.importDocument</a:t>
            </a:r>
            <a:r>
              <a:rPr lang="en-US" dirty="0"/>
              <a:t>(element);</a:t>
            </a:r>
          </a:p>
          <a:p>
            <a:r>
              <a:rPr lang="en-US" dirty="0"/>
              <a:t>                                </a:t>
            </a:r>
            <a:r>
              <a:rPr lang="en-US" dirty="0" err="1"/>
              <a:t>browser.replaceWorld</a:t>
            </a:r>
            <a:r>
              <a:rPr lang="en-US" dirty="0"/>
              <a:t>(</a:t>
            </a:r>
            <a:r>
              <a:rPr lang="en-US" dirty="0" err="1"/>
              <a:t>importedScene</a:t>
            </a:r>
            <a:r>
              <a:rPr lang="en-US" dirty="0"/>
              <a:t>);</a:t>
            </a:r>
          </a:p>
          <a:p>
            <a:r>
              <a:rPr lang="en-US" dirty="0"/>
              <a:t>                        }</a:t>
            </a:r>
          </a:p>
          <a:p>
            <a:r>
              <a:rPr lang="en-US" dirty="0"/>
              <a:t>                }</a:t>
            </a:r>
          </a:p>
          <a:p>
            <a:r>
              <a:rPr lang="en-US" dirty="0"/>
              <a:t>        }, function() {</a:t>
            </a:r>
          </a:p>
          <a:p>
            <a:r>
              <a:rPr lang="en-US" dirty="0"/>
              <a:t>                alert("Failed to render DOM to X_ITE");</a:t>
            </a:r>
          </a:p>
          <a:p>
            <a:r>
              <a:rPr lang="en-US" dirty="0"/>
              <a:t>        });</a:t>
            </a:r>
          </a:p>
          <a:p>
            <a:r>
              <a:rPr lang="en-US" dirty="0"/>
              <a:t>}</a:t>
            </a:r>
          </a:p>
        </p:txBody>
      </p:sp>
    </p:spTree>
    <p:extLst>
      <p:ext uri="{BB962C8B-B14F-4D97-AF65-F5344CB8AC3E}">
        <p14:creationId xmlns:p14="http://schemas.microsoft.com/office/powerpoint/2010/main" val="326239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Prototype Expander on JS object.</a:t>
            </a:r>
          </a:p>
        </p:txBody>
      </p:sp>
      <p:sp>
        <p:nvSpPr>
          <p:cNvPr id="3" name="Content Placeholder 2"/>
          <p:cNvSpPr>
            <a:spLocks noGrp="1"/>
          </p:cNvSpPr>
          <p:nvPr>
            <p:ph idx="1"/>
          </p:nvPr>
        </p:nvSpPr>
        <p:spPr/>
        <p:txBody>
          <a:bodyPr>
            <a:normAutofit fontScale="47500" lnSpcReduction="20000"/>
          </a:bodyPr>
          <a:lstStyle/>
          <a:p>
            <a:r>
              <a:rPr lang="en-US" dirty="0"/>
              <a:t> &lt;script type="text/</a:t>
            </a:r>
            <a:r>
              <a:rPr lang="en-US" dirty="0" err="1"/>
              <a:t>javascript</a:t>
            </a:r>
            <a:r>
              <a:rPr lang="en-US" dirty="0"/>
              <a:t>" </a:t>
            </a:r>
            <a:r>
              <a:rPr lang="en-US" dirty="0" err="1"/>
              <a:t>src</a:t>
            </a:r>
            <a:r>
              <a:rPr lang="en-US" dirty="0"/>
              <a:t>="../node/X3DJSONLD.js"&gt;&lt;/script&gt;</a:t>
            </a:r>
          </a:p>
          <a:p>
            <a:r>
              <a:rPr lang="en-US" dirty="0"/>
              <a:t>    &lt;script type="text/</a:t>
            </a:r>
            <a:r>
              <a:rPr lang="en-US" dirty="0" err="1"/>
              <a:t>javascript</a:t>
            </a:r>
            <a:r>
              <a:rPr lang="en-US" dirty="0"/>
              <a:t>" </a:t>
            </a:r>
            <a:r>
              <a:rPr lang="en-US" dirty="0" err="1"/>
              <a:t>src</a:t>
            </a:r>
            <a:r>
              <a:rPr lang="en-US" dirty="0"/>
              <a:t>="../node/PrototypeExpander.js"&gt;&lt;/script&gt;</a:t>
            </a:r>
          </a:p>
          <a:p>
            <a:r>
              <a:rPr lang="en-US" dirty="0"/>
              <a:t>    &lt;script type="text/</a:t>
            </a:r>
            <a:r>
              <a:rPr lang="en-US" dirty="0" err="1"/>
              <a:t>javascript</a:t>
            </a:r>
            <a:r>
              <a:rPr lang="en-US" dirty="0"/>
              <a:t>" </a:t>
            </a:r>
            <a:r>
              <a:rPr lang="en-US" dirty="0" err="1"/>
              <a:t>src</a:t>
            </a:r>
            <a:r>
              <a:rPr lang="en-US" dirty="0"/>
              <a:t>="../node/loadValidate.js"&gt;&lt;/script&gt;</a:t>
            </a:r>
          </a:p>
          <a:p>
            <a:r>
              <a:rPr lang="en-US" dirty="0"/>
              <a:t>    &lt;script type="text/</a:t>
            </a:r>
            <a:r>
              <a:rPr lang="en-US" dirty="0" err="1"/>
              <a:t>javascript</a:t>
            </a:r>
            <a:r>
              <a:rPr lang="en-US" dirty="0"/>
              <a:t>" </a:t>
            </a:r>
            <a:r>
              <a:rPr lang="en-US" dirty="0" err="1"/>
              <a:t>src</a:t>
            </a:r>
            <a:r>
              <a:rPr lang="en-US" dirty="0"/>
              <a:t>="../node/loaderJQuery.js"&gt;&lt;/script&gt;</a:t>
            </a:r>
          </a:p>
          <a:p>
            <a:r>
              <a:rPr lang="en-US" dirty="0"/>
              <a:t>    &lt;script type="text/</a:t>
            </a:r>
            <a:r>
              <a:rPr lang="en-US" dirty="0" err="1"/>
              <a:t>javascript</a:t>
            </a:r>
            <a:r>
              <a:rPr lang="en-US" dirty="0"/>
              <a:t>" </a:t>
            </a:r>
            <a:r>
              <a:rPr lang="en-US" dirty="0" err="1"/>
              <a:t>src</a:t>
            </a:r>
            <a:r>
              <a:rPr lang="en-US" dirty="0"/>
              <a:t>="../node/test_json.js"&gt;&lt;/script&gt;</a:t>
            </a:r>
          </a:p>
          <a:p>
            <a:r>
              <a:rPr lang="en-US" dirty="0"/>
              <a:t>    &lt;script type="text/</a:t>
            </a:r>
            <a:r>
              <a:rPr lang="en-US" dirty="0" err="1"/>
              <a:t>javascript</a:t>
            </a:r>
            <a:r>
              <a:rPr lang="en-US" dirty="0"/>
              <a:t>"&gt;</a:t>
            </a:r>
          </a:p>
          <a:p>
            <a:r>
              <a:rPr lang="en-US" dirty="0"/>
              <a:t>        var </a:t>
            </a:r>
            <a:r>
              <a:rPr lang="en-US" dirty="0" err="1"/>
              <a:t>url</a:t>
            </a:r>
            <a:r>
              <a:rPr lang="en-US" dirty="0"/>
              <a:t> = "../data/</a:t>
            </a:r>
            <a:r>
              <a:rPr lang="en-US" dirty="0" err="1"/>
              <a:t>ExtrusionHeart.json</a:t>
            </a:r>
            <a:r>
              <a:rPr lang="en-US" dirty="0"/>
              <a:t>";  // providing a fake path</a:t>
            </a:r>
          </a:p>
          <a:p>
            <a:r>
              <a:rPr lang="en-US" dirty="0"/>
              <a:t>        var selector = "#</a:t>
            </a:r>
            <a:r>
              <a:rPr lang="en-US" dirty="0" err="1"/>
              <a:t>x_itedom</a:t>
            </a:r>
            <a:r>
              <a:rPr lang="en-US" dirty="0"/>
              <a:t>";</a:t>
            </a:r>
          </a:p>
          <a:p>
            <a:r>
              <a:rPr lang="en-US" dirty="0"/>
              <a:t>        var </a:t>
            </a:r>
            <a:r>
              <a:rPr lang="en-US" dirty="0" err="1"/>
              <a:t>test_json</a:t>
            </a:r>
            <a:r>
              <a:rPr lang="en-US" dirty="0"/>
              <a:t> = </a:t>
            </a:r>
            <a:r>
              <a:rPr lang="en-US" dirty="0" err="1"/>
              <a:t>protoExpander.prototypeExpander</a:t>
            </a:r>
            <a:r>
              <a:rPr lang="en-US" dirty="0"/>
              <a:t>(</a:t>
            </a:r>
            <a:r>
              <a:rPr lang="en-US" dirty="0" err="1"/>
              <a:t>url</a:t>
            </a:r>
            <a:r>
              <a:rPr lang="en-US" dirty="0"/>
              <a:t>, </a:t>
            </a:r>
            <a:r>
              <a:rPr lang="en-US" dirty="0" err="1"/>
              <a:t>test_json</a:t>
            </a:r>
            <a:r>
              <a:rPr lang="en-US" dirty="0"/>
              <a:t>, "");</a:t>
            </a:r>
          </a:p>
          <a:p>
            <a:r>
              <a:rPr lang="en-US" dirty="0"/>
              <a:t>        loadX3DJS_X_ITE(selector, </a:t>
            </a:r>
            <a:r>
              <a:rPr lang="en-US" dirty="0" err="1"/>
              <a:t>document.implementation</a:t>
            </a:r>
            <a:r>
              <a:rPr lang="en-US" dirty="0"/>
              <a:t>, </a:t>
            </a:r>
            <a:r>
              <a:rPr lang="en-US" dirty="0" err="1"/>
              <a:t>test_json</a:t>
            </a:r>
            <a:r>
              <a:rPr lang="en-US" dirty="0"/>
              <a:t>, </a:t>
            </a:r>
            <a:r>
              <a:rPr lang="en-US" dirty="0" err="1"/>
              <a:t>url</a:t>
            </a:r>
            <a:r>
              <a:rPr lang="en-US" dirty="0"/>
              <a:t>, "", </a:t>
            </a:r>
            <a:r>
              <a:rPr lang="en-US" dirty="0" err="1"/>
              <a:t>loadSchema</a:t>
            </a:r>
            <a:r>
              <a:rPr lang="en-US" dirty="0"/>
              <a:t>, </a:t>
            </a:r>
            <a:r>
              <a:rPr lang="en-US" dirty="0" err="1"/>
              <a:t>doValidate</a:t>
            </a:r>
            <a:r>
              <a:rPr lang="en-US" dirty="0"/>
              <a:t>, X3DJSONLD, function(</a:t>
            </a:r>
            <a:r>
              <a:rPr lang="en-US" dirty="0" err="1"/>
              <a:t>json_element</a:t>
            </a:r>
            <a:r>
              <a:rPr lang="en-US" dirty="0"/>
              <a:t>) {</a:t>
            </a:r>
          </a:p>
          <a:p>
            <a:r>
              <a:rPr lang="en-US" dirty="0"/>
              <a:t>                X3D(function(){</a:t>
            </a:r>
          </a:p>
          <a:p>
            <a:r>
              <a:rPr lang="en-US" dirty="0"/>
              <a:t>                        </a:t>
            </a:r>
            <a:r>
              <a:rPr lang="en-US" dirty="0" err="1"/>
              <a:t>load_X_ITE_DOM</a:t>
            </a:r>
            <a:r>
              <a:rPr lang="en-US" dirty="0"/>
              <a:t>(</a:t>
            </a:r>
            <a:r>
              <a:rPr lang="en-US" dirty="0" err="1"/>
              <a:t>json_element</a:t>
            </a:r>
            <a:r>
              <a:rPr lang="en-US" dirty="0"/>
              <a:t>, selector);</a:t>
            </a:r>
          </a:p>
          <a:p>
            <a:r>
              <a:rPr lang="en-US" dirty="0"/>
              <a:t>                });</a:t>
            </a:r>
          </a:p>
          <a:p>
            <a:r>
              <a:rPr lang="en-US" dirty="0"/>
              <a:t>        });</a:t>
            </a:r>
          </a:p>
          <a:p>
            <a:r>
              <a:rPr lang="en-US" dirty="0"/>
              <a:t>    &lt;/script&gt;</a:t>
            </a:r>
          </a:p>
        </p:txBody>
      </p:sp>
    </p:spTree>
    <p:extLst>
      <p:ext uri="{BB962C8B-B14F-4D97-AF65-F5344CB8AC3E}">
        <p14:creationId xmlns:p14="http://schemas.microsoft.com/office/powerpoint/2010/main" val="190937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X3DOM and X_ITE together</a:t>
            </a:r>
          </a:p>
        </p:txBody>
      </p:sp>
      <p:sp>
        <p:nvSpPr>
          <p:cNvPr id="3" name="Content Placeholder 2"/>
          <p:cNvSpPr>
            <a:spLocks noGrp="1"/>
          </p:cNvSpPr>
          <p:nvPr>
            <p:ph idx="1"/>
          </p:nvPr>
        </p:nvSpPr>
        <p:spPr/>
        <p:txBody>
          <a:bodyPr>
            <a:normAutofit fontScale="62500" lnSpcReduction="20000"/>
          </a:bodyPr>
          <a:lstStyle/>
          <a:p>
            <a:r>
              <a:rPr lang="en-US" dirty="0"/>
              <a:t>  &lt;X3D id="x3domjson" </a:t>
            </a:r>
            <a:r>
              <a:rPr lang="en-US" dirty="0" err="1"/>
              <a:t>xmlns:xsd</a:t>
            </a:r>
            <a:r>
              <a:rPr lang="en-US" dirty="0"/>
              <a:t>="http://www.w3.org/2001/XMLSchema-instance" profile="Immersive" version="3.3" </a:t>
            </a:r>
            <a:r>
              <a:rPr lang="en-US" dirty="0" err="1"/>
              <a:t>xsd:noNamespaceSchemaLocation</a:t>
            </a:r>
            <a:r>
              <a:rPr lang="en-US" dirty="0"/>
              <a:t>="http://www.web3d.org/specifications/</a:t>
            </a:r>
          </a:p>
          <a:p>
            <a:r>
              <a:rPr lang="en-US" dirty="0"/>
              <a:t>x3d-3.3.xsd" </a:t>
            </a:r>
            <a:r>
              <a:rPr lang="en-US" dirty="0" err="1"/>
              <a:t>showProgress</a:t>
            </a:r>
            <a:r>
              <a:rPr lang="en-US" dirty="0"/>
              <a:t>="false" </a:t>
            </a:r>
            <a:r>
              <a:rPr lang="en-US" dirty="0" err="1"/>
              <a:t>showStat</a:t>
            </a:r>
            <a:r>
              <a:rPr lang="en-US" dirty="0"/>
              <a:t>='false' </a:t>
            </a:r>
            <a:r>
              <a:rPr lang="en-US" dirty="0" err="1"/>
              <a:t>showLog</a:t>
            </a:r>
            <a:r>
              <a:rPr lang="en-US" dirty="0"/>
              <a:t>='false' width='900px' height='450px' backend='</a:t>
            </a:r>
            <a:r>
              <a:rPr lang="en-US" dirty="0" err="1"/>
              <a:t>webgl</a:t>
            </a:r>
            <a:r>
              <a:rPr lang="en-US" dirty="0"/>
              <a:t>'&gt;</a:t>
            </a:r>
          </a:p>
          <a:p>
            <a:r>
              <a:rPr lang="en-US" dirty="0"/>
              <a:t>                &lt;Scene&gt;</a:t>
            </a:r>
          </a:p>
          <a:p>
            <a:r>
              <a:rPr lang="en-US" dirty="0"/>
              <a:t>                &lt;/Scene&gt;</a:t>
            </a:r>
          </a:p>
          <a:p>
            <a:r>
              <a:rPr lang="en-US" dirty="0"/>
              <a:t>    &lt;/X3D&gt;</a:t>
            </a:r>
          </a:p>
          <a:p>
            <a:r>
              <a:rPr lang="en-US" dirty="0"/>
              <a:t>    &lt;X3DCanvas id="</a:t>
            </a:r>
            <a:r>
              <a:rPr lang="en-US" dirty="0" err="1"/>
              <a:t>x_itedom</a:t>
            </a:r>
            <a:r>
              <a:rPr lang="en-US" dirty="0"/>
              <a:t>" cache='false'&gt;</a:t>
            </a:r>
          </a:p>
          <a:p>
            <a:r>
              <a:rPr lang="en-US" dirty="0"/>
              <a:t>           &lt;p&gt;Your browser may not support all features required by X_ITE!&lt;/p&gt;</a:t>
            </a:r>
          </a:p>
          <a:p>
            <a:r>
              <a:rPr lang="en-US" dirty="0"/>
              <a:t>           &lt;X3D&gt;</a:t>
            </a:r>
          </a:p>
          <a:p>
            <a:r>
              <a:rPr lang="en-US" dirty="0"/>
              <a:t>           &lt;Scene&gt;</a:t>
            </a:r>
          </a:p>
          <a:p>
            <a:r>
              <a:rPr lang="en-US" dirty="0"/>
              <a:t>           &lt;/Scene&gt;</a:t>
            </a:r>
          </a:p>
          <a:p>
            <a:r>
              <a:rPr lang="en-US" dirty="0"/>
              <a:t>           &lt;/X3D&gt;</a:t>
            </a:r>
          </a:p>
          <a:p>
            <a:r>
              <a:rPr lang="en-US" dirty="0"/>
              <a:t>    &lt;/X3DCanvas&gt;</a:t>
            </a:r>
          </a:p>
        </p:txBody>
      </p:sp>
    </p:spTree>
    <p:extLst>
      <p:ext uri="{BB962C8B-B14F-4D97-AF65-F5344CB8AC3E}">
        <p14:creationId xmlns:p14="http://schemas.microsoft.com/office/powerpoint/2010/main" val="7007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CF7F-5A9F-4DFA-8F1B-8D8D5EA4FE09}"/>
              </a:ext>
            </a:extLst>
          </p:cNvPr>
          <p:cNvSpPr>
            <a:spLocks noGrp="1"/>
          </p:cNvSpPr>
          <p:nvPr>
            <p:ph type="title"/>
          </p:nvPr>
        </p:nvSpPr>
        <p:spPr/>
        <p:txBody>
          <a:bodyPr/>
          <a:lstStyle/>
          <a:p>
            <a:r>
              <a:rPr lang="en-US" dirty="0"/>
              <a:t>Client-Side X3DOM and X_ITE together (cont.)</a:t>
            </a:r>
          </a:p>
        </p:txBody>
      </p:sp>
      <p:sp>
        <p:nvSpPr>
          <p:cNvPr id="3" name="Content Placeholder 2">
            <a:extLst>
              <a:ext uri="{FF2B5EF4-FFF2-40B4-BE49-F238E27FC236}">
                <a16:creationId xmlns:a16="http://schemas.microsoft.com/office/drawing/2014/main" id="{4852CF1A-C5AF-49D1-AA89-9AB1996AF56A}"/>
              </a:ext>
            </a:extLst>
          </p:cNvPr>
          <p:cNvSpPr>
            <a:spLocks noGrp="1"/>
          </p:cNvSpPr>
          <p:nvPr>
            <p:ph idx="1"/>
          </p:nvPr>
        </p:nvSpPr>
        <p:spPr/>
        <p:txBody>
          <a:bodyPr>
            <a:normAutofit fontScale="47500" lnSpcReduction="20000"/>
          </a:bodyPr>
          <a:lstStyle/>
          <a:p>
            <a:r>
              <a:rPr lang="en-US" dirty="0"/>
              <a:t>var x3dtag = "X3D";</a:t>
            </a:r>
          </a:p>
          <a:p>
            <a:r>
              <a:rPr lang="en-US" dirty="0"/>
              <a:t>var </a:t>
            </a:r>
            <a:r>
              <a:rPr lang="en-US" dirty="0" err="1"/>
              <a:t>scenetag</a:t>
            </a:r>
            <a:r>
              <a:rPr lang="en-US" dirty="0"/>
              <a:t> = "Scene";</a:t>
            </a:r>
          </a:p>
          <a:p>
            <a:r>
              <a:rPr lang="en-US" dirty="0"/>
              <a:t>var scripts = new Scripts();</a:t>
            </a:r>
          </a:p>
          <a:p>
            <a:r>
              <a:rPr lang="en-US" dirty="0"/>
              <a:t>        function load_X3DOM(selector, </a:t>
            </a:r>
            <a:r>
              <a:rPr lang="en-US" dirty="0" err="1"/>
              <a:t>url</a:t>
            </a:r>
            <a:r>
              <a:rPr lang="en-US" dirty="0"/>
              <a:t>) {</a:t>
            </a:r>
          </a:p>
          <a:p>
            <a:r>
              <a:rPr lang="en-US" dirty="0"/>
              <a:t>                $.</a:t>
            </a:r>
            <a:r>
              <a:rPr lang="en-US" dirty="0" err="1"/>
              <a:t>getJSON</a:t>
            </a:r>
            <a:r>
              <a:rPr lang="en-US" dirty="0"/>
              <a:t>(</a:t>
            </a:r>
            <a:r>
              <a:rPr lang="en-US" dirty="0" err="1"/>
              <a:t>url</a:t>
            </a:r>
            <a:r>
              <a:rPr lang="en-US" dirty="0"/>
              <a:t>).then(function(json) {</a:t>
            </a:r>
          </a:p>
          <a:p>
            <a:r>
              <a:rPr lang="en-US" dirty="0"/>
              <a:t>                        json = </a:t>
            </a:r>
            <a:r>
              <a:rPr lang="en-US" dirty="0" err="1"/>
              <a:t>protoExpander.prototypeExpander</a:t>
            </a:r>
            <a:r>
              <a:rPr lang="en-US" dirty="0"/>
              <a:t>(</a:t>
            </a:r>
            <a:r>
              <a:rPr lang="en-US" dirty="0" err="1"/>
              <a:t>url</a:t>
            </a:r>
            <a:r>
              <a:rPr lang="en-US" dirty="0"/>
              <a:t>, json, "");</a:t>
            </a:r>
          </a:p>
          <a:p>
            <a:r>
              <a:rPr lang="en-US" dirty="0"/>
              <a:t>                        replaceX3DJSON(selector, json, </a:t>
            </a:r>
            <a:r>
              <a:rPr lang="en-US" dirty="0" err="1"/>
              <a:t>url</a:t>
            </a:r>
            <a:r>
              <a:rPr lang="en-US" dirty="0"/>
              <a:t>, "", function(element) {</a:t>
            </a:r>
          </a:p>
          <a:p>
            <a:r>
              <a:rPr lang="en-US" dirty="0"/>
              <a:t>                                if ($('#scripting').is(':checked')) {</a:t>
            </a:r>
          </a:p>
          <a:p>
            <a:r>
              <a:rPr lang="en-US" dirty="0"/>
              <a:t>                                        </a:t>
            </a:r>
            <a:r>
              <a:rPr lang="en-US" dirty="0" err="1"/>
              <a:t>scripts.loadScripts</a:t>
            </a:r>
            <a:r>
              <a:rPr lang="en-US" dirty="0"/>
              <a:t>(json, selector, </a:t>
            </a:r>
            <a:r>
              <a:rPr lang="en-US" dirty="0" err="1"/>
              <a:t>url</a:t>
            </a:r>
            <a:r>
              <a:rPr lang="en-US" dirty="0"/>
              <a:t>);</a:t>
            </a:r>
          </a:p>
          <a:p>
            <a:r>
              <a:rPr lang="en-US" dirty="0"/>
              <a:t>                                }</a:t>
            </a:r>
          </a:p>
          <a:p>
            <a:r>
              <a:rPr lang="en-US" dirty="0"/>
              <a:t>                        });</a:t>
            </a:r>
          </a:p>
          <a:p>
            <a:r>
              <a:rPr lang="en-US" dirty="0"/>
              <a:t>                }).catch(function(err) {</a:t>
            </a:r>
          </a:p>
          <a:p>
            <a:r>
              <a:rPr lang="en-US" dirty="0"/>
              <a:t>                        alert("Scene Load failed");</a:t>
            </a:r>
          </a:p>
          <a:p>
            <a:r>
              <a:rPr lang="en-US" dirty="0"/>
              <a:t>                        console.log(err);</a:t>
            </a:r>
          </a:p>
          <a:p>
            <a:r>
              <a:rPr lang="en-US" dirty="0"/>
              <a:t>                });</a:t>
            </a:r>
          </a:p>
          <a:p>
            <a:r>
              <a:rPr lang="en-US" dirty="0"/>
              <a:t>        }</a:t>
            </a:r>
          </a:p>
          <a:p>
            <a:endParaRPr lang="en-US" dirty="0"/>
          </a:p>
        </p:txBody>
      </p:sp>
    </p:spTree>
    <p:extLst>
      <p:ext uri="{BB962C8B-B14F-4D97-AF65-F5344CB8AC3E}">
        <p14:creationId xmlns:p14="http://schemas.microsoft.com/office/powerpoint/2010/main" val="404787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340A-26F6-4F5F-A8C6-1470F33DE87B}"/>
              </a:ext>
            </a:extLst>
          </p:cNvPr>
          <p:cNvSpPr>
            <a:spLocks noGrp="1"/>
          </p:cNvSpPr>
          <p:nvPr>
            <p:ph type="title"/>
          </p:nvPr>
        </p:nvSpPr>
        <p:spPr/>
        <p:txBody>
          <a:bodyPr/>
          <a:lstStyle/>
          <a:p>
            <a:r>
              <a:rPr lang="en-US" dirty="0"/>
              <a:t>Client-Side X3DOM and X_ITE together (cont. 2)</a:t>
            </a:r>
          </a:p>
        </p:txBody>
      </p:sp>
      <p:sp>
        <p:nvSpPr>
          <p:cNvPr id="3" name="Content Placeholder 2">
            <a:extLst>
              <a:ext uri="{FF2B5EF4-FFF2-40B4-BE49-F238E27FC236}">
                <a16:creationId xmlns:a16="http://schemas.microsoft.com/office/drawing/2014/main" id="{0A98880E-4730-44E8-9E6A-D4C1982ACAE0}"/>
              </a:ext>
            </a:extLst>
          </p:cNvPr>
          <p:cNvSpPr>
            <a:spLocks noGrp="1"/>
          </p:cNvSpPr>
          <p:nvPr>
            <p:ph idx="1"/>
          </p:nvPr>
        </p:nvSpPr>
        <p:spPr/>
        <p:txBody>
          <a:bodyPr>
            <a:normAutofit fontScale="55000" lnSpcReduction="20000"/>
          </a:bodyPr>
          <a:lstStyle/>
          <a:p>
            <a:r>
              <a:rPr lang="en-US" dirty="0"/>
              <a:t> function </a:t>
            </a:r>
            <a:r>
              <a:rPr lang="en-US" dirty="0" err="1"/>
              <a:t>load_X_ITE</a:t>
            </a:r>
            <a:r>
              <a:rPr lang="en-US" dirty="0"/>
              <a:t>(selector, </a:t>
            </a:r>
            <a:r>
              <a:rPr lang="en-US" dirty="0" err="1"/>
              <a:t>url</a:t>
            </a:r>
            <a:r>
              <a:rPr lang="en-US" dirty="0"/>
              <a:t>) {</a:t>
            </a:r>
          </a:p>
          <a:p>
            <a:r>
              <a:rPr lang="en-US" dirty="0"/>
              <a:t>               $.</a:t>
            </a:r>
            <a:r>
              <a:rPr lang="en-US" dirty="0" err="1"/>
              <a:t>getJSON</a:t>
            </a:r>
            <a:r>
              <a:rPr lang="en-US" dirty="0"/>
              <a:t>(</a:t>
            </a:r>
            <a:r>
              <a:rPr lang="en-US" dirty="0" err="1"/>
              <a:t>url</a:t>
            </a:r>
            <a:r>
              <a:rPr lang="en-US" dirty="0"/>
              <a:t>).then(function(json) {</a:t>
            </a:r>
          </a:p>
          <a:p>
            <a:r>
              <a:rPr lang="en-US" dirty="0"/>
              <a:t>                        loadX3DJS_X_ITE(selector, </a:t>
            </a:r>
            <a:r>
              <a:rPr lang="en-US" dirty="0" err="1"/>
              <a:t>document.implementation</a:t>
            </a:r>
            <a:r>
              <a:rPr lang="en-US" dirty="0"/>
              <a:t>, json, </a:t>
            </a:r>
            <a:r>
              <a:rPr lang="en-US" dirty="0" err="1"/>
              <a:t>url</a:t>
            </a:r>
            <a:r>
              <a:rPr lang="en-US" dirty="0"/>
              <a:t>, "", </a:t>
            </a:r>
            <a:r>
              <a:rPr lang="en-US" dirty="0" err="1"/>
              <a:t>loadSchema</a:t>
            </a:r>
            <a:r>
              <a:rPr lang="en-US" dirty="0"/>
              <a:t>, </a:t>
            </a:r>
            <a:r>
              <a:rPr lang="en-US" dirty="0" err="1"/>
              <a:t>doValidate</a:t>
            </a:r>
            <a:r>
              <a:rPr lang="en-US" dirty="0"/>
              <a:t>, X3DJSONLD, function(element) {</a:t>
            </a:r>
          </a:p>
          <a:p>
            <a:r>
              <a:rPr lang="en-US" dirty="0"/>
              <a:t>                                </a:t>
            </a:r>
            <a:r>
              <a:rPr lang="en-US" dirty="0" err="1"/>
              <a:t>load_X_ITE_DOM</a:t>
            </a:r>
            <a:r>
              <a:rPr lang="en-US" dirty="0"/>
              <a:t>(element, selector); // reloads X_ITE element on page.</a:t>
            </a:r>
          </a:p>
          <a:p>
            <a:r>
              <a:rPr lang="en-US" dirty="0"/>
              <a:t>                        });</a:t>
            </a:r>
          </a:p>
          <a:p>
            <a:r>
              <a:rPr lang="en-US" dirty="0"/>
              <a:t>                }).catch(function(err) {</a:t>
            </a:r>
          </a:p>
          <a:p>
            <a:r>
              <a:rPr lang="en-US" dirty="0"/>
              <a:t>                        alert("Scene Load failed");</a:t>
            </a:r>
          </a:p>
          <a:p>
            <a:r>
              <a:rPr lang="en-US" dirty="0"/>
              <a:t>                        console.log(err);</a:t>
            </a:r>
          </a:p>
          <a:p>
            <a:r>
              <a:rPr lang="en-US" dirty="0"/>
              <a:t>                });</a:t>
            </a:r>
          </a:p>
          <a:p>
            <a:r>
              <a:rPr lang="en-US" dirty="0"/>
              <a:t>        }</a:t>
            </a:r>
          </a:p>
          <a:p>
            <a:r>
              <a:rPr lang="en-US" dirty="0"/>
              <a:t>        $(document).ready(function() {</a:t>
            </a:r>
          </a:p>
          <a:p>
            <a:r>
              <a:rPr lang="en-US" dirty="0"/>
              <a:t>                load_X3DOM('#x3domjson', '../data/flowers2.json');</a:t>
            </a:r>
          </a:p>
          <a:p>
            <a:r>
              <a:rPr lang="en-US" dirty="0"/>
              <a:t>                </a:t>
            </a:r>
            <a:r>
              <a:rPr lang="en-US" dirty="0" err="1"/>
              <a:t>load_X_ITE</a:t>
            </a:r>
            <a:r>
              <a:rPr lang="en-US" dirty="0"/>
              <a:t>("#</a:t>
            </a:r>
            <a:r>
              <a:rPr lang="en-US" dirty="0" err="1"/>
              <a:t>x_itedom</a:t>
            </a:r>
            <a:r>
              <a:rPr lang="en-US" dirty="0"/>
              <a:t>", '../data/flowers2.json');</a:t>
            </a:r>
          </a:p>
          <a:p>
            <a:r>
              <a:rPr lang="en-US" dirty="0"/>
              <a:t>        });</a:t>
            </a:r>
          </a:p>
        </p:txBody>
      </p:sp>
    </p:spTree>
    <p:extLst>
      <p:ext uri="{BB962C8B-B14F-4D97-AF65-F5344CB8AC3E}">
        <p14:creationId xmlns:p14="http://schemas.microsoft.com/office/powerpoint/2010/main" val="1884665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to X3DOM tree (not X_ITE)</a:t>
            </a:r>
          </a:p>
        </p:txBody>
      </p:sp>
      <p:sp>
        <p:nvSpPr>
          <p:cNvPr id="3" name="Content Placeholder 2"/>
          <p:cNvSpPr>
            <a:spLocks noGrp="1"/>
          </p:cNvSpPr>
          <p:nvPr>
            <p:ph idx="1"/>
          </p:nvPr>
        </p:nvSpPr>
        <p:spPr/>
        <p:txBody>
          <a:bodyPr/>
          <a:lstStyle/>
          <a:p>
            <a:r>
              <a:rPr lang="en-US" dirty="0"/>
              <a:t>function ConvertToX3DOM(</a:t>
            </a:r>
            <a:r>
              <a:rPr lang="en-US" dirty="0" err="1"/>
              <a:t>xmlDoc</a:t>
            </a:r>
            <a:r>
              <a:rPr lang="en-US" dirty="0"/>
              <a:t>, </a:t>
            </a:r>
            <a:r>
              <a:rPr lang="en-US" dirty="0" err="1"/>
              <a:t>js_object_to_add</a:t>
            </a:r>
            <a:r>
              <a:rPr lang="en-US" dirty="0"/>
              <a:t> (</a:t>
            </a:r>
            <a:r>
              <a:rPr lang="en-US" dirty="0" err="1"/>
              <a:t>parent_key</a:t>
            </a:r>
            <a:r>
              <a:rPr lang="en-US" dirty="0"/>
              <a:t> object value), </a:t>
            </a:r>
            <a:r>
              <a:rPr lang="en-US" dirty="0" err="1"/>
              <a:t>parent_key</a:t>
            </a:r>
            <a:r>
              <a:rPr lang="en-US" dirty="0"/>
              <a:t>, </a:t>
            </a:r>
            <a:r>
              <a:rPr lang="en-US" dirty="0" err="1"/>
              <a:t>parent_element</a:t>
            </a:r>
            <a:r>
              <a:rPr lang="en-US" dirty="0"/>
              <a:t>, path, </a:t>
            </a:r>
            <a:r>
              <a:rPr lang="en-US" dirty="0" err="1"/>
              <a:t>containerField</a:t>
            </a:r>
            <a:r>
              <a:rPr lang="en-US" dirty="0"/>
              <a:t>/*optional*/)</a:t>
            </a:r>
          </a:p>
          <a:p>
            <a:r>
              <a:rPr lang="en-US" dirty="0"/>
              <a:t>DOES NOT DO VALIDATION OF JSON!  We need a way to validate a partial JSON document!</a:t>
            </a:r>
          </a:p>
        </p:txBody>
      </p:sp>
    </p:spTree>
    <p:extLst>
      <p:ext uri="{BB962C8B-B14F-4D97-AF65-F5344CB8AC3E}">
        <p14:creationId xmlns:p14="http://schemas.microsoft.com/office/powerpoint/2010/main" val="427233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X3DJSONLD</a:t>
            </a:r>
          </a:p>
        </p:txBody>
      </p:sp>
      <p:sp>
        <p:nvSpPr>
          <p:cNvPr id="3" name="Content Placeholder 2"/>
          <p:cNvSpPr>
            <a:spLocks noGrp="1"/>
          </p:cNvSpPr>
          <p:nvPr>
            <p:ph idx="1"/>
          </p:nvPr>
        </p:nvSpPr>
        <p:spPr/>
        <p:txBody>
          <a:bodyPr>
            <a:normAutofit fontScale="92500" lnSpcReduction="10000"/>
          </a:bodyPr>
          <a:lstStyle/>
          <a:p>
            <a:r>
              <a:rPr lang="en-US" dirty="0"/>
              <a:t>Purpose:</a:t>
            </a:r>
          </a:p>
          <a:p>
            <a:pPr lvl="1"/>
            <a:r>
              <a:rPr lang="en-US" dirty="0"/>
              <a:t>Convert JSON to XML, Python, Java and </a:t>
            </a:r>
            <a:r>
              <a:rPr lang="en-US" dirty="0" err="1"/>
              <a:t>Nashorn</a:t>
            </a:r>
            <a:r>
              <a:rPr lang="en-US" dirty="0"/>
              <a:t> JavaScript, convert XML to JSON</a:t>
            </a:r>
          </a:p>
          <a:p>
            <a:pPr lvl="1"/>
            <a:r>
              <a:rPr lang="en-US" dirty="0"/>
              <a:t>Verify JSON input with Java output.</a:t>
            </a:r>
          </a:p>
          <a:p>
            <a:pPr lvl="1"/>
            <a:r>
              <a:rPr lang="en-US" dirty="0"/>
              <a:t>Verify XML input with </a:t>
            </a:r>
            <a:r>
              <a:rPr lang="en-US"/>
              <a:t>XML output.</a:t>
            </a:r>
            <a:endParaRPr lang="en-US" dirty="0"/>
          </a:p>
          <a:p>
            <a:r>
              <a:rPr lang="en-US" dirty="0"/>
              <a:t>Features:</a:t>
            </a:r>
          </a:p>
          <a:p>
            <a:pPr lvl="1"/>
            <a:r>
              <a:rPr lang="en-US" dirty="0"/>
              <a:t>ConvertJSON.js to load the JSON into DOM and call a </a:t>
            </a:r>
            <a:r>
              <a:rPr lang="en-US" dirty="0" err="1"/>
              <a:t>serializer</a:t>
            </a:r>
            <a:endParaRPr lang="en-US" dirty="0"/>
          </a:p>
          <a:p>
            <a:pPr lvl="1"/>
            <a:r>
              <a:rPr lang="en-US" dirty="0"/>
              <a:t>5 serializers, called by json2all.js and runjson.sh, based on Object Model inputs.</a:t>
            </a:r>
          </a:p>
          <a:p>
            <a:pPr lvl="1"/>
            <a:r>
              <a:rPr lang="en-US" dirty="0"/>
              <a:t>test runner for .x3d files (several.sh).  Use local.sh for an example (processes files in </a:t>
            </a:r>
            <a:r>
              <a:rPr lang="en-US" dirty="0" err="1"/>
              <a:t>src</a:t>
            </a:r>
            <a:r>
              <a:rPr lang="en-US" dirty="0"/>
              <a:t>/main/data/*.x3d).</a:t>
            </a:r>
          </a:p>
          <a:p>
            <a:r>
              <a:rPr lang="en-US" dirty="0"/>
              <a:t>Results:</a:t>
            </a:r>
          </a:p>
          <a:p>
            <a:pPr lvl="1"/>
            <a:r>
              <a:rPr lang="en-US" dirty="0"/>
              <a:t>Very few files converted back to exact original (meta nodes, </a:t>
            </a:r>
            <a:r>
              <a:rPr lang="en-US" dirty="0" err="1"/>
              <a:t>containerFields</a:t>
            </a:r>
            <a:r>
              <a:rPr lang="en-US" dirty="0"/>
              <a:t> added).  Currently researching and exchanging bug reports.  More work needed.</a:t>
            </a:r>
          </a:p>
        </p:txBody>
      </p:sp>
    </p:spTree>
    <p:extLst>
      <p:ext uri="{BB962C8B-B14F-4D97-AF65-F5344CB8AC3E}">
        <p14:creationId xmlns:p14="http://schemas.microsoft.com/office/powerpoint/2010/main" val="48657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code (node.js)</a:t>
            </a:r>
          </a:p>
        </p:txBody>
      </p:sp>
      <p:sp>
        <p:nvSpPr>
          <p:cNvPr id="3" name="Content Placeholder 2"/>
          <p:cNvSpPr>
            <a:spLocks noGrp="1"/>
          </p:cNvSpPr>
          <p:nvPr>
            <p:ph idx="1"/>
          </p:nvPr>
        </p:nvSpPr>
        <p:spPr/>
        <p:txBody>
          <a:bodyPr>
            <a:normAutofit/>
          </a:bodyPr>
          <a:lstStyle/>
          <a:p>
            <a:pPr marL="0" indent="0">
              <a:buNone/>
            </a:pPr>
            <a:r>
              <a:rPr lang="en-US" dirty="0"/>
              <a:t>App.js:</a:t>
            </a:r>
          </a:p>
          <a:p>
            <a:r>
              <a:rPr lang="en-US" dirty="0" err="1"/>
              <a:t>var</a:t>
            </a:r>
            <a:r>
              <a:rPr lang="en-US" dirty="0"/>
              <a:t> X3DJSONLD = require('./</a:t>
            </a:r>
            <a:r>
              <a:rPr lang="en-US" dirty="0" err="1"/>
              <a:t>src</a:t>
            </a:r>
            <a:r>
              <a:rPr lang="en-US" dirty="0"/>
              <a:t>/main/node/X3DJSONLD.js');</a:t>
            </a:r>
          </a:p>
          <a:p>
            <a:r>
              <a:rPr lang="en-US" dirty="0"/>
              <a:t>var PROTOS = require('./</a:t>
            </a:r>
            <a:r>
              <a:rPr lang="en-US" dirty="0" err="1"/>
              <a:t>src</a:t>
            </a:r>
            <a:r>
              <a:rPr lang="en-US" dirty="0"/>
              <a:t>/main/node/</a:t>
            </a:r>
            <a:r>
              <a:rPr lang="en-US" dirty="0" err="1"/>
              <a:t>PrototypeExpander</a:t>
            </a:r>
            <a:r>
              <a:rPr lang="en-US" dirty="0"/>
              <a:t>')</a:t>
            </a:r>
          </a:p>
          <a:p>
            <a:r>
              <a:rPr lang="en-US" dirty="0"/>
              <a:t>var DOM2JSONSerializer = require("./</a:t>
            </a:r>
            <a:r>
              <a:rPr lang="en-US" dirty="0" err="1"/>
              <a:t>src</a:t>
            </a:r>
            <a:r>
              <a:rPr lang="en-US" dirty="0"/>
              <a:t>/main/node/DOM2JSONSerializer");</a:t>
            </a:r>
          </a:p>
          <a:p>
            <a:r>
              <a:rPr lang="en-US" dirty="0"/>
              <a:t>var </a:t>
            </a:r>
            <a:r>
              <a:rPr lang="en-US" dirty="0" err="1"/>
              <a:t>mapToMethod</a:t>
            </a:r>
            <a:r>
              <a:rPr lang="en-US" dirty="0"/>
              <a:t> = require("./</a:t>
            </a:r>
            <a:r>
              <a:rPr lang="en-US" dirty="0" err="1"/>
              <a:t>src</a:t>
            </a:r>
            <a:r>
              <a:rPr lang="en-US" dirty="0"/>
              <a:t>/main/node/</a:t>
            </a:r>
            <a:r>
              <a:rPr lang="en-US" dirty="0" err="1"/>
              <a:t>mapToMethod</a:t>
            </a:r>
            <a:r>
              <a:rPr lang="en-US" dirty="0"/>
              <a:t>");</a:t>
            </a:r>
          </a:p>
          <a:p>
            <a:r>
              <a:rPr lang="en-US" dirty="0"/>
              <a:t>var </a:t>
            </a:r>
            <a:r>
              <a:rPr lang="en-US" dirty="0" err="1"/>
              <a:t>fieldTypes</a:t>
            </a:r>
            <a:r>
              <a:rPr lang="en-US" dirty="0"/>
              <a:t> = require("./</a:t>
            </a:r>
            <a:r>
              <a:rPr lang="en-US" dirty="0" err="1"/>
              <a:t>src</a:t>
            </a:r>
            <a:r>
              <a:rPr lang="en-US" dirty="0"/>
              <a:t>/main/node/</a:t>
            </a:r>
            <a:r>
              <a:rPr lang="en-US" dirty="0" err="1"/>
              <a:t>fieldTypes</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417145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example (continued)</a:t>
            </a:r>
          </a:p>
        </p:txBody>
      </p:sp>
      <p:sp>
        <p:nvSpPr>
          <p:cNvPr id="3" name="Content Placeholder 2"/>
          <p:cNvSpPr>
            <a:spLocks noGrp="1"/>
          </p:cNvSpPr>
          <p:nvPr>
            <p:ph idx="1"/>
          </p:nvPr>
        </p:nvSpPr>
        <p:spPr/>
        <p:txBody>
          <a:bodyPr>
            <a:normAutofit fontScale="70000" lnSpcReduction="20000"/>
          </a:bodyPr>
          <a:lstStyle/>
          <a:p>
            <a:r>
              <a:rPr lang="en-US" dirty="0"/>
              <a:t>function convertX3dToJson(res, </a:t>
            </a:r>
            <a:r>
              <a:rPr lang="en-US" dirty="0" err="1"/>
              <a:t>infile</a:t>
            </a:r>
            <a:r>
              <a:rPr lang="en-US" dirty="0"/>
              <a:t>, </a:t>
            </a:r>
            <a:r>
              <a:rPr lang="en-US" dirty="0" err="1"/>
              <a:t>outfile</a:t>
            </a:r>
            <a:r>
              <a:rPr lang="en-US" dirty="0"/>
              <a:t>, next) {</a:t>
            </a:r>
          </a:p>
          <a:p>
            <a:r>
              <a:rPr lang="en-US" dirty="0"/>
              <a:t> 	   var data = </a:t>
            </a:r>
            <a:r>
              <a:rPr lang="en-US" dirty="0" err="1"/>
              <a:t>fs.readFileSync</a:t>
            </a:r>
            <a:r>
              <a:rPr lang="en-US" dirty="0"/>
              <a:t>(</a:t>
            </a:r>
            <a:r>
              <a:rPr lang="en-US" dirty="0" err="1"/>
              <a:t>infile</a:t>
            </a:r>
            <a:r>
              <a:rPr lang="en-US" dirty="0"/>
              <a:t>);</a:t>
            </a:r>
          </a:p>
          <a:p>
            <a:r>
              <a:rPr lang="en-US" dirty="0"/>
              <a:t>                var doc = null;</a:t>
            </a:r>
          </a:p>
          <a:p>
            <a:r>
              <a:rPr lang="en-US" dirty="0"/>
              <a:t>                var </a:t>
            </a:r>
            <a:r>
              <a:rPr lang="en-US" dirty="0" err="1"/>
              <a:t>domParser</a:t>
            </a:r>
            <a:r>
              <a:rPr lang="en-US" dirty="0"/>
              <a:t> = new </a:t>
            </a:r>
            <a:r>
              <a:rPr lang="en-US" dirty="0" err="1"/>
              <a:t>DOMParser</a:t>
            </a:r>
            <a:r>
              <a:rPr lang="en-US" dirty="0"/>
              <a:t>();</a:t>
            </a:r>
          </a:p>
          <a:p>
            <a:r>
              <a:rPr lang="en-US" dirty="0"/>
              <a:t>                doc = </a:t>
            </a:r>
            <a:r>
              <a:rPr lang="en-US" dirty="0" err="1"/>
              <a:t>domParser.parseFromString</a:t>
            </a:r>
            <a:r>
              <a:rPr lang="en-US" dirty="0"/>
              <a:t> (data, 'application/xml');</a:t>
            </a:r>
          </a:p>
          <a:p>
            <a:r>
              <a:rPr lang="en-US" dirty="0"/>
              <a:t>                var element = </a:t>
            </a:r>
            <a:r>
              <a:rPr lang="en-US" dirty="0" err="1"/>
              <a:t>doc.documentElement</a:t>
            </a:r>
            <a:r>
              <a:rPr lang="en-US" dirty="0"/>
              <a:t>;</a:t>
            </a:r>
          </a:p>
          <a:p>
            <a:r>
              <a:rPr lang="en-US" dirty="0"/>
              <a:t>                var serializer = new DOM2JSONSerializer();</a:t>
            </a:r>
          </a:p>
          <a:p>
            <a:r>
              <a:rPr lang="en-US" dirty="0"/>
              <a:t>                var str = new </a:t>
            </a:r>
            <a:r>
              <a:rPr lang="en-US" dirty="0" err="1"/>
              <a:t>serializer.serializeToString</a:t>
            </a:r>
            <a:r>
              <a:rPr lang="en-US" dirty="0"/>
              <a:t>(null, element, </a:t>
            </a:r>
            <a:r>
              <a:rPr lang="en-US" dirty="0" err="1"/>
              <a:t>outfile</a:t>
            </a:r>
            <a:r>
              <a:rPr lang="en-US" dirty="0"/>
              <a:t>, </a:t>
            </a:r>
            <a:r>
              <a:rPr lang="en-US" dirty="0" err="1"/>
              <a:t>mapToMethod</a:t>
            </a:r>
            <a:r>
              <a:rPr lang="en-US" dirty="0"/>
              <a:t>, </a:t>
            </a:r>
            <a:r>
              <a:rPr lang="en-US" dirty="0" err="1"/>
              <a:t>fieldTypes</a:t>
            </a:r>
            <a:r>
              <a:rPr lang="en-US" dirty="0"/>
              <a:t>);</a:t>
            </a:r>
          </a:p>
          <a:p>
            <a:r>
              <a:rPr lang="en-US" dirty="0"/>
              <a:t>                var json = </a:t>
            </a:r>
            <a:r>
              <a:rPr lang="en-US" dirty="0" err="1"/>
              <a:t>JSON.parse</a:t>
            </a:r>
            <a:r>
              <a:rPr lang="en-US" dirty="0"/>
              <a:t>(str);</a:t>
            </a:r>
          </a:p>
          <a:p>
            <a:r>
              <a:rPr lang="en-US" dirty="0"/>
              <a:t>                // json = </a:t>
            </a:r>
            <a:r>
              <a:rPr lang="en-US" dirty="0" err="1"/>
              <a:t>PROTOS.externalPrototypeExpander</a:t>
            </a:r>
            <a:r>
              <a:rPr lang="en-US" dirty="0"/>
              <a:t>(</a:t>
            </a:r>
            <a:r>
              <a:rPr lang="en-US" dirty="0" err="1"/>
              <a:t>outfile</a:t>
            </a:r>
            <a:r>
              <a:rPr lang="en-US" dirty="0"/>
              <a:t>, json);</a:t>
            </a:r>
          </a:p>
          <a:p>
            <a:r>
              <a:rPr lang="en-US" dirty="0"/>
              <a:t>                send(res, json, "text/json", next);</a:t>
            </a:r>
          </a:p>
          <a:p>
            <a:r>
              <a:rPr lang="en-US" dirty="0"/>
              <a:t>}</a:t>
            </a:r>
          </a:p>
          <a:p>
            <a:endParaRPr lang="en-US" dirty="0"/>
          </a:p>
        </p:txBody>
      </p:sp>
    </p:spTree>
    <p:extLst>
      <p:ext uri="{BB962C8B-B14F-4D97-AF65-F5344CB8AC3E}">
        <p14:creationId xmlns:p14="http://schemas.microsoft.com/office/powerpoint/2010/main" val="112899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Purpose</a:t>
            </a:r>
          </a:p>
        </p:txBody>
      </p:sp>
      <p:sp>
        <p:nvSpPr>
          <p:cNvPr id="3" name="Content Placeholder 2"/>
          <p:cNvSpPr>
            <a:spLocks noGrp="1"/>
          </p:cNvSpPr>
          <p:nvPr>
            <p:ph idx="1"/>
          </p:nvPr>
        </p:nvSpPr>
        <p:spPr/>
        <p:txBody>
          <a:bodyPr/>
          <a:lstStyle/>
          <a:p>
            <a:r>
              <a:rPr lang="en-US" dirty="0"/>
              <a:t>Original Purpose:</a:t>
            </a:r>
          </a:p>
          <a:p>
            <a:pPr lvl="1"/>
            <a:r>
              <a:rPr lang="en-US" dirty="0"/>
              <a:t>Render JSON to X3DOM, allow for near-interactive prototyping with X3D JSON.  Also works with X_ITE through SAI.</a:t>
            </a:r>
          </a:p>
          <a:p>
            <a:r>
              <a:rPr lang="en-US" dirty="0"/>
              <a:t>Approach:</a:t>
            </a:r>
          </a:p>
          <a:p>
            <a:pPr lvl="1"/>
            <a:r>
              <a:rPr lang="en-US" dirty="0"/>
              <a:t>Generic, convert certain types of JSON to DOM and XML</a:t>
            </a:r>
          </a:p>
          <a:p>
            <a:r>
              <a:rPr lang="en-US" dirty="0"/>
              <a:t>Features:</a:t>
            </a:r>
          </a:p>
          <a:p>
            <a:pPr lvl="1"/>
            <a:r>
              <a:rPr lang="en-US" dirty="0"/>
              <a:t>DOM and XML rendering with X3DOM and X_ITE</a:t>
            </a:r>
          </a:p>
          <a:p>
            <a:pPr lvl="1"/>
            <a:r>
              <a:rPr lang="en-US" dirty="0"/>
              <a:t>Document Validation against JSON Schema 3.3</a:t>
            </a:r>
          </a:p>
          <a:p>
            <a:pPr lvl="1"/>
            <a:r>
              <a:rPr lang="en-US" dirty="0"/>
              <a:t>Loading of JSON documents into a web page with </a:t>
            </a:r>
            <a:r>
              <a:rPr lang="en-US" dirty="0" err="1"/>
              <a:t>Jquery</a:t>
            </a:r>
            <a:endParaRPr lang="en-US" dirty="0"/>
          </a:p>
          <a:p>
            <a:pPr lvl="1"/>
            <a:r>
              <a:rPr lang="en-US" dirty="0"/>
              <a:t>Fuzz testing</a:t>
            </a:r>
          </a:p>
        </p:txBody>
      </p:sp>
    </p:spTree>
    <p:extLst>
      <p:ext uri="{BB962C8B-B14F-4D97-AF65-F5344CB8AC3E}">
        <p14:creationId xmlns:p14="http://schemas.microsoft.com/office/powerpoint/2010/main" val="323317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Varied.  Simple files work.  Many prototypes work.  </a:t>
            </a:r>
            <a:r>
              <a:rPr lang="en-US" dirty="0" err="1"/>
              <a:t>Inlines</a:t>
            </a:r>
            <a:r>
              <a:rPr lang="en-US" dirty="0"/>
              <a:t> are troublesome.</a:t>
            </a:r>
          </a:p>
          <a:p>
            <a:r>
              <a:rPr lang="en-US" dirty="0"/>
              <a:t>Scripts work in X_ITE, not X3DOM.</a:t>
            </a:r>
          </a:p>
          <a:p>
            <a:r>
              <a:rPr lang="en-US" dirty="0"/>
              <a:t>Not much experience adding to </a:t>
            </a:r>
            <a:r>
              <a:rPr lang="en-US" dirty="0" err="1"/>
              <a:t>scenegraph</a:t>
            </a:r>
            <a:r>
              <a:rPr lang="en-US" dirty="0"/>
              <a:t> through a script.</a:t>
            </a:r>
          </a:p>
        </p:txBody>
      </p:sp>
    </p:spTree>
    <p:extLst>
      <p:ext uri="{BB962C8B-B14F-4D97-AF65-F5344CB8AC3E}">
        <p14:creationId xmlns:p14="http://schemas.microsoft.com/office/powerpoint/2010/main" val="3011602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Model Integration (</a:t>
            </a:r>
            <a:r>
              <a:rPr lang="en-US" dirty="0" err="1"/>
              <a:t>pythonSAI</a:t>
            </a:r>
            <a:r>
              <a:rPr lang="en-US" dirty="0"/>
              <a:t>)</a:t>
            </a:r>
          </a:p>
        </p:txBody>
      </p:sp>
      <p:sp>
        <p:nvSpPr>
          <p:cNvPr id="3" name="Content Placeholder 2"/>
          <p:cNvSpPr>
            <a:spLocks noGrp="1"/>
          </p:cNvSpPr>
          <p:nvPr>
            <p:ph idx="1"/>
          </p:nvPr>
        </p:nvSpPr>
        <p:spPr/>
        <p:txBody>
          <a:bodyPr>
            <a:normAutofit fontScale="77500" lnSpcReduction="20000"/>
          </a:bodyPr>
          <a:lstStyle/>
          <a:p>
            <a:r>
              <a:rPr lang="en-US" b="1" dirty="0"/>
              <a:t>The Object Model provides data for X3DJSONLD </a:t>
            </a:r>
            <a:r>
              <a:rPr lang="en-US" b="1" dirty="0" err="1"/>
              <a:t>Serializers</a:t>
            </a:r>
            <a:r>
              <a:rPr lang="en-US" b="1" dirty="0"/>
              <a:t> and schema generators.</a:t>
            </a:r>
          </a:p>
          <a:p>
            <a:r>
              <a:rPr lang="en-US" dirty="0"/>
              <a:t>Uses </a:t>
            </a:r>
            <a:r>
              <a:rPr lang="en-US" dirty="0" err="1"/>
              <a:t>ElementTree</a:t>
            </a:r>
            <a:r>
              <a:rPr lang="en-US" dirty="0"/>
              <a:t> (et), Beautiful Soup 4 and </a:t>
            </a:r>
            <a:r>
              <a:rPr lang="en-US" dirty="0" err="1"/>
              <a:t>lxml</a:t>
            </a:r>
            <a:r>
              <a:rPr lang="en-US" dirty="0"/>
              <a:t> (bs4 and </a:t>
            </a:r>
            <a:r>
              <a:rPr lang="en-US" dirty="0" err="1"/>
              <a:t>lxml</a:t>
            </a:r>
            <a:r>
              <a:rPr lang="en-US" dirty="0"/>
              <a:t> python modules) to parse Object Model XML</a:t>
            </a:r>
          </a:p>
          <a:p>
            <a:r>
              <a:rPr lang="en-US" dirty="0"/>
              <a:t>mapToMethod.py – produces mapToMethod.js.</a:t>
            </a:r>
          </a:p>
          <a:p>
            <a:pPr lvl="1"/>
            <a:r>
              <a:rPr lang="en-US" dirty="0"/>
              <a:t>Lists Java X3DJSAIL methods for parent node/child node relationships.</a:t>
            </a:r>
          </a:p>
          <a:p>
            <a:pPr lvl="1"/>
            <a:r>
              <a:rPr lang="en-US" dirty="0"/>
              <a:t>Disadvantages:</a:t>
            </a:r>
          </a:p>
          <a:p>
            <a:pPr lvl="2"/>
            <a:r>
              <a:rPr lang="en-US" dirty="0"/>
              <a:t>Produces duplicate keys</a:t>
            </a:r>
          </a:p>
          <a:p>
            <a:pPr lvl="2"/>
            <a:r>
              <a:rPr lang="en-US" dirty="0"/>
              <a:t>Does not cover everything, </a:t>
            </a:r>
            <a:r>
              <a:rPr lang="en-US" dirty="0" err="1"/>
              <a:t>serializer</a:t>
            </a:r>
            <a:r>
              <a:rPr lang="en-US" dirty="0"/>
              <a:t> must add additional methods.</a:t>
            </a:r>
          </a:p>
          <a:p>
            <a:pPr lvl="2"/>
            <a:r>
              <a:rPr lang="en-US" dirty="0"/>
              <a:t>Still needs work with duplicate keys, chaining methods.</a:t>
            </a:r>
          </a:p>
          <a:p>
            <a:r>
              <a:rPr lang="en-US" dirty="0"/>
              <a:t>fieldtypes.py – produces fieldTypes.js</a:t>
            </a:r>
          </a:p>
          <a:p>
            <a:pPr lvl="1"/>
            <a:r>
              <a:rPr lang="en-US" dirty="0"/>
              <a:t>Lists types of attributes in a JSON object</a:t>
            </a:r>
          </a:p>
          <a:p>
            <a:r>
              <a:rPr lang="en-US" dirty="0"/>
              <a:t>classes.py – produces X3DJSAIL </a:t>
            </a:r>
            <a:r>
              <a:rPr lang="en-US" dirty="0" err="1"/>
              <a:t>autoclass</a:t>
            </a:r>
            <a:r>
              <a:rPr lang="en-US" dirty="0"/>
              <a:t> imports for python (</a:t>
            </a:r>
            <a:r>
              <a:rPr lang="en-US" dirty="0" err="1"/>
              <a:t>pythonSAI</a:t>
            </a:r>
            <a:r>
              <a:rPr lang="en-US" dirty="0"/>
              <a:t>) and </a:t>
            </a:r>
            <a:r>
              <a:rPr lang="en-US" dirty="0" err="1"/>
              <a:t>Nashorn</a:t>
            </a:r>
            <a:r>
              <a:rPr lang="en-US" dirty="0"/>
              <a:t> X3DJSAIL “classes” (X3DJSONLD).</a:t>
            </a:r>
          </a:p>
          <a:p>
            <a:r>
              <a:rPr lang="en-US" dirty="0"/>
              <a:t>etgenerateJSONSchema.py (X3DJSONLD) (generates JSON Schema).</a:t>
            </a:r>
          </a:p>
        </p:txBody>
      </p:sp>
    </p:spTree>
    <p:extLst>
      <p:ext uri="{BB962C8B-B14F-4D97-AF65-F5344CB8AC3E}">
        <p14:creationId xmlns:p14="http://schemas.microsoft.com/office/powerpoint/2010/main" val="386296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a:t>
            </a:r>
          </a:p>
        </p:txBody>
      </p:sp>
      <p:sp>
        <p:nvSpPr>
          <p:cNvPr id="3" name="Content Placeholder 2"/>
          <p:cNvSpPr>
            <a:spLocks noGrp="1"/>
          </p:cNvSpPr>
          <p:nvPr>
            <p:ph idx="1"/>
          </p:nvPr>
        </p:nvSpPr>
        <p:spPr/>
        <p:txBody>
          <a:bodyPr>
            <a:normAutofit fontScale="85000" lnSpcReduction="20000"/>
          </a:bodyPr>
          <a:lstStyle/>
          <a:p>
            <a:r>
              <a:rPr lang="en-US" dirty="0"/>
              <a:t>X3DJSONLD.js – convert JSON to DOM and XML, load URLs—supposedly independent of </a:t>
            </a:r>
            <a:r>
              <a:rPr lang="en-US" dirty="0" err="1"/>
              <a:t>Jquery</a:t>
            </a:r>
            <a:r>
              <a:rPr lang="en-US" dirty="0"/>
              <a:t>. </a:t>
            </a:r>
          </a:p>
          <a:p>
            <a:r>
              <a:rPr lang="en-US" dirty="0"/>
              <a:t>loadValidate.js – the bridge between loaderJQuery.js and X3DJSONLD.js</a:t>
            </a:r>
          </a:p>
          <a:p>
            <a:r>
              <a:rPr lang="en-US" dirty="0"/>
              <a:t>loaderJQuery.js – jQuery and other integrations useful for a web page.  Client-side</a:t>
            </a:r>
          </a:p>
          <a:p>
            <a:r>
              <a:rPr lang="en-US" dirty="0"/>
              <a:t>convertJSON.js – convert JSON and send to </a:t>
            </a:r>
            <a:r>
              <a:rPr lang="en-US" dirty="0" err="1"/>
              <a:t>serializer</a:t>
            </a:r>
            <a:r>
              <a:rPr lang="en-US" dirty="0"/>
              <a:t>.  Also contains JSON validator.  Server-side.</a:t>
            </a:r>
          </a:p>
          <a:p>
            <a:r>
              <a:rPr lang="en-US" dirty="0"/>
              <a:t>json2all.js – driver script for convertJSON.js</a:t>
            </a:r>
          </a:p>
          <a:p>
            <a:r>
              <a:rPr lang="en-US" dirty="0"/>
              <a:t>PythonSerializer.js – serialize DOM to Python (non-chained methods).</a:t>
            </a:r>
          </a:p>
          <a:p>
            <a:r>
              <a:rPr lang="en-US" dirty="0"/>
              <a:t>JavaSerializer.js – serialize DOM to Java (chained methods).</a:t>
            </a:r>
          </a:p>
          <a:p>
            <a:r>
              <a:rPr lang="en-US" dirty="0"/>
              <a:t>JavaScriptSerializer.js – serialize DOM to JavaScript (chained methods).</a:t>
            </a:r>
          </a:p>
          <a:p>
            <a:r>
              <a:rPr lang="en-US" dirty="0"/>
              <a:t>DOMSerializer.js – serialize DOM to XML (produces *.x3d.new)</a:t>
            </a:r>
          </a:p>
          <a:p>
            <a:r>
              <a:rPr lang="en-US" dirty="0"/>
              <a:t>DOM2JSONSerializer.js – serialize DOM to JSON</a:t>
            </a:r>
          </a:p>
        </p:txBody>
      </p:sp>
    </p:spTree>
    <p:extLst>
      <p:ext uri="{BB962C8B-B14F-4D97-AF65-F5344CB8AC3E}">
        <p14:creationId xmlns:p14="http://schemas.microsoft.com/office/powerpoint/2010/main" val="377875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lnSpcReduction="10000"/>
          </a:bodyPr>
          <a:lstStyle/>
          <a:p>
            <a:r>
              <a:rPr lang="en-US" dirty="0"/>
              <a:t>PrototypeExpander.js – Expands JSON Prototypes to regular JSON.</a:t>
            </a:r>
          </a:p>
          <a:p>
            <a:r>
              <a:rPr lang="en-US" dirty="0"/>
              <a:t>Script.js – sample way to convert </a:t>
            </a:r>
            <a:r>
              <a:rPr lang="en-US" dirty="0" err="1"/>
              <a:t>VRMLscript</a:t>
            </a:r>
            <a:r>
              <a:rPr lang="en-US" dirty="0"/>
              <a:t> to JavaScript (pre-alpha)</a:t>
            </a:r>
          </a:p>
          <a:p>
            <a:r>
              <a:rPr lang="en-US" dirty="0"/>
              <a:t>completeXMLProtoExpander.js – Expands XML Prototypes to regular XML (pre-alpha)</a:t>
            </a:r>
          </a:p>
          <a:p>
            <a:r>
              <a:rPr lang="en-US" dirty="0"/>
              <a:t>exi.js – for Efficient JSON interchange</a:t>
            </a:r>
          </a:p>
          <a:p>
            <a:r>
              <a:rPr lang="en-US" dirty="0"/>
              <a:t>PPP.js – driver script for Prototype Expander</a:t>
            </a:r>
          </a:p>
          <a:p>
            <a:r>
              <a:rPr lang="en-US" dirty="0"/>
              <a:t>app.js – simple web server.  Runs external prototype expander.</a:t>
            </a:r>
          </a:p>
          <a:p>
            <a:r>
              <a:rPr lang="en-US" dirty="0"/>
              <a:t>convert.js – converts XML to JSON</a:t>
            </a:r>
          </a:p>
          <a:p>
            <a:r>
              <a:rPr lang="en-US" dirty="0"/>
              <a:t>fuzz.js – fuzz testing for generating random X3D JSON documents.</a:t>
            </a:r>
          </a:p>
          <a:p>
            <a:endParaRPr lang="en-US" dirty="0"/>
          </a:p>
        </p:txBody>
      </p:sp>
    </p:spTree>
    <p:extLst>
      <p:ext uri="{BB962C8B-B14F-4D97-AF65-F5344CB8AC3E}">
        <p14:creationId xmlns:p14="http://schemas.microsoft.com/office/powerpoint/2010/main" val="4564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a:bodyPr>
          <a:lstStyle/>
          <a:p>
            <a:r>
              <a:rPr lang="en-US" dirty="0"/>
              <a:t>fieldTypes.js – maps fields in nodes to types—derived from </a:t>
            </a:r>
            <a:r>
              <a:rPr lang="en-US" dirty="0" err="1"/>
              <a:t>Obect</a:t>
            </a:r>
            <a:r>
              <a:rPr lang="en-US" dirty="0"/>
              <a:t> Model</a:t>
            </a:r>
          </a:p>
          <a:p>
            <a:r>
              <a:rPr lang="en-US" dirty="0"/>
              <a:t>mapToMethod.js – maps a parent child relationship to a method—derived from Object Model.</a:t>
            </a:r>
          </a:p>
          <a:p>
            <a:r>
              <a:rPr lang="en-US" dirty="0"/>
              <a:t>json2all.js – converts JSON to * formats</a:t>
            </a:r>
          </a:p>
          <a:p>
            <a:r>
              <a:rPr lang="en-US" dirty="0"/>
              <a:t>runppp.sh – runs the prototype expander and the XML prototype expander</a:t>
            </a:r>
          </a:p>
          <a:p>
            <a:r>
              <a:rPr lang="en-US" dirty="0"/>
              <a:t>several.sh – run X3D XML files through conversion to JSON, serialization to Python, JavaScript, Java, and XML, compiles Java and runs Java and JavaScript</a:t>
            </a:r>
          </a:p>
          <a:p>
            <a:r>
              <a:rPr lang="en-US" dirty="0"/>
              <a:t>local.sh – run several.sh on original .x3d files in </a:t>
            </a:r>
            <a:r>
              <a:rPr lang="en-US" dirty="0" err="1"/>
              <a:t>src</a:t>
            </a:r>
            <a:r>
              <a:rPr lang="en-US" dirty="0"/>
              <a:t>/main/data</a:t>
            </a:r>
          </a:p>
        </p:txBody>
      </p:sp>
    </p:spTree>
    <p:extLst>
      <p:ext uri="{BB962C8B-B14F-4D97-AF65-F5344CB8AC3E}">
        <p14:creationId xmlns:p14="http://schemas.microsoft.com/office/powerpoint/2010/main" val="284117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lstStyle/>
          <a:p>
            <a:r>
              <a:rPr lang="en-US" dirty="0"/>
              <a:t>all.sh – run X3D XML files in /c/x3d-code/www.web3d.org/x3d/content/examples (download from X3D </a:t>
            </a:r>
            <a:r>
              <a:rPr lang="en-US" dirty="0" err="1"/>
              <a:t>sourceforge</a:t>
            </a:r>
            <a:r>
              <a:rPr lang="en-US" dirty="0"/>
              <a:t> site) through several.sh</a:t>
            </a:r>
          </a:p>
          <a:p>
            <a:r>
              <a:rPr lang="en-US" dirty="0"/>
              <a:t>don.sh – run X3D XML files through stylesheets, compiling, running (validating).</a:t>
            </a:r>
          </a:p>
          <a:p>
            <a:r>
              <a:rPr lang="en-US" dirty="0"/>
              <a:t>donlocal.sh – run original .x3d files in </a:t>
            </a:r>
            <a:r>
              <a:rPr lang="en-US" dirty="0" err="1"/>
              <a:t>src</a:t>
            </a:r>
            <a:r>
              <a:rPr lang="en-US" dirty="0"/>
              <a:t>/main/data through don.sh</a:t>
            </a:r>
          </a:p>
        </p:txBody>
      </p:sp>
    </p:spTree>
    <p:extLst>
      <p:ext uri="{BB962C8B-B14F-4D97-AF65-F5344CB8AC3E}">
        <p14:creationId xmlns:p14="http://schemas.microsoft.com/office/powerpoint/2010/main" val="173933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Main Routine loadX3DJS()</a:t>
            </a:r>
          </a:p>
        </p:txBody>
      </p:sp>
      <p:sp>
        <p:nvSpPr>
          <p:cNvPr id="3" name="Content Placeholder 2"/>
          <p:cNvSpPr>
            <a:spLocks noGrp="1"/>
          </p:cNvSpPr>
          <p:nvPr>
            <p:ph idx="1"/>
          </p:nvPr>
        </p:nvSpPr>
        <p:spPr/>
        <p:txBody>
          <a:bodyPr/>
          <a:lstStyle/>
          <a:p>
            <a:r>
              <a:rPr lang="en-US" dirty="0"/>
              <a:t>Takes DOM implementation, </a:t>
            </a:r>
            <a:r>
              <a:rPr lang="en-US" dirty="0" err="1"/>
              <a:t>js</a:t>
            </a:r>
            <a:r>
              <a:rPr lang="en-US" dirty="0"/>
              <a:t> object, </a:t>
            </a:r>
            <a:r>
              <a:rPr lang="en-US" dirty="0" err="1"/>
              <a:t>url</a:t>
            </a:r>
            <a:r>
              <a:rPr lang="en-US" dirty="0"/>
              <a:t>, and namespace, a way to load a JSON schema, a validate routine for JSON schema, and a callback, whose parameters are a returned DOM element or null for load failure, and the xml representing the DOM element or null for load failure.</a:t>
            </a:r>
          </a:p>
        </p:txBody>
      </p:sp>
    </p:spTree>
    <p:extLst>
      <p:ext uri="{BB962C8B-B14F-4D97-AF65-F5344CB8AC3E}">
        <p14:creationId xmlns:p14="http://schemas.microsoft.com/office/powerpoint/2010/main" val="35360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X3DJSONLD loaderJQuery.js (replace, append)</a:t>
            </a:r>
          </a:p>
        </p:txBody>
      </p:sp>
      <p:sp>
        <p:nvSpPr>
          <p:cNvPr id="3" name="Content Placeholder 2"/>
          <p:cNvSpPr>
            <a:spLocks noGrp="1"/>
          </p:cNvSpPr>
          <p:nvPr>
            <p:ph idx="1"/>
          </p:nvPr>
        </p:nvSpPr>
        <p:spPr/>
        <p:txBody>
          <a:bodyPr>
            <a:normAutofit lnSpcReduction="10000"/>
          </a:bodyPr>
          <a:lstStyle/>
          <a:p>
            <a:r>
              <a:rPr lang="en-US" dirty="0"/>
              <a:t>replaceX3DJSON() takes a selector, json JS object, </a:t>
            </a:r>
            <a:r>
              <a:rPr lang="en-US" dirty="0" err="1"/>
              <a:t>url</a:t>
            </a:r>
            <a:r>
              <a:rPr lang="en-US" dirty="0"/>
              <a:t>, namespace and callback, passes them to loadX3DJS(), then appends the element passed in the callback to the emptied selector.  Returns the child element in a callback, which you may use to load DOM into an X3D viewer.   Also returns the xml in the callback and the xml may be used to load XML browsers. (see loadX3D in loaderJQuery.js).  Tested with the user interface.</a:t>
            </a:r>
          </a:p>
          <a:p>
            <a:r>
              <a:rPr lang="en-US" dirty="0"/>
              <a:t>loadX3D() takes a selector, json JS object, and a </a:t>
            </a:r>
            <a:r>
              <a:rPr lang="en-US" dirty="0" err="1"/>
              <a:t>url</a:t>
            </a:r>
            <a:r>
              <a:rPr lang="en-US" dirty="0"/>
              <a:t> and calls the proto expander if selected, loads JS object into X_ITE, XML browsers, and starts X3DOM scripts. Then it converts the JSON to STL and populates the STL text area.</a:t>
            </a:r>
          </a:p>
        </p:txBody>
      </p:sp>
    </p:spTree>
    <p:extLst>
      <p:ext uri="{BB962C8B-B14F-4D97-AF65-F5344CB8AC3E}">
        <p14:creationId xmlns:p14="http://schemas.microsoft.com/office/powerpoint/2010/main" val="343234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From the ground up</a:t>
            </a:r>
          </a:p>
        </p:txBody>
      </p:sp>
      <p:sp>
        <p:nvSpPr>
          <p:cNvPr id="3" name="Content Placeholder 2"/>
          <p:cNvSpPr>
            <a:spLocks noGrp="1"/>
          </p:cNvSpPr>
          <p:nvPr>
            <p:ph idx="1"/>
          </p:nvPr>
        </p:nvSpPr>
        <p:spPr/>
        <p:txBody>
          <a:bodyPr>
            <a:normAutofit fontScale="92500" lnSpcReduction="10000"/>
          </a:bodyPr>
          <a:lstStyle/>
          <a:p>
            <a:r>
              <a:rPr lang="en-US" dirty="0"/>
              <a:t> Thanks to Andreas </a:t>
            </a:r>
            <a:r>
              <a:rPr lang="en-US" dirty="0" err="1"/>
              <a:t>Plesch</a:t>
            </a:r>
            <a:r>
              <a:rPr lang="en-US" dirty="0"/>
              <a:t> for starting a minimal example</a:t>
            </a:r>
          </a:p>
          <a:p>
            <a:r>
              <a:rPr lang="en-US" dirty="0"/>
              <a:t>X_ITE DOM loader:</a:t>
            </a:r>
          </a:p>
          <a:p>
            <a:r>
              <a:rPr lang="en-US" dirty="0"/>
              <a:t> &lt;X3DCanvas id="</a:t>
            </a:r>
            <a:r>
              <a:rPr lang="en-US" dirty="0" err="1"/>
              <a:t>x_itedom</a:t>
            </a:r>
            <a:r>
              <a:rPr lang="en-US" dirty="0"/>
              <a:t>" cache="false"&gt;</a:t>
            </a:r>
          </a:p>
          <a:p>
            <a:r>
              <a:rPr lang="en-US" dirty="0"/>
              <a:t>                &lt;X3D &gt;</a:t>
            </a:r>
          </a:p>
          <a:p>
            <a:r>
              <a:rPr lang="en-US" dirty="0"/>
              <a:t>                        &lt;Scene&gt;</a:t>
            </a:r>
          </a:p>
          <a:p>
            <a:r>
              <a:rPr lang="en-US" dirty="0"/>
              <a:t>                        &lt;/Scene&gt;</a:t>
            </a:r>
          </a:p>
          <a:p>
            <a:r>
              <a:rPr lang="en-US" dirty="0"/>
              <a:t>                &lt;/X3D&gt;</a:t>
            </a:r>
          </a:p>
          <a:p>
            <a:r>
              <a:rPr lang="en-US" dirty="0"/>
              <a:t>                &lt;p&gt;Your browser may not support all features required by X_ITE!&lt;/p&gt;</a:t>
            </a:r>
          </a:p>
          <a:p>
            <a:r>
              <a:rPr lang="en-US" dirty="0"/>
              <a:t>        &lt;/X3DCanvas&gt;</a:t>
            </a:r>
          </a:p>
        </p:txBody>
      </p:sp>
    </p:spTree>
    <p:extLst>
      <p:ext uri="{BB962C8B-B14F-4D97-AF65-F5344CB8AC3E}">
        <p14:creationId xmlns:p14="http://schemas.microsoft.com/office/powerpoint/2010/main" val="1055134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2187</Words>
  <Application>Microsoft Office PowerPoint</Application>
  <PresentationFormat>Widescreen</PresentationFormat>
  <Paragraphs>204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X3D JSON Loader Tutorial with Object Model integration</vt:lpstr>
      <vt:lpstr>X3DJSONLD Purpose</vt:lpstr>
      <vt:lpstr>X3DJSONLD Modules</vt:lpstr>
      <vt:lpstr>X3DJSONLD Modules (cont.)</vt:lpstr>
      <vt:lpstr>X3DJSONLD Modules (cont.)</vt:lpstr>
      <vt:lpstr>X3DJSONLD Modules (cont.)</vt:lpstr>
      <vt:lpstr>X3DJSONLD Main Routine loadX3DJS()</vt:lpstr>
      <vt:lpstr>Client-side X3DJSONLD loaderJQuery.js (replace, append)</vt:lpstr>
      <vt:lpstr>X3DJSONLD Client-side From the ground up</vt:lpstr>
      <vt:lpstr>X3DJSONLD client-side (continued—given a URL to load)</vt:lpstr>
      <vt:lpstr>X3DJSONLD client-side (continued—loading a DOM element into X_ITE)</vt:lpstr>
      <vt:lpstr>X3DJSONLD client-side, Prototype Expander on JS object.</vt:lpstr>
      <vt:lpstr>Client-Side X3DOM and X_ITE together</vt:lpstr>
      <vt:lpstr>Client-Side X3DOM and X_ITE together (cont.)</vt:lpstr>
      <vt:lpstr>Client-Side X3DOM and X_ITE together (cont. 2)</vt:lpstr>
      <vt:lpstr>Adding to X3DOM tree (not X_ITE)</vt:lpstr>
      <vt:lpstr>Server X3DJSONLD</vt:lpstr>
      <vt:lpstr>Server-side code (node.js)</vt:lpstr>
      <vt:lpstr>Server-side example (continued)</vt:lpstr>
      <vt:lpstr>Results</vt:lpstr>
      <vt:lpstr>Object Model Integration (pythonSAI)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X3D JSON Loader Tutorial</dc:title>
  <dc:creator>John Carlson</dc:creator>
  <cp:lastModifiedBy>John Carlson</cp:lastModifiedBy>
  <cp:revision>45</cp:revision>
  <dcterms:created xsi:type="dcterms:W3CDTF">2017-03-05T06:54:04Z</dcterms:created>
  <dcterms:modified xsi:type="dcterms:W3CDTF">2018-06-28T18:08:14Z</dcterms:modified>
</cp:coreProperties>
</file>