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9" r:id="rId4"/>
    <p:sldId id="260" r:id="rId5"/>
    <p:sldId id="278" r:id="rId6"/>
    <p:sldId id="270" r:id="rId7"/>
    <p:sldId id="266" r:id="rId8"/>
    <p:sldId id="277" r:id="rId9"/>
    <p:sldId id="279" r:id="rId10"/>
    <p:sldId id="281" r:id="rId11"/>
    <p:sldId id="292" r:id="rId12"/>
    <p:sldId id="271" r:id="rId13"/>
    <p:sldId id="282" r:id="rId14"/>
    <p:sldId id="287" r:id="rId15"/>
    <p:sldId id="284" r:id="rId16"/>
    <p:sldId id="280" r:id="rId17"/>
    <p:sldId id="285" r:id="rId18"/>
    <p:sldId id="288" r:id="rId19"/>
    <p:sldId id="286" r:id="rId20"/>
    <p:sldId id="289" r:id="rId21"/>
    <p:sldId id="290" r:id="rId22"/>
    <p:sldId id="293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0F2C58-1D52-4E44-A642-5D1F79563AD2}" v="222" dt="2017-09-11T00:40:26.241"/>
    <p1510:client id="{EB8AECF0-4B09-4E6F-8407-F37967292820}" v="271" dt="2017-09-11T04:50:17.601"/>
    <p1510:client id="{85EF0FBB-19B4-4E35-8EBA-9579E8616A51}" v="82" dt="2017-09-11T05:29:13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81"/>
  </p:normalViewPr>
  <p:slideViewPr>
    <p:cSldViewPr snapToGrid="0">
      <p:cViewPr>
        <p:scale>
          <a:sx n="70" d="100"/>
          <a:sy n="70" d="100"/>
        </p:scale>
        <p:origin x="4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7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6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1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9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2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73265" cy="13249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80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9600" b="1" kern="1200" dirty="0">
                <a:solidFill>
                  <a:srgbClr val="C00000"/>
                </a:solidFill>
                <a:latin typeface="Franklin Gothic Medium"/>
              </a:rPr>
              <a:t> </a:t>
            </a:r>
            <a:r>
              <a:rPr lang="en-US" sz="10700" b="1" kern="1200" dirty="0">
                <a:solidFill>
                  <a:srgbClr val="C00000"/>
                </a:solidFill>
                <a:latin typeface="Franklin Gothic Medium"/>
              </a:rPr>
              <a:t>INDEX</a:t>
            </a:r>
            <a:endParaRPr lang="en-US" sz="5800" b="1" dirty="0">
              <a:solidFill>
                <a:srgbClr val="C00000"/>
              </a:solidFill>
              <a:latin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3725" y="5157337"/>
            <a:ext cx="4537075" cy="1077218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Candara"/>
              </a:rPr>
              <a:t>BHARGAVA VADLAMANI</a:t>
            </a:r>
            <a:endParaRPr lang="en-US" sz="3200" dirty="0">
              <a:solidFill>
                <a:srgbClr val="C00000"/>
              </a:solidFill>
              <a:latin typeface="Candara"/>
            </a:endParaRPr>
          </a:p>
          <a:p>
            <a:r>
              <a:rPr lang="en-US" sz="3200" dirty="0">
                <a:solidFill>
                  <a:srgbClr val="C00000"/>
                </a:solidFill>
                <a:latin typeface="Candara"/>
              </a:rPr>
              <a:t>KEERTHI NAREDLA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DYNAMIC INDEXING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0402" y="485775"/>
            <a:ext cx="829188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algn="ctr">
              <a:buFont typeface="Arial"/>
              <a:buChar char="•"/>
            </a:pPr>
            <a:r>
              <a:rPr lang="en-US" sz="3200"/>
              <a:t>Collection</a:t>
            </a:r>
            <a:r>
              <a:rPr lang="en-US" sz="3200"/>
              <a:t> of data keeps on changing....</a:t>
            </a:r>
            <a:r>
              <a:rPr lang="en-US" sz="3200"/>
              <a:t> </a:t>
            </a:r>
            <a:endParaRPr 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4938623" y="1908774"/>
            <a:ext cx="5620718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600" b="1"/>
              <a:t>MAIN INDEX</a:t>
            </a:r>
            <a:endParaRPr lang="en-US" sz="3600"/>
          </a:p>
          <a:p>
            <a:pPr marL="457200" indent="-457200">
              <a:buFont typeface="Arial"/>
              <a:buChar char="•"/>
            </a:pPr>
            <a:r>
              <a:rPr lang="en-US" sz="3600" b="1"/>
              <a:t>AUXILARY INDEX</a:t>
            </a:r>
          </a:p>
        </p:txBody>
      </p:sp>
      <p:sp>
        <p:nvSpPr>
          <p:cNvPr id="9" name="Arrow: Curved Left 8"/>
          <p:cNvSpPr/>
          <p:nvPr/>
        </p:nvSpPr>
        <p:spPr>
          <a:xfrm rot="10860000">
            <a:off x="3771900" y="1891701"/>
            <a:ext cx="1084380" cy="10057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Left-Up 9"/>
          <p:cNvSpPr/>
          <p:nvPr/>
        </p:nvSpPr>
        <p:spPr>
          <a:xfrm rot="18660000">
            <a:off x="8820150" y="1937529"/>
            <a:ext cx="864116" cy="101771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86900" y="211455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SEARCH</a:t>
            </a:r>
            <a:endParaRPr lang="en-US" b="1"/>
          </a:p>
        </p:txBody>
      </p:sp>
      <p:sp>
        <p:nvSpPr>
          <p:cNvPr id="15" name="TextBox 12"/>
          <p:cNvSpPr txBox="1"/>
          <p:nvPr/>
        </p:nvSpPr>
        <p:spPr>
          <a:xfrm>
            <a:off x="4572000" y="3910330"/>
            <a:ext cx="6358964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Time complexity : O(T^2/n)</a:t>
            </a:r>
            <a:endParaRPr lang="en-US"/>
          </a:p>
          <a:p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/>
              <a:t>Logarithmic merge =&gt; O(log2(T/n)</a:t>
            </a:r>
          </a:p>
        </p:txBody>
      </p:sp>
    </p:spTree>
    <p:extLst>
      <p:ext uri="{BB962C8B-B14F-4D97-AF65-F5344CB8AC3E}">
        <p14:creationId xmlns:p14="http://schemas.microsoft.com/office/powerpoint/2010/main" val="30434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REUTERS</a:t>
            </a:r>
          </a:p>
        </p:txBody>
      </p:sp>
      <p:pic>
        <p:nvPicPr>
          <p:cNvPr id="5" name="Picture 7" descr="REUTE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525" y="-20877"/>
            <a:ext cx="7501396" cy="64280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-960000">
            <a:off x="6219825" y="2581425"/>
            <a:ext cx="4774826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TERMID +DOCID =&gt; 0,8 GB OF STORAG</a:t>
            </a:r>
            <a:r>
              <a:rPr lang="en-US" sz="3200">
                <a:solidFill>
                  <a:srgbClr val="FF0000"/>
                </a:solidFill>
              </a:rPr>
              <a:t>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-1260000">
            <a:off x="3746921" y="666750"/>
            <a:ext cx="4804335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100 MILLION TOKENS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8795" y="4286624"/>
            <a:ext cx="6716805" cy="830997"/>
          </a:xfrm>
          <a:prstGeom prst="rect">
            <a:avLst/>
          </a:prstGeom>
          <a:solidFill>
            <a:schemeClr val="bg1">
              <a:alpha val="7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How do we handle this?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accent1"/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17577" y="3989888"/>
            <a:ext cx="4386728" cy="29882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189" y="704850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? INDEX COMPRESSION</a:t>
            </a:r>
            <a:endParaRPr lang="en-US" sz="5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653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Why 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6715" y="420967"/>
            <a:ext cx="10515600" cy="2703233"/>
          </a:xfrm>
        </p:spPr>
        <p:txBody>
          <a:bodyPr/>
          <a:lstStyle/>
          <a:p>
            <a:r>
              <a:rPr lang="en-US" dirty="0" smtClean="0"/>
              <a:t>Saves Disk Space</a:t>
            </a:r>
          </a:p>
          <a:p>
            <a:endParaRPr lang="en-US" dirty="0"/>
          </a:p>
          <a:p>
            <a:r>
              <a:rPr lang="en-US" dirty="0" smtClean="0"/>
              <a:t>Increased use of caching</a:t>
            </a:r>
          </a:p>
          <a:p>
            <a:endParaRPr lang="en-US" dirty="0"/>
          </a:p>
          <a:p>
            <a:r>
              <a:rPr lang="en-US" dirty="0" smtClean="0"/>
              <a:t>Faster transfer of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032514" y="3639483"/>
            <a:ext cx="8159486" cy="767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Lesser time even with compression algorithms time </a:t>
            </a:r>
            <a:r>
              <a:rPr lang="en-US" sz="3000" dirty="0" smtClean="0"/>
              <a:t>cumulated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67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Methods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6715" y="420967"/>
            <a:ext cx="8225285" cy="6071273"/>
          </a:xfrm>
        </p:spPr>
        <p:txBody>
          <a:bodyPr/>
          <a:lstStyle/>
          <a:p>
            <a:r>
              <a:rPr lang="en-US" dirty="0" smtClean="0"/>
              <a:t>Lossless: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Entirety of the information is preserved.</a:t>
            </a:r>
          </a:p>
          <a:p>
            <a:endParaRPr lang="en-US" dirty="0" smtClean="0"/>
          </a:p>
          <a:p>
            <a:r>
              <a:rPr lang="en-US" dirty="0" err="1" smtClean="0"/>
              <a:t>Lossy</a:t>
            </a:r>
            <a:r>
              <a:rPr lang="en-US" dirty="0" smtClean="0"/>
              <a:t> Compression:</a:t>
            </a:r>
          </a:p>
          <a:p>
            <a:endParaRPr lang="en-US" dirty="0"/>
          </a:p>
          <a:p>
            <a:pPr lvl="1"/>
            <a:r>
              <a:rPr lang="en-US" dirty="0" smtClean="0"/>
              <a:t>Better compression ratios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Discards some information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 : Stemming , Case folding etc.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Used when the information “lost” is unlikely to be queried.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032514" y="3639483"/>
            <a:ext cx="8159486" cy="767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48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HEAPS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966715" y="420967"/>
                <a:ext cx="8225285" cy="3160068"/>
              </a:xfrm>
            </p:spPr>
            <p:txBody>
              <a:bodyPr/>
              <a:lstStyle/>
              <a:p>
                <a:r>
                  <a:rPr lang="en-US" dirty="0" smtClean="0"/>
                  <a:t>Provides a mathematical relationship between Dictionary words and total number of tokens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𝑙𝑜𝑔𝐾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𝑏𝑙𝑜𝑔𝑇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(30 &lt;= k &lt;= 100)  and b = 0.5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6715" y="420967"/>
                <a:ext cx="8225285" cy="3160068"/>
              </a:xfrm>
              <a:blipFill>
                <a:blip r:embed="rId2"/>
                <a:stretch>
                  <a:fillRect l="-1334" t="-3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3581035"/>
            <a:ext cx="3962634" cy="2997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9700" y="4267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logM</a:t>
            </a:r>
            <a:r>
              <a:rPr lang="en-US" dirty="0" smtClean="0"/>
              <a:t> = 0.49*logT+1.64</a:t>
            </a:r>
            <a:br>
              <a:rPr lang="en-US" dirty="0" smtClean="0"/>
            </a:br>
            <a:r>
              <a:rPr lang="en-US" dirty="0" smtClean="0"/>
              <a:t>(reuters-RCV1)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ZIPF'S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966715" y="420967"/>
                <a:ext cx="7829045" cy="3145193"/>
              </a:xfrm>
            </p:spPr>
            <p:txBody>
              <a:bodyPr/>
              <a:lstStyle/>
              <a:p>
                <a:r>
                  <a:rPr lang="en-US" dirty="0" smtClean="0"/>
                  <a:t>Provides a relationship between distribution of terms between across documents as ,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=</m:t>
                    </m:r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latin typeface="Cambria Math" charset="0"/>
                      </a:rPr>
                      <m:t>𝑙𝑜𝑔𝑐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𝑙𝑜𝑔𝑐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𝑘𝑙𝑜𝑔𝑖</m:t>
                    </m:r>
                    <m:r>
                      <a:rPr lang="en-US" b="0" i="1" smtClean="0">
                        <a:latin typeface="Cambria Math" charset="0"/>
                      </a:rPr>
                      <m:t> (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=−1)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6715" y="420967"/>
                <a:ext cx="7829045" cy="3145193"/>
              </a:xfrm>
              <a:blipFill>
                <a:blip r:embed="rId2"/>
                <a:stretch>
                  <a:fillRect l="-1402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949" y="3767328"/>
            <a:ext cx="3742138" cy="30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1" y="2141538"/>
            <a:ext cx="2872254" cy="2796222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DICTIONARY COMPRESSION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6715" y="420967"/>
            <a:ext cx="8225285" cy="4351338"/>
          </a:xfrm>
        </p:spPr>
        <p:txBody>
          <a:bodyPr/>
          <a:lstStyle/>
          <a:p>
            <a:r>
              <a:rPr lang="en-US" dirty="0" smtClean="0"/>
              <a:t>N</a:t>
            </a:r>
            <a:r>
              <a:rPr lang="en-US" dirty="0" smtClean="0"/>
              <a:t>eed for dictionary compression: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Although , dictionary is small, compression is required to </a:t>
            </a:r>
            <a:br>
              <a:rPr lang="en-US" dirty="0" smtClean="0"/>
            </a:br>
            <a:r>
              <a:rPr lang="en-US" dirty="0" smtClean="0"/>
              <a:t>increase high query throughput.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Support for extensive search in limited hardware.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Fast startup time, query time and lower space.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1" y="2141538"/>
            <a:ext cx="2872254" cy="2796222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TYPES OF DICT COMPRESSION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6715" y="420966"/>
            <a:ext cx="8225285" cy="6437033"/>
          </a:xfrm>
        </p:spPr>
        <p:txBody>
          <a:bodyPr/>
          <a:lstStyle/>
          <a:p>
            <a:pPr lvl="1"/>
            <a:r>
              <a:rPr lang="en-US" sz="2800" dirty="0" smtClean="0"/>
              <a:t>Simplest Form : Store lexicographically sorted values in a fixed Array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Size = M *(20 + 4+ 4) = 11.2MB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Advantages:</a:t>
            </a:r>
          </a:p>
          <a:p>
            <a:pPr lvl="1"/>
            <a:endParaRPr lang="en-US" sz="2800" dirty="0"/>
          </a:p>
          <a:p>
            <a:pPr lvl="2"/>
            <a:r>
              <a:rPr lang="en-US" sz="2400" dirty="0" smtClean="0"/>
              <a:t>Simple </a:t>
            </a:r>
          </a:p>
          <a:p>
            <a:pPr lvl="2"/>
            <a:r>
              <a:rPr lang="en-US" sz="2400" dirty="0" smtClean="0"/>
              <a:t>Use only a large array to store values </a:t>
            </a:r>
          </a:p>
          <a:p>
            <a:pPr lvl="2"/>
            <a:r>
              <a:rPr lang="en-US" sz="2400" dirty="0" smtClean="0"/>
              <a:t>Fixed size values</a:t>
            </a:r>
          </a:p>
          <a:p>
            <a:pPr lvl="1"/>
            <a:r>
              <a:rPr lang="en-US" sz="2800" dirty="0" smtClean="0"/>
              <a:t>Disadvantages:</a:t>
            </a:r>
            <a:endParaRPr lang="en-US" sz="2800" dirty="0"/>
          </a:p>
          <a:p>
            <a:pPr lvl="2"/>
            <a:r>
              <a:rPr lang="en-US" sz="2400" dirty="0" smtClean="0"/>
              <a:t>Cannot handle super long words </a:t>
            </a:r>
            <a:endParaRPr lang="en-US" sz="2400" dirty="0"/>
          </a:p>
          <a:p>
            <a:pPr lvl="2"/>
            <a:r>
              <a:rPr lang="en-US" sz="2400" dirty="0" smtClean="0"/>
              <a:t>Space wastage with fixed length characters.</a:t>
            </a:r>
          </a:p>
          <a:p>
            <a:pPr lvl="2"/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Single String Approach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6715" y="420966"/>
            <a:ext cx="8225285" cy="6034697"/>
          </a:xfrm>
        </p:spPr>
        <p:txBody>
          <a:bodyPr/>
          <a:lstStyle/>
          <a:p>
            <a:r>
              <a:rPr lang="en-US" dirty="0" smtClean="0"/>
              <a:t>The entire dictionary is stored as a single string and pointers are created for demarcation of words.</a:t>
            </a:r>
          </a:p>
          <a:p>
            <a:endParaRPr lang="en-US" dirty="0"/>
          </a:p>
          <a:p>
            <a:r>
              <a:rPr lang="en-US" dirty="0" smtClean="0"/>
              <a:t>400,000*(4+4+3+8) = 7.6MB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715" y="3226947"/>
            <a:ext cx="4797044" cy="268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7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17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IMAG.jp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9" r="8654"/>
          <a:stretch/>
        </p:blipFill>
        <p:spPr>
          <a:xfrm>
            <a:off x="6540612" y="671244"/>
            <a:ext cx="4171366" cy="5547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dirty="0" smtClean="0">
                <a:solidFill>
                  <a:srgbClr val="FFFFFF"/>
                </a:solidFill>
              </a:rPr>
              <a:t>What is Indexing?</a:t>
            </a:r>
            <a:endParaRPr lang="en-US" sz="66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44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Blocked Storage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6715" y="420966"/>
            <a:ext cx="8225285" cy="6034697"/>
          </a:xfrm>
        </p:spPr>
        <p:txBody>
          <a:bodyPr/>
          <a:lstStyle/>
          <a:p>
            <a:r>
              <a:rPr lang="en-US" dirty="0"/>
              <a:t>We can further compress the dictionary by grouping terms in </a:t>
            </a:r>
            <a:r>
              <a:rPr lang="en-US" dirty="0" smtClean="0"/>
              <a:t>the </a:t>
            </a:r>
            <a:r>
              <a:rPr lang="en-US" dirty="0"/>
              <a:t>string </a:t>
            </a:r>
            <a:r>
              <a:rPr lang="en-US" dirty="0" smtClean="0"/>
              <a:t>into blocks </a:t>
            </a:r>
            <a:r>
              <a:rPr lang="en-US" dirty="0"/>
              <a:t>of </a:t>
            </a:r>
            <a:r>
              <a:rPr lang="en-US" dirty="0" smtClean="0"/>
              <a:t>size k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keeping a term pointer only for the first term of </a:t>
            </a:r>
            <a:r>
              <a:rPr lang="en-US" dirty="0" smtClean="0"/>
              <a:t>each  block</a:t>
            </a:r>
          </a:p>
          <a:p>
            <a:endParaRPr lang="en-US" dirty="0"/>
          </a:p>
          <a:p>
            <a:r>
              <a:rPr lang="en-US" dirty="0" smtClean="0"/>
              <a:t>Increasing the size of k gives better compression but tradeoff is term lookup</a:t>
            </a:r>
            <a:endParaRPr lang="en-US" dirty="0"/>
          </a:p>
          <a:p>
            <a:r>
              <a:rPr lang="en-US" dirty="0" smtClean="0"/>
              <a:t>400,000*(4+4+1+8) = 6.8MB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51" y="3911205"/>
            <a:ext cx="5788660" cy="294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1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Variable byte codes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6715" y="219798"/>
            <a:ext cx="8225285" cy="6638202"/>
          </a:xfrm>
        </p:spPr>
        <p:txBody>
          <a:bodyPr/>
          <a:lstStyle/>
          <a:p>
            <a:r>
              <a:rPr lang="en-US" dirty="0" smtClean="0"/>
              <a:t>Variable bit uses an Integral number of bytes to encode a gap.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The last 7 bits of a byte are ’payload’ and encode part of the gap.</a:t>
            </a:r>
          </a:p>
          <a:p>
            <a:endParaRPr lang="en-US" dirty="0"/>
          </a:p>
          <a:p>
            <a:r>
              <a:rPr lang="en-US" dirty="0" smtClean="0"/>
              <a:t>The first bit of the byte is a continuation bit(Set to 1 for the last byte of the encoded gap and 0 otherwise)</a:t>
            </a:r>
          </a:p>
          <a:p>
            <a:endParaRPr lang="en-US" dirty="0"/>
          </a:p>
          <a:p>
            <a:r>
              <a:rPr lang="en-US" dirty="0" smtClean="0"/>
              <a:t>To decode a variable byte , we read a sequence of bytes with continuation bit 0 terminated by a byte with continuation bit 1. </a:t>
            </a:r>
          </a:p>
          <a:p>
            <a:endParaRPr lang="en-US" dirty="0"/>
          </a:p>
          <a:p>
            <a:r>
              <a:rPr lang="en-US" dirty="0" smtClean="0"/>
              <a:t>We then extract and concatenate the 7-bit parts.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2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0080" y="2074363"/>
                <a:ext cx="2752354" cy="2709275"/>
              </a:xfrm>
              <a:prstGeom prst="ellipse">
                <a:avLst/>
              </a:prstGeom>
              <a:solidFill>
                <a:schemeClr val="accent1"/>
              </a:solidFill>
              <a:ln w="174625" cmpd="thinThick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FFFFFF"/>
                        </a:solidFill>
                        <a:latin typeface="Cambria Math" charset="0"/>
                      </a:rPr>
                      <m:t>𝐺𝑎𝑚𝑚𝑎</m:t>
                    </m:r>
                    <m:r>
                      <a:rPr lang="en-US" sz="2600" b="0" i="1" dirty="0" smtClean="0">
                        <a:solidFill>
                          <a:srgbClr val="FFFFFF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600" dirty="0" smtClean="0">
                    <a:solidFill>
                      <a:srgbClr val="FFFFFF"/>
                    </a:solidFill>
                  </a:rPr>
                  <a:t>byte codes</a:t>
                </a:r>
                <a:endParaRPr lang="en-US" sz="26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0080" y="2074363"/>
                <a:ext cx="2752354" cy="2709275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74625" cmpd="thinThick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6715" y="219798"/>
            <a:ext cx="8225285" cy="6638202"/>
          </a:xfrm>
        </p:spPr>
        <p:txBody>
          <a:bodyPr/>
          <a:lstStyle/>
          <a:p>
            <a:r>
              <a:rPr lang="en-US" dirty="0" smtClean="0"/>
              <a:t>Variable bit uses an adaptive number of bytes to encode a gap.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can use bit level codes such as unary codes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2 pow n gaps , we can use n bits for encoding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gamma code is used length and offset where offset is the unary codes.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592" y="3273552"/>
            <a:ext cx="3976147" cy="8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>
            <a:noFill/>
          </a:ln>
          <a:effectLst/>
        </p:spPr>
      </p:sp>
      <p:grpSp>
        <p:nvGrpSpPr>
          <p:cNvPr id="9" name="Group 8" title="intersecting circles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 title="ribbon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</a:rPr>
              <a:t>QUESTIONS</a:t>
            </a:r>
            <a:r>
              <a:rPr lang="en-US" sz="4000" b="1" dirty="0" smtClean="0">
                <a:solidFill>
                  <a:schemeClr val="bg2"/>
                </a:solidFill>
              </a:rPr>
              <a:t>??</a:t>
            </a:r>
            <a:endParaRPr lang="en-US" sz="400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4410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il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196" y="133350"/>
            <a:ext cx="5652654" cy="6350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68167" y="5048250"/>
            <a:ext cx="4977534" cy="13239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216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creenshot from 2017-09-10 21-07-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743" y="493915"/>
            <a:ext cx="9216009" cy="588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2074863"/>
            <a:ext cx="2752725" cy="2708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STANDARD</a:t>
            </a:r>
            <a:br>
              <a:rPr lang="en-US" sz="2600" dirty="0" smtClean="0">
                <a:solidFill>
                  <a:srgbClr val="FFFFFF"/>
                </a:solidFill>
              </a:rPr>
            </a:br>
            <a:r>
              <a:rPr lang="en-US" sz="2600" dirty="0" smtClean="0">
                <a:solidFill>
                  <a:srgbClr val="FFFFFF"/>
                </a:solidFill>
              </a:rPr>
              <a:t>MODEL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314325"/>
            <a:ext cx="9605870" cy="50663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Randomly search on a single machine for</a:t>
            </a:r>
          </a:p>
          <a:p>
            <a:pPr marL="0" indent="0">
              <a:buNone/>
            </a:pPr>
            <a:r>
              <a:rPr lang="en-US" dirty="0"/>
              <a:t>Ex: What are the best </a:t>
            </a:r>
            <a:r>
              <a:rPr lang="en-US" dirty="0" err="1"/>
              <a:t>c++</a:t>
            </a:r>
            <a:r>
              <a:rPr lang="en-US" dirty="0"/>
              <a:t> books?   =&gt;Terms:  best, </a:t>
            </a:r>
            <a:r>
              <a:rPr lang="en-US" dirty="0" err="1"/>
              <a:t>c++</a:t>
            </a:r>
            <a:r>
              <a:rPr lang="en-US" dirty="0"/>
              <a:t>, books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Final Result:</a:t>
            </a:r>
            <a:endParaRPr dirty="0"/>
          </a:p>
          <a:p>
            <a:pPr marL="0" indent="0" algn="ctr">
              <a:buNone/>
            </a:pPr>
            <a:r>
              <a:rPr lang="en-US" dirty="0"/>
              <a:t>   Best: x1,x2,x3,x4...........</a:t>
            </a:r>
          </a:p>
          <a:p>
            <a:pPr marL="0" indent="0" algn="ctr">
              <a:buNone/>
            </a:pPr>
            <a:r>
              <a:rPr lang="en-US" dirty="0"/>
              <a:t>    C++:y1,y2,y3,y4..........</a:t>
            </a:r>
          </a:p>
          <a:p>
            <a:pPr algn="ctr">
              <a:buNone/>
            </a:pPr>
            <a:r>
              <a:rPr lang="en-US" dirty="0"/>
              <a:t>   Books: z1,z2,z3,z4,z5...........</a:t>
            </a:r>
            <a:endParaRPr dirty="0"/>
          </a:p>
          <a:p>
            <a:pPr algn="ctr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               How much time you can expect to get this result??</a:t>
            </a:r>
          </a:p>
          <a:p>
            <a:pPr lvl="2"/>
            <a:endParaRPr lang="en-US" dirty="0"/>
          </a:p>
          <a:p>
            <a:pPr marL="857250" lvl="2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4150" y="5290867"/>
            <a:ext cx="3445726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/>
              <a:t>SEEK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6679" y="5362754"/>
            <a:ext cx="3914814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/>
              <a:t>TRANSFER TIME</a:t>
            </a:r>
          </a:p>
        </p:txBody>
      </p:sp>
    </p:spTree>
    <p:extLst>
      <p:ext uri="{BB962C8B-B14F-4D97-AF65-F5344CB8AC3E}">
        <p14:creationId xmlns:p14="http://schemas.microsoft.com/office/powerpoint/2010/main" val="96462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838700" y="1728724"/>
            <a:ext cx="11152" cy="1550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91912" y="1705827"/>
            <a:ext cx="7471316" cy="44606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658350" y="1735641"/>
            <a:ext cx="22301" cy="14831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219325" y="1699698"/>
            <a:ext cx="11152" cy="1550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7208979" y="1734181"/>
            <a:ext cx="11152" cy="1550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922836" y="1236320"/>
            <a:ext cx="11151" cy="54090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8365" y="3219300"/>
            <a:ext cx="2656048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/>
              <a:t>BLOCKED-SORT BASED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5675" y="3219300"/>
            <a:ext cx="2656048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/>
              <a:t>SINGLE-PASS-IN MEMORY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79072" y="3288267"/>
            <a:ext cx="3003127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/>
              <a:t>DISTRIBUTED INDEXING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8700" y="3171825"/>
            <a:ext cx="2656048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/>
              <a:t>DYNAMIC INDEXING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5431" y="533400"/>
            <a:ext cx="2743200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/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13958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650" y="75910"/>
            <a:ext cx="8858158" cy="3347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BLOCK-SORT 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BASED INDEXING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76650" y="3867150"/>
            <a:ext cx="3370729" cy="27392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endParaRPr lang="en-US" sz="2400"/>
          </a:p>
          <a:p>
            <a:pPr algn="ctr"/>
            <a:r>
              <a:rPr lang="en-US" sz="2800"/>
              <a:t>Better than basic model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/>
              <a:t>SEQUENTIAL ACCESS</a:t>
            </a:r>
            <a:endParaRPr sz="2800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48600" y="4467225"/>
            <a:ext cx="2743200" cy="166199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Still expensive: O(</a:t>
            </a:r>
            <a:r>
              <a:rPr lang="en-US" sz="2800" err="1"/>
              <a:t>TlogT</a:t>
            </a:r>
            <a:r>
              <a:rPr lang="en-US" sz="2800"/>
              <a:t>)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/>
              <a:t>Sorting =&gt; </a:t>
            </a:r>
            <a:r>
              <a:rPr lang="en-US" sz="2800" err="1"/>
              <a:t>logT</a:t>
            </a:r>
            <a:endParaRPr lang="en-US" sz="2800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SINGLE-PASS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IN </a:t>
            </a:r>
            <a:r>
              <a:rPr lang="en-US" sz="2600" dirty="0">
                <a:solidFill>
                  <a:schemeClr val="bg1"/>
                </a:solidFill>
              </a:rPr>
              <a:t>MEMORY INDEXING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08566" y="244415"/>
            <a:ext cx="7228542" cy="31859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each block</a:t>
            </a:r>
          </a:p>
          <a:p>
            <a:pPr lvl="3"/>
            <a:r>
              <a:rPr lang="en-US" sz="2000"/>
              <a:t>Tem1: {doc1,doc2,…...}</a:t>
            </a:r>
          </a:p>
          <a:p>
            <a:pPr lvl="3"/>
            <a:r>
              <a:rPr lang="en-US" sz="2000"/>
              <a:t>Term2:{doc2,doc3,…..}</a:t>
            </a:r>
          </a:p>
          <a:p>
            <a:pPr marL="1371600" lvl="3" indent="0">
              <a:buNone/>
            </a:pPr>
            <a:r>
              <a:rPr lang="en-US" sz="2000"/>
              <a:t>      </a:t>
            </a:r>
          </a:p>
        </p:txBody>
      </p:sp>
      <p:sp>
        <p:nvSpPr>
          <p:cNvPr id="7" name="Arrow: Right 6"/>
          <p:cNvSpPr/>
          <p:nvPr/>
        </p:nvSpPr>
        <p:spPr>
          <a:xfrm rot="5340000">
            <a:off x="4105275" y="1639019"/>
            <a:ext cx="736204" cy="398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5340000">
            <a:off x="5463755" y="1639019"/>
            <a:ext cx="736204" cy="398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84302" y="22669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DICTIONARY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80370" y="22669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POSTING LIST</a:t>
            </a:r>
          </a:p>
        </p:txBody>
      </p:sp>
      <p:sp>
        <p:nvSpPr>
          <p:cNvPr id="15" name="Arrow: Right 14"/>
          <p:cNvSpPr/>
          <p:nvPr/>
        </p:nvSpPr>
        <p:spPr>
          <a:xfrm rot="-60000">
            <a:off x="7219950" y="838200"/>
            <a:ext cx="1486170" cy="398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15325" y="86695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DISK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96685" y="4095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WRITTEN 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9575" y="3152775"/>
            <a:ext cx="6298639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No sorting of terms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No collecting term-doc pairs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Faster 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Memory efficient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Compression can also be done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It takes o(t)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3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chemeClr val="bg1"/>
                </a:solidFill>
              </a:rPr>
              <a:t>DISTRIBUTED INDEXING</a:t>
            </a:r>
            <a:endParaRPr lang="en-US" sz="26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" y="171450"/>
            <a:ext cx="337072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MAP REDUCE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0950" y="4489689"/>
            <a:ext cx="7644279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Large collection not possible on a single machine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800"/>
              <a:t>Divide work into chunks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800"/>
              <a:t>Distribute among several clusters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Merge results =&gt; Distributed index.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Flexibility &amp; Durability</a:t>
            </a:r>
          </a:p>
        </p:txBody>
      </p:sp>
      <p:pic>
        <p:nvPicPr>
          <p:cNvPr id="8" name="Picture 8" descr="CAP3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280"/>
          <a:stretch/>
        </p:blipFill>
        <p:spPr>
          <a:xfrm>
            <a:off x="3873054" y="418712"/>
            <a:ext cx="7219950" cy="365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514</Words>
  <Application>Microsoft Macintosh PowerPoint</Application>
  <PresentationFormat>Widescreen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Cambria Math</vt:lpstr>
      <vt:lpstr>Candara</vt:lpstr>
      <vt:lpstr>Franklin Gothic Medium</vt:lpstr>
      <vt:lpstr>Arial</vt:lpstr>
      <vt:lpstr>Office Theme</vt:lpstr>
      <vt:lpstr>  INDEX</vt:lpstr>
      <vt:lpstr>What is Indexing?</vt:lpstr>
      <vt:lpstr>PowerPoint Presentation</vt:lpstr>
      <vt:lpstr>PowerPoint Presentation</vt:lpstr>
      <vt:lpstr>STANDARD MODEL</vt:lpstr>
      <vt:lpstr>PowerPoint Presentation</vt:lpstr>
      <vt:lpstr>BLOCK-SORT BASED INDEXING</vt:lpstr>
      <vt:lpstr>SINGLE-PASS IN MEMORY INDEXING</vt:lpstr>
      <vt:lpstr>DISTRIBUTED INDEXING</vt:lpstr>
      <vt:lpstr>DYNAMIC INDEXING</vt:lpstr>
      <vt:lpstr>REUTERS</vt:lpstr>
      <vt:lpstr>Solution ? INDEX COMPRESSION</vt:lpstr>
      <vt:lpstr>Why ?</vt:lpstr>
      <vt:lpstr>Methods</vt:lpstr>
      <vt:lpstr>HEAPS LAW</vt:lpstr>
      <vt:lpstr>ZIPF'S LAW</vt:lpstr>
      <vt:lpstr>DICTIONARY COMPRESSION</vt:lpstr>
      <vt:lpstr>TYPES OF DICT COMPRESSION</vt:lpstr>
      <vt:lpstr>Single String Approach</vt:lpstr>
      <vt:lpstr>Blocked Storage</vt:lpstr>
      <vt:lpstr>Variable byte codes</vt:lpstr>
      <vt:lpstr>Gamma byte codes</vt:lpstr>
      <vt:lpstr>QUESTIONS??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INDEX</dc:title>
  <cp:lastModifiedBy>Bhargava Vadlamani</cp:lastModifiedBy>
  <cp:revision>122</cp:revision>
  <dcterms:modified xsi:type="dcterms:W3CDTF">2017-09-11T19:08:13Z</dcterms:modified>
</cp:coreProperties>
</file>