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5" r:id="rId6"/>
    <p:sldId id="277" r:id="rId7"/>
    <p:sldId id="276" r:id="rId8"/>
    <p:sldId id="271" r:id="rId9"/>
    <p:sldId id="278" r:id="rId10"/>
    <p:sldId id="279" r:id="rId11"/>
    <p:sldId id="280" r:id="rId12"/>
    <p:sldId id="264" r:id="rId13"/>
    <p:sldId id="272" r:id="rId14"/>
    <p:sldId id="265" r:id="rId15"/>
    <p:sldId id="267" r:id="rId16"/>
    <p:sldId id="274" r:id="rId17"/>
    <p:sldId id="273" r:id="rId18"/>
    <p:sldId id="270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2"/>
    <p:restoredTop sz="94709"/>
  </p:normalViewPr>
  <p:slideViewPr>
    <p:cSldViewPr snapToGrid="0">
      <p:cViewPr varScale="1">
        <p:scale>
          <a:sx n="110" d="100"/>
          <a:sy n="110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[Book1]Sheet2!PivotTable5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K vs recall (Euclidean distance)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Sheet2!$A$4:$A$7</c:f>
              <c:strCache>
                <c:ptCount val="3"/>
                <c:pt idx="0">
                  <c:v>50</c:v>
                </c:pt>
                <c:pt idx="1">
                  <c:v>75</c:v>
                </c:pt>
                <c:pt idx="2">
                  <c:v>100</c:v>
                </c:pt>
              </c:strCache>
            </c:strRef>
          </c:cat>
          <c:val>
            <c:numRef>
              <c:f>Sheet2!$B$4:$B$7</c:f>
              <c:numCache>
                <c:formatCode>General</c:formatCode>
                <c:ptCount val="3"/>
                <c:pt idx="0">
                  <c:v>0.035</c:v>
                </c:pt>
                <c:pt idx="1">
                  <c:v>0.037</c:v>
                </c:pt>
                <c:pt idx="2">
                  <c:v>0.04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EA1-4907-865B-96C862BFF5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61182000"/>
        <c:axId val="-261179680"/>
      </c:lineChart>
      <c:catAx>
        <c:axId val="-26118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61179680"/>
        <c:crosses val="autoZero"/>
        <c:auto val="1"/>
        <c:lblAlgn val="ctr"/>
        <c:lblOffset val="100"/>
        <c:noMultiLvlLbl val="0"/>
      </c:catAx>
      <c:valAx>
        <c:axId val="-26117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61182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[Book1]Sheet3!PivotTable6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Distance</a:t>
            </a:r>
            <a:r>
              <a:rPr lang="en-US" baseline="0" dirty="0"/>
              <a:t> vs Recall  (k=100)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Sheet3!$A$4:$A$6</c:f>
              <c:strCache>
                <c:ptCount val="2"/>
                <c:pt idx="0">
                  <c:v>Euclidean</c:v>
                </c:pt>
                <c:pt idx="1">
                  <c:v>Manhattan</c:v>
                </c:pt>
              </c:strCache>
            </c:strRef>
          </c:cat>
          <c:val>
            <c:numRef>
              <c:f>Sheet3!$B$4:$B$6</c:f>
              <c:numCache>
                <c:formatCode>General</c:formatCode>
                <c:ptCount val="2"/>
                <c:pt idx="0">
                  <c:v>0.045</c:v>
                </c:pt>
                <c:pt idx="1">
                  <c:v>0.036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DAB-484E-8918-3BC1ADA30F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87086576"/>
        <c:axId val="-187084368"/>
      </c:barChart>
      <c:catAx>
        <c:axId val="-18708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7084368"/>
        <c:crosses val="autoZero"/>
        <c:auto val="1"/>
        <c:lblAlgn val="ctr"/>
        <c:lblOffset val="100"/>
        <c:noMultiLvlLbl val="0"/>
      </c:catAx>
      <c:valAx>
        <c:axId val="-187084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708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220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3964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0993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4955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page">
    <p:bg>
      <p:bgPr>
        <a:solidFill>
          <a:srgbClr val="262626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502904" y="3688697"/>
            <a:ext cx="7942596" cy="14859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530694" y="6279762"/>
            <a:ext cx="7734222" cy="3702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7F7F7F"/>
              </a:buClr>
              <a:buSzPts val="1800"/>
              <a:buFont typeface="Noto Sans Symbols"/>
              <a:buNone/>
              <a:defRPr sz="1100" b="1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0694" y="3301283"/>
            <a:ext cx="7914806" cy="3365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7F7F7F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621014" y="-72571"/>
            <a:ext cx="950609" cy="2766507"/>
            <a:chOff x="633305" y="-72571"/>
            <a:chExt cx="950609" cy="2766507"/>
          </a:xfrm>
        </p:grpSpPr>
        <p:sp>
          <p:nvSpPr>
            <p:cNvPr id="17" name="Shape 17"/>
            <p:cNvSpPr/>
            <p:nvPr/>
          </p:nvSpPr>
          <p:spPr>
            <a:xfrm>
              <a:off x="633305" y="-72571"/>
              <a:ext cx="950609" cy="276650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" name="Shape 18" descr="trident.eps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88009" y="1730375"/>
              <a:ext cx="634481" cy="80073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bg>
      <p:bgPr>
        <a:solidFill>
          <a:srgbClr val="660B13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1378689" y="318734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/>
        </p:nvSpPr>
        <p:spPr>
          <a:xfrm>
            <a:off x="1378689" y="318734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1378689" y="318734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506694" y="3416048"/>
            <a:ext cx="6802482" cy="494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4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526131" y="2945804"/>
            <a:ext cx="3700462" cy="3365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7F7F7F"/>
              </a:buClr>
              <a:buSzPts val="1800"/>
              <a:buFont typeface="Noto Sans Symbols"/>
              <a:buNone/>
              <a:defRPr sz="1600" b="1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2829379"/>
            <a:ext cx="148614" cy="119924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and photo: whi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25304" y="619181"/>
            <a:ext cx="4560579" cy="10390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404041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25304" y="1922839"/>
            <a:ext cx="4560579" cy="41699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40404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40404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40404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40404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pic" idx="2"/>
          </p:nvPr>
        </p:nvSpPr>
        <p:spPr>
          <a:xfrm>
            <a:off x="5573059" y="0"/>
            <a:ext cx="3570941" cy="685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7F7F7F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0" y="649066"/>
            <a:ext cx="82664" cy="5162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635303" y="6336171"/>
            <a:ext cx="387197" cy="5289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Shape 32" descr="tab-rgb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9798" y="6401517"/>
            <a:ext cx="258207" cy="3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nly: whi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530027" y="1012095"/>
            <a:ext cx="8004391" cy="63890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404041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1073417"/>
            <a:ext cx="82664" cy="5162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5190706" y="237250"/>
            <a:ext cx="3700462" cy="3365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7F7F7F"/>
              </a:buClr>
              <a:buSzPts val="1800"/>
              <a:buFont typeface="Noto Sans Symbols"/>
              <a:buNone/>
              <a:defRPr sz="11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/>
          <p:nvPr/>
        </p:nvSpPr>
        <p:spPr>
          <a:xfrm>
            <a:off x="3556000" y="472141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518824" y="1976198"/>
            <a:ext cx="8015594" cy="41198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7F7F7F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40404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40404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40404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40404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-30788" y="6336171"/>
            <a:ext cx="9228667" cy="528963"/>
            <a:chOff x="-30788" y="4661517"/>
            <a:chExt cx="9228667" cy="528963"/>
          </a:xfrm>
        </p:grpSpPr>
        <p:sp>
          <p:nvSpPr>
            <p:cNvPr id="40" name="Shape 40"/>
            <p:cNvSpPr/>
            <p:nvPr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" name="Shape 42" descr="tab-rgb.eps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Shape 43"/>
            <p:cNvSpPr txBox="1"/>
            <p:nvPr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BLOOMINGTON</a:t>
              </a: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nly: black">
    <p:bg>
      <p:bgPr>
        <a:solidFill>
          <a:srgbClr val="26262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-30788" y="6336171"/>
            <a:ext cx="9228667" cy="528963"/>
            <a:chOff x="-30788" y="4661517"/>
            <a:chExt cx="9228667" cy="528963"/>
          </a:xfrm>
        </p:grpSpPr>
        <p:sp>
          <p:nvSpPr>
            <p:cNvPr id="52" name="Shape 52"/>
            <p:cNvSpPr/>
            <p:nvPr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" name="Shape 54" descr="tab-rgb.eps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" name="Shape 55"/>
            <p:cNvSpPr txBox="1"/>
            <p:nvPr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/>
                <a:buNone/>
              </a:pPr>
              <a:r>
                <a:rPr lang="en-US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BLOOMINGTON</a:t>
              </a:r>
            </a:p>
          </p:txBody>
        </p:sp>
      </p:grp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530027" y="1012095"/>
            <a:ext cx="8004391" cy="63890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/>
          <p:nvPr/>
        </p:nvSpPr>
        <p:spPr>
          <a:xfrm>
            <a:off x="0" y="1073417"/>
            <a:ext cx="82664" cy="5162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518824" y="1976198"/>
            <a:ext cx="8015594" cy="41198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7F7F7F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40404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40404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40404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40404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5190706" y="237250"/>
            <a:ext cx="3700462" cy="3365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7F7F7F"/>
              </a:buClr>
              <a:buSzPts val="1800"/>
              <a:buFont typeface="Noto Sans Symbols"/>
              <a:buNone/>
              <a:defRPr sz="11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and photo: black">
    <p:bg>
      <p:bgPr>
        <a:solidFill>
          <a:srgbClr val="252626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5564910" y="0"/>
            <a:ext cx="3570941" cy="685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7F7F7F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15847" y="649066"/>
            <a:ext cx="82664" cy="5162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635303" y="6336171"/>
            <a:ext cx="387197" cy="5289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Shape 64" descr="tab-rgb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9798" y="6401517"/>
            <a:ext cx="258207" cy="32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525304" y="619181"/>
            <a:ext cx="4560579" cy="10390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25304" y="1922839"/>
            <a:ext cx="4560579" cy="41699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61892" y="846139"/>
            <a:ext cx="6802482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161892" y="2119918"/>
            <a:ext cx="6802482" cy="42870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7F7F7F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elp.com/dataset/challenge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478725" y="1279475"/>
            <a:ext cx="5297100" cy="148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rPr lang="en-US" sz="2800"/>
              <a:t>ILS-Z534 Search Final Project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rPr lang="en-US" sz="2000"/>
              <a:t>Yelp Dataset Challenge 2017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530694" y="6279762"/>
            <a:ext cx="7734222" cy="37020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Noto Sans Symbols"/>
              <a:buNone/>
            </a:pPr>
            <a:r>
              <a:rPr lang="en-US" sz="1100" b="1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INDIANA UNIVERSITY BLOOMINGTON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5733525" y="4346500"/>
            <a:ext cx="3066300" cy="148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Noto Sans Symbols"/>
              <a:buNone/>
            </a:pPr>
            <a:r>
              <a:rPr lang="en-US" sz="1600"/>
              <a:t>Bhargavi Chalasani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Noto Sans Symbols"/>
              <a:buNone/>
            </a:pPr>
            <a:r>
              <a:rPr lang="en-US" sz="1600"/>
              <a:t>Sowmya Ravi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Noto Sans Symbols"/>
              <a:buNone/>
            </a:pPr>
            <a:r>
              <a:rPr lang="en-US" sz="1600"/>
              <a:t>Priyanka Cherukuri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Noto Sans Symbols"/>
              <a:buNone/>
            </a:pPr>
            <a:r>
              <a:rPr lang="en-US" sz="1600"/>
              <a:t>Bhargava Vadlamani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Noto Sans Symbols"/>
              <a:buNone/>
            </a:pPr>
            <a:endParaRPr sz="1600"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3737100" y="2532800"/>
            <a:ext cx="5102100" cy="53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Noto Sans Symbols"/>
              <a:buNone/>
            </a:pPr>
            <a:r>
              <a:rPr lang="en-US" sz="1600"/>
              <a:t>Under supervision of Prof. Xiaozhong Liu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Alternating Least Squares Recommender Model	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The algorithm is best suitable in collaborative filtering approach over a set sparse vectors. Apart from the similarity the original value is also taken into consideration and </a:t>
            </a:r>
          </a:p>
          <a:p>
            <a:r>
              <a:rPr lang="en-US" dirty="0"/>
              <a:t>P</a:t>
            </a:r>
            <a:r>
              <a:rPr lang="en-US" dirty="0" smtClean="0"/>
              <a:t>enalties imposed over the model to prevent overfitting.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73" y="4036099"/>
            <a:ext cx="3334264" cy="145422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806" y="3831629"/>
            <a:ext cx="1678061" cy="71064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806" y="4817389"/>
            <a:ext cx="2620596" cy="91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5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ALS Implementation over Yelp 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The algorithm was directly implemented from the Spark dataset and applied over the reviews dataset.(Explicit features selected)</a:t>
            </a:r>
          </a:p>
          <a:p>
            <a:r>
              <a:rPr lang="en-US" dirty="0" smtClean="0"/>
              <a:t>Given the high complexity and huge volume of data, the code is run on Google cloud instance.</a:t>
            </a:r>
          </a:p>
          <a:p>
            <a:r>
              <a:rPr lang="en-US" dirty="0" smtClean="0"/>
              <a:t>The following results were observed on a 4 Core 4 worker 15GB individual RAM VM Instance.</a:t>
            </a:r>
          </a:p>
          <a:p>
            <a:pPr lvl="1"/>
            <a:r>
              <a:rPr lang="en-US" dirty="0" smtClean="0"/>
              <a:t>Evaluation Time: 97 seconds</a:t>
            </a:r>
          </a:p>
          <a:p>
            <a:pPr lvl="1"/>
            <a:r>
              <a:rPr lang="en-US" dirty="0" smtClean="0"/>
              <a:t>RMSE over Testing Data : 5.43 (Min and Max values being -80,67 respectively.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0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506693" y="3416048"/>
            <a:ext cx="8222527" cy="494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Understanding features of a business from review text</a:t>
            </a:r>
            <a:br>
              <a:rPr lang="en-US" b="0" dirty="0"/>
            </a:br>
            <a:endParaRPr lang="en-US" sz="4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526131" y="2945804"/>
            <a:ext cx="3700462" cy="3365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Noto Sans Symbols"/>
              <a:buNone/>
            </a:pPr>
            <a:r>
              <a:rPr lang="en-US" sz="1600" b="1" i="0" u="none" strike="noStrike" cap="non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TASK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D9B8D7-4285-4CD9-9439-D4D2511F1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Previous Proposal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2B9D29-C111-4F29-832F-8ED6B087A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“Predicting the busy hours of a business from review text”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/>
              <a:t>Challenges:</a:t>
            </a:r>
          </a:p>
          <a:p>
            <a:r>
              <a:rPr lang="en-US" dirty="0" smtClean="0"/>
              <a:t>Low Data </a:t>
            </a:r>
            <a:r>
              <a:rPr lang="en-US" dirty="0"/>
              <a:t>availability</a:t>
            </a:r>
          </a:p>
          <a:p>
            <a:r>
              <a:rPr lang="en-US" dirty="0"/>
              <a:t>Algorithm to build the model</a:t>
            </a:r>
          </a:p>
          <a:p>
            <a:r>
              <a:rPr lang="en-US" dirty="0" smtClean="0"/>
              <a:t>A strong </a:t>
            </a:r>
            <a:r>
              <a:rPr lang="en-US" dirty="0"/>
              <a:t>e</a:t>
            </a:r>
            <a:r>
              <a:rPr lang="en-US" dirty="0" smtClean="0"/>
              <a:t>valuation </a:t>
            </a:r>
            <a:r>
              <a:rPr lang="en-US" dirty="0"/>
              <a:t>metric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545D7F-8D22-4BD3-9C3D-7555F6D0B4A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37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530027" y="1012095"/>
            <a:ext cx="8004391" cy="6389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/>
            <a:r>
              <a:rPr lang="en-US" sz="2500" dirty="0"/>
              <a:t>Task 2: Method Design </a:t>
            </a:r>
            <a:endParaRPr lang="en-US" sz="2000" dirty="0">
              <a:solidFill>
                <a:srgbClr val="A6A6A6"/>
              </a:solidFill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518824" y="1976198"/>
            <a:ext cx="8015594" cy="411980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365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r>
              <a:rPr lang="en-US" sz="1700" dirty="0"/>
              <a:t>Restricted data points to location Las Vegas.</a:t>
            </a:r>
          </a:p>
          <a:p>
            <a:pPr marL="457200" marR="0" lvl="0" indent="-3365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r>
              <a:rPr lang="en-US" sz="1700" dirty="0"/>
              <a:t>Obtained business with top 100 most common tags.</a:t>
            </a:r>
          </a:p>
          <a:p>
            <a:pPr marL="457200" indent="-336550">
              <a:lnSpc>
                <a:spcPct val="130000"/>
              </a:lnSpc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r>
              <a:rPr lang="en-US" sz="1700" dirty="0"/>
              <a:t>Used </a:t>
            </a:r>
            <a:r>
              <a:rPr lang="en-US" sz="1700" dirty="0" err="1"/>
              <a:t>gensim</a:t>
            </a:r>
            <a:r>
              <a:rPr lang="en-US" sz="1700" dirty="0"/>
              <a:t> python library for LDA. </a:t>
            </a:r>
          </a:p>
          <a:p>
            <a:pPr marL="457200" marR="0" lvl="0" indent="-3365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r>
              <a:rPr lang="en-US" sz="1700" dirty="0"/>
              <a:t>Obtained 50 topics from all the available reviews. </a:t>
            </a:r>
          </a:p>
          <a:p>
            <a:pPr marL="4064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457200" marR="0" lvl="0" indent="-3365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r>
              <a:rPr lang="en-US" sz="1700" dirty="0"/>
              <a:t>Methods for prediction:</a:t>
            </a:r>
          </a:p>
          <a:p>
            <a:pPr marL="920750" indent="-342900">
              <a:lnSpc>
                <a:spcPct val="130000"/>
              </a:lnSpc>
              <a:spcAft>
                <a:spcPts val="0"/>
              </a:spcAft>
              <a:buSzPts val="1700"/>
            </a:pPr>
            <a:r>
              <a:rPr lang="en-US" sz="1700" dirty="0"/>
              <a:t>Consider all reviews of business to get topics.</a:t>
            </a:r>
          </a:p>
          <a:p>
            <a:pPr marL="920750" indent="-342900">
              <a:lnSpc>
                <a:spcPct val="130000"/>
              </a:lnSpc>
              <a:spcAft>
                <a:spcPts val="0"/>
              </a:spcAft>
              <a:buSzPts val="1700"/>
            </a:pPr>
            <a:r>
              <a:rPr lang="en-US" sz="1700" dirty="0"/>
              <a:t>Get topics per review of a business and get the top 3 most frequent among all the reviews.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ctrTitle"/>
          </p:nvPr>
        </p:nvSpPr>
        <p:spPr>
          <a:xfrm>
            <a:off x="530027" y="1012095"/>
            <a:ext cx="8004300" cy="6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rPr lang="en-US" sz="2500" dirty="0"/>
              <a:t>Evaluation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518824" y="1976198"/>
            <a:ext cx="8015700" cy="411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Comparing the topics obtained to the categories of the business.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endParaRPr lang="en-US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Cannot be consid</a:t>
            </a:r>
            <a:r>
              <a:rPr lang="en-US" dirty="0"/>
              <a:t>ered as multi-label classification since similar(but not the same) business categories are grouped together.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endParaRPr lang="en-US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Evaluated the results by considering the top 3 topics predicted from LDA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Considering the major topics among all reviews gave better results that concatenating all the reviews of a business</a:t>
            </a:r>
            <a:r>
              <a:rPr lang="en-US" sz="18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 1 </a:t>
            </a:r>
            <a:r>
              <a:rPr lang="en-US" sz="1800" b="0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33.2 </a:t>
            </a:r>
            <a:r>
              <a:rPr lang="en-US" sz="18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 smtClean="0"/>
              <a:t>Method 2 : 51.37%</a:t>
            </a:r>
            <a:endParaRPr lang="en-US"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FB0C96-8820-48A2-B9F9-B5B52F67C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Challenges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C217CE-AF3D-4813-9CA4-38D4A1DD9E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endParaRPr lang="en-US" dirty="0"/>
          </a:p>
          <a:p>
            <a:pPr marL="457200" lvl="0" indent="-323850"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-US" dirty="0"/>
              <a:t>Difficulty mapping the category names to the manually named topics.</a:t>
            </a:r>
          </a:p>
          <a:p>
            <a:pPr marL="457200" lvl="0" indent="-323850"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323850"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-US" dirty="0"/>
              <a:t>Had to generalize the category names for evaluation. For cases like: car dealership, car rental, auto service.</a:t>
            </a:r>
          </a:p>
          <a:p>
            <a:pPr marL="133350" lvl="0" indent="0">
              <a:spcAft>
                <a:spcPts val="0"/>
              </a:spcAft>
              <a:buSzPts val="1500"/>
              <a:buNone/>
            </a:pPr>
            <a:endParaRPr lang="en-US" dirty="0"/>
          </a:p>
          <a:p>
            <a:pPr marL="457200" lvl="0" indent="-323850"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-US" dirty="0"/>
              <a:t>Other latent topics of the business like service, location, ambience were captured which cannot be evaluated. 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91D7169-11BD-415A-804B-087E64E8EE4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6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FC5181-9CC9-4506-AD9A-7F39ABAE4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0C42DA-956F-464B-8DCC-E642F68C1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23850"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endParaRPr lang="en-US" dirty="0"/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Can be extended to capture other features of the businesses. Use case: Can be used to capture missing information like takeout available? Is kid-friendly? Has happy hours?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Cannot be evaluated similarly as data for these inherent features might be missing.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31D74C-6565-4013-8977-8FBC55620D7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72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/>
          </p:nvPr>
        </p:nvSpPr>
        <p:spPr>
          <a:xfrm>
            <a:off x="530025" y="1012125"/>
            <a:ext cx="3816900" cy="328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457200" marR="0" lvl="0" indent="45720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rPr lang="en-US" sz="2500">
                <a:solidFill>
                  <a:srgbClr val="A6A6A6"/>
                </a:solidFill>
              </a:rPr>
              <a:t>Questions ?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4633775" y="935925"/>
            <a:ext cx="3816900" cy="3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457200" marR="0" lvl="0" indent="45720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rPr lang="en-US" sz="2500"/>
              <a:t>Thank you !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59655" y="3619714"/>
            <a:ext cx="7986634" cy="274636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Noto Sans Symbols"/>
              <a:buNone/>
            </a:pPr>
            <a:r>
              <a:rPr lang="en-US" sz="1800" dirty="0" smtClean="0"/>
              <a:t>Roles and Responsibilities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Noto Sans Symbols"/>
              <a:buNone/>
            </a:pPr>
            <a:endParaRPr lang="en-US" sz="1400" b="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Noto Sans Symbols"/>
              <a:buNone/>
            </a:pPr>
            <a:r>
              <a:rPr lang="en-US" sz="1400" b="0" dirty="0" smtClean="0">
                <a:solidFill>
                  <a:srgbClr val="FFFFFF"/>
                </a:solidFill>
              </a:rPr>
              <a:t>Sowmya Ravi: CF Item-based top N recommendation, ALS evaluation.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Noto Sans Symbols"/>
              <a:buNone/>
            </a:pPr>
            <a:endParaRPr lang="en-US" sz="1400" b="0" dirty="0" smtClean="0">
              <a:solidFill>
                <a:srgbClr val="FFFFFF"/>
              </a:solidFill>
            </a:endParaRPr>
          </a:p>
          <a:p>
            <a:pPr>
              <a:spcAft>
                <a:spcPts val="0"/>
              </a:spcAft>
            </a:pPr>
            <a:r>
              <a:rPr lang="en-US" sz="1400" b="0" dirty="0" smtClean="0">
                <a:solidFill>
                  <a:srgbClr val="FFFFFF"/>
                </a:solidFill>
              </a:rPr>
              <a:t>Priyanka Cherukuri: </a:t>
            </a:r>
            <a:r>
              <a:rPr lang="en-US" sz="1400" b="0" dirty="0">
                <a:solidFill>
                  <a:srgbClr val="FFFFFF"/>
                </a:solidFill>
              </a:rPr>
              <a:t>EDA for Task 1. CF based recommendation algorithm analysis. Final </a:t>
            </a:r>
            <a:r>
              <a:rPr lang="en-US" sz="1400" b="0" dirty="0" smtClean="0">
                <a:solidFill>
                  <a:srgbClr val="FFFFFF"/>
                </a:solidFill>
              </a:rPr>
              <a:t>report documentation</a:t>
            </a:r>
            <a:r>
              <a:rPr lang="en-US" sz="1400" b="0" dirty="0">
                <a:solidFill>
                  <a:srgbClr val="FFFFFF"/>
                </a:solidFill>
              </a:rPr>
              <a:t>. </a:t>
            </a:r>
            <a:endParaRPr lang="en-US" sz="1400" b="0" dirty="0" smtClean="0">
              <a:solidFill>
                <a:srgbClr val="FFFFFF"/>
              </a:solidFill>
            </a:endParaRPr>
          </a:p>
          <a:p>
            <a:pPr>
              <a:spcAft>
                <a:spcPts val="0"/>
              </a:spcAft>
            </a:pPr>
            <a:endParaRPr lang="en-US" sz="1400" b="0" dirty="0">
              <a:solidFill>
                <a:srgbClr val="FFFFFF"/>
              </a:solidFill>
            </a:endParaRPr>
          </a:p>
          <a:p>
            <a:pPr>
              <a:spcAft>
                <a:spcPts val="0"/>
              </a:spcAft>
            </a:pPr>
            <a:r>
              <a:rPr lang="en-US" sz="1400" b="0" dirty="0" smtClean="0">
                <a:solidFill>
                  <a:srgbClr val="FFFFFF"/>
                </a:solidFill>
              </a:rPr>
              <a:t>Bhargava Vadlamani: ALS evaluation. Scaling MF code to Spark.</a:t>
            </a:r>
          </a:p>
          <a:p>
            <a:pPr>
              <a:spcAft>
                <a:spcPts val="0"/>
              </a:spcAft>
            </a:pPr>
            <a:endParaRPr lang="en-US" sz="1400" b="0" dirty="0">
              <a:solidFill>
                <a:srgbClr val="FFFFFF"/>
              </a:solidFill>
            </a:endParaRPr>
          </a:p>
          <a:p>
            <a:pPr>
              <a:spcAft>
                <a:spcPts val="0"/>
              </a:spcAft>
            </a:pPr>
            <a:r>
              <a:rPr lang="en-US" sz="1400" b="0" dirty="0" smtClean="0">
                <a:solidFill>
                  <a:srgbClr val="FFFFFF"/>
                </a:solidFill>
              </a:rPr>
              <a:t>Bhargavi Chalasani: Matrix Factorization and Task 2 algorithm, evaluation.</a:t>
            </a:r>
            <a:endParaRPr lang="en-US" sz="1400" b="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Noto Sans Symbols"/>
              <a:buNone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574158" y="850742"/>
            <a:ext cx="6683400" cy="31251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Clr>
                <a:srgbClr val="FFFFFF"/>
              </a:buClr>
            </a:pPr>
            <a:r>
              <a:rPr lang="en-US" b="0" dirty="0" smtClean="0">
                <a:solidFill>
                  <a:srgbClr val="FFFFFF"/>
                </a:solidFill>
              </a:rPr>
              <a:t>Recommend </a:t>
            </a:r>
            <a:r>
              <a:rPr lang="en-US" b="0" dirty="0">
                <a:solidFill>
                  <a:srgbClr val="FFFFFF"/>
                </a:solidFill>
              </a:rPr>
              <a:t>business to users</a:t>
            </a:r>
          </a:p>
          <a:p>
            <a:pPr lvl="0">
              <a:buClr>
                <a:srgbClr val="FFFFFF"/>
              </a:buClr>
            </a:pPr>
            <a:r>
              <a:rPr lang="en-US" b="0" dirty="0" smtClean="0"/>
              <a:t> </a:t>
            </a:r>
            <a:endParaRPr lang="en-US" dirty="0"/>
          </a:p>
        </p:txBody>
      </p:sp>
      <p:sp>
        <p:nvSpPr>
          <p:cNvPr id="5" name="Shape 96"/>
          <p:cNvSpPr txBox="1">
            <a:spLocks/>
          </p:cNvSpPr>
          <p:nvPr/>
        </p:nvSpPr>
        <p:spPr>
          <a:xfrm>
            <a:off x="659656" y="470977"/>
            <a:ext cx="914502" cy="5974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7F7F7F"/>
              </a:buClr>
              <a:buSzPts val="1800"/>
              <a:buFont typeface="Noto Sans Symbols"/>
              <a:buNone/>
              <a:defRPr sz="1600" b="1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FFFF"/>
              </a:buClr>
            </a:pPr>
            <a:r>
              <a:rPr lang="en-US" sz="1800" b="0" dirty="0" smtClean="0">
                <a:solidFill>
                  <a:srgbClr val="FFFFFF"/>
                </a:solidFill>
              </a:rPr>
              <a:t>Task 1</a:t>
            </a:r>
            <a:endParaRPr lang="en-US" sz="1800" dirty="0"/>
          </a:p>
        </p:txBody>
      </p:sp>
      <p:sp>
        <p:nvSpPr>
          <p:cNvPr id="6" name="Shape 96"/>
          <p:cNvSpPr txBox="1">
            <a:spLocks/>
          </p:cNvSpPr>
          <p:nvPr/>
        </p:nvSpPr>
        <p:spPr>
          <a:xfrm>
            <a:off x="659655" y="1007000"/>
            <a:ext cx="914502" cy="5974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7F7F7F"/>
              </a:buClr>
              <a:buSzPts val="1800"/>
              <a:buFont typeface="Noto Sans Symbols"/>
              <a:buNone/>
              <a:defRPr sz="1600" b="1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FFFF"/>
              </a:buClr>
            </a:pPr>
            <a:r>
              <a:rPr lang="en-US" sz="1800" b="0" dirty="0" smtClean="0">
                <a:solidFill>
                  <a:srgbClr val="FFFFFF"/>
                </a:solidFill>
              </a:rPr>
              <a:t>Task 2</a:t>
            </a:r>
            <a:endParaRPr lang="en-US" sz="1800" dirty="0"/>
          </a:p>
        </p:txBody>
      </p:sp>
      <p:sp>
        <p:nvSpPr>
          <p:cNvPr id="7" name="Shape 96"/>
          <p:cNvSpPr txBox="1">
            <a:spLocks/>
          </p:cNvSpPr>
          <p:nvPr/>
        </p:nvSpPr>
        <p:spPr>
          <a:xfrm>
            <a:off x="1564513" y="1153615"/>
            <a:ext cx="6683400" cy="31251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7F7F7F"/>
              </a:buClr>
              <a:buSzPts val="1800"/>
              <a:buFont typeface="Noto Sans Symbols"/>
              <a:buNone/>
              <a:defRPr sz="1600" b="1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FFFF"/>
              </a:buClr>
            </a:pPr>
            <a:r>
              <a:rPr lang="en-US" b="0" dirty="0" smtClean="0">
                <a:solidFill>
                  <a:srgbClr val="FFFFFF"/>
                </a:solidFill>
              </a:rPr>
              <a:t>Understanding Features of a Business from review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525288" y="567627"/>
            <a:ext cx="4560600" cy="69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404041"/>
              </a:buClr>
              <a:buFont typeface="Arial"/>
              <a:buNone/>
            </a:pPr>
            <a:r>
              <a:rPr lang="en-US" sz="2900"/>
              <a:t>Toolset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00" y="1695375"/>
            <a:ext cx="2226675" cy="107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2363" y="2918538"/>
            <a:ext cx="1744800" cy="15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9975" y="1386575"/>
            <a:ext cx="2114232" cy="140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1999" y="1264575"/>
            <a:ext cx="3041662" cy="19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7">
            <a:alphaModFix/>
          </a:blip>
          <a:srcRect t="9627" b="13045"/>
          <a:stretch/>
        </p:blipFill>
        <p:spPr>
          <a:xfrm>
            <a:off x="702375" y="4406450"/>
            <a:ext cx="1744800" cy="10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8">
            <a:alphaModFix/>
          </a:blip>
          <a:srcRect t="8470" b="6740"/>
          <a:stretch/>
        </p:blipFill>
        <p:spPr>
          <a:xfrm>
            <a:off x="5491400" y="4084923"/>
            <a:ext cx="2950051" cy="126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5303" y="2918550"/>
            <a:ext cx="1581225" cy="15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96575" y="5719734"/>
            <a:ext cx="2226675" cy="704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530027" y="1012095"/>
            <a:ext cx="8004300" cy="6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404041"/>
              </a:buClr>
              <a:buFont typeface="Arial"/>
              <a:buNone/>
            </a:pPr>
            <a:r>
              <a:rPr lang="en-US" sz="2400"/>
              <a:t>Task 1: EDA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530025" y="1752325"/>
            <a:ext cx="8524200" cy="411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Yelp Dataset: </a:t>
            </a:r>
            <a:r>
              <a:rPr lang="en-US" sz="1500" u="sng" dirty="0">
                <a:solidFill>
                  <a:schemeClr val="hlink"/>
                </a:solidFill>
                <a:hlinkClick r:id="rId3"/>
              </a:rPr>
              <a:t>https://www.yelp.com/dataset/challenge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156639 Businesses				</a:t>
            </a:r>
            <a:r>
              <a:rPr lang="en-US" sz="1400" b="1" dirty="0">
                <a:solidFill>
                  <a:schemeClr val="dk1"/>
                </a:solidFill>
                <a:highlight>
                  <a:srgbClr val="FFFFFF"/>
                </a:highlight>
              </a:rPr>
              <a:t>Histograms: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1183362 Users				</a:t>
            </a:r>
            <a:r>
              <a:rPr lang="en-US" sz="1400" dirty="0" smtClean="0">
                <a:solidFill>
                  <a:schemeClr val="dk1"/>
                </a:solidFill>
                <a:highlight>
                  <a:srgbClr val="FFFFFF"/>
                </a:highlight>
              </a:rPr>
              <a:t>1</a:t>
            </a: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. Users vs average stars given.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4736897 Reviews				2. Users vs review count.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					</a:t>
            </a:r>
            <a:r>
              <a:rPr lang="en-US" sz="1400" dirty="0" smtClean="0">
                <a:solidFill>
                  <a:schemeClr val="dk1"/>
                </a:solidFill>
                <a:highlight>
                  <a:srgbClr val="FFFFFF"/>
                </a:highlight>
              </a:rPr>
              <a:t>3</a:t>
            </a: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. Businesses vs review count.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550" y="3964350"/>
            <a:ext cx="2899850" cy="205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5550" y="3964350"/>
            <a:ext cx="2726200" cy="205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7350" y="3983075"/>
            <a:ext cx="2899850" cy="21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/>
          </p:nvPr>
        </p:nvSpPr>
        <p:spPr>
          <a:xfrm>
            <a:off x="530027" y="1012095"/>
            <a:ext cx="8004300" cy="6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r>
              <a:rPr lang="en-US" sz="2400" dirty="0"/>
              <a:t>Task 1: Item based top N recommendations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518825" y="1720875"/>
            <a:ext cx="8372400" cy="437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Algorithm</a:t>
            </a:r>
            <a:r>
              <a:rPr lang="en-US" sz="1500" b="1" dirty="0"/>
              <a:t> 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 dirty="0"/>
          </a:p>
          <a:p>
            <a: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dirty="0"/>
              <a:t>The algorithm is based on the idea that a user is more likely to avail businesses that are similar or related to businesses that he has already availed.</a:t>
            </a:r>
          </a:p>
          <a:p>
            <a: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endParaRPr lang="en-US" sz="1500" dirty="0"/>
          </a:p>
          <a:p>
            <a: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dirty="0"/>
              <a:t>For each business, k most similar businesses </a:t>
            </a:r>
          </a:p>
          <a:p>
            <a: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endParaRPr lang="en-US" sz="1500" dirty="0"/>
          </a:p>
          <a:p>
            <a: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dirty="0"/>
              <a:t>For each user C is union of the k most similar businesses for each business j ϵ  U excluding the businesses which already exist in set U. </a:t>
            </a:r>
          </a:p>
          <a:p>
            <a: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dirty="0"/>
              <a:t>Then, for each business c ϵ C, the similarity of that business to the set U is computed as the sum of similarities of all businesses in set U and c</a:t>
            </a:r>
          </a:p>
          <a:p>
            <a: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endParaRPr lang="en-US" sz="1500" dirty="0"/>
          </a:p>
          <a:p>
            <a:pPr marL="457200" indent="-323850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 dirty="0"/>
              <a:t>The set C finally contains a list of businesses sorted in decreasing order with respect to similarity and first N businesses are selected as the top N recommended set. </a:t>
            </a:r>
          </a:p>
          <a:p>
            <a: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endParaRPr lang="en-US" sz="15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1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ctrTitle"/>
          </p:nvPr>
        </p:nvSpPr>
        <p:spPr>
          <a:xfrm>
            <a:off x="530027" y="1012095"/>
            <a:ext cx="8004300" cy="6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/>
            <a:r>
              <a:rPr lang="en-US" sz="2400" dirty="0"/>
              <a:t>Task 1: Item based top N recommendations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Shape 140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518824" y="1976198"/>
                <a:ext cx="8015700" cy="411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 dirty="0">
                    <a:solidFill>
                      <a:srgbClr val="404041"/>
                    </a:solidFill>
                    <a:latin typeface="Arial"/>
                    <a:ea typeface="Arial"/>
                    <a:cs typeface="Arial"/>
                    <a:sym typeface="Arial"/>
                  </a:rPr>
                  <a:t>Evaluation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500" dirty="0"/>
              </a:p>
              <a:p>
                <a:pPr marL="285750" indent="-28575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500" b="1" dirty="0"/>
                  <a:t>Train and Test data </a:t>
                </a:r>
                <a:r>
                  <a:rPr lang="en-US" sz="1500" dirty="0"/>
                  <a:t>:  For each user 80% of the businesses he rated is taken for train and the  remaining 20% is used for testing</a:t>
                </a:r>
              </a:p>
              <a:p>
                <a:pPr marL="285750" indent="-28575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1500" dirty="0"/>
              </a:p>
              <a:p>
                <a:pPr marL="285750" indent="-28575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1500" dirty="0"/>
              </a:p>
              <a:p>
                <a:pPr marL="285750" indent="-28575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500" b="1" dirty="0"/>
                  <a:t>Evaluation metric: </a:t>
                </a:r>
                <a:r>
                  <a:rPr lang="en-US" sz="1500" dirty="0"/>
                  <a:t>Recall</a:t>
                </a:r>
              </a:p>
              <a:p>
                <a:pPr marL="285750" indent="-28575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1500" dirty="0"/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h𝑖𝑡𝑠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800" b="0" dirty="0"/>
              </a:p>
              <a:p>
                <a:pPr marL="400050" lvl="1" indent="0">
                  <a:spcAft>
                    <a:spcPts val="0"/>
                  </a:spcAft>
                  <a:buNone/>
                </a:pPr>
                <a:endParaRPr lang="en-US" sz="1300" dirty="0"/>
              </a:p>
              <a:p>
                <a:pPr marL="400050" lvl="1" indent="0">
                  <a:spcAft>
                    <a:spcPts val="0"/>
                  </a:spcAft>
                  <a:buNone/>
                </a:pPr>
                <a:r>
                  <a:rPr lang="en-US" sz="1300" dirty="0"/>
                  <a:t>N – number of user in the test data</a:t>
                </a:r>
              </a:p>
              <a:p>
                <a:pPr marL="400050" lvl="1" indent="0">
                  <a:spcAft>
                    <a:spcPts val="0"/>
                  </a:spcAft>
                  <a:buNone/>
                </a:pPr>
                <a:endParaRPr lang="en-US" sz="1300"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b="0" i="0" u="none" strike="noStrike" cap="none" dirty="0">
                    <a:solidFill>
                      <a:srgbClr val="404041"/>
                    </a:solidFill>
                    <a:latin typeface="Arial"/>
                    <a:ea typeface="Arial"/>
                    <a:cs typeface="Arial"/>
                    <a:sym typeface="Arial"/>
                  </a:rPr>
                  <a:t>Average recal</a:t>
                </a:r>
                <a:r>
                  <a:rPr lang="en-US" sz="1500" dirty="0"/>
                  <a:t>l for the data was low around 0.45 (Averaged over multiple ) when Euclidean distance was used.</a:t>
                </a:r>
                <a:endParaRPr lang="en-US" sz="1500" b="0" i="0" u="none" strike="noStrike" cap="none" dirty="0">
                  <a:solidFill>
                    <a:srgbClr val="40404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40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518824" y="1976198"/>
                <a:ext cx="8015700" cy="4119900"/>
              </a:xfrm>
              <a:prstGeom prst="rect">
                <a:avLst/>
              </a:prstGeom>
              <a:blipFill>
                <a:blip r:embed="rId3"/>
                <a:stretch>
                  <a:fillRect l="-760" t="-5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6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/>
          </p:nvPr>
        </p:nvSpPr>
        <p:spPr>
          <a:xfrm>
            <a:off x="530027" y="1012095"/>
            <a:ext cx="8004300" cy="6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r>
              <a:rPr lang="en-US" sz="2400" dirty="0"/>
              <a:t>Task 1: Item based top N recommendations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518825" y="1720875"/>
            <a:ext cx="8372400" cy="437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/>
              <a:t>Experiments</a:t>
            </a:r>
            <a:r>
              <a:rPr lang="en-US" sz="1500" b="1" dirty="0"/>
              <a:t> 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500" b="1" dirty="0"/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047A5A00-6D16-49B9-A2B7-134B21A344C8}"/>
              </a:ext>
            </a:extLst>
          </p:cNvPr>
          <p:cNvGraphicFramePr>
            <a:graphicFrameLocks/>
          </p:cNvGraphicFramePr>
          <p:nvPr/>
        </p:nvGraphicFramePr>
        <p:xfrm>
          <a:off x="614433" y="2431952"/>
          <a:ext cx="3816890" cy="2533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AE100022-7F86-4C63-88B0-BC8F475FB7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2384740"/>
              </p:ext>
            </p:extLst>
          </p:nvPr>
        </p:nvGraphicFramePr>
        <p:xfrm>
          <a:off x="4705025" y="2431952"/>
          <a:ext cx="3813048" cy="253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4B8B62-F125-439B-8954-64B08CF99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5C8496-453B-4188-BDF9-412302525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6D41D7A-847B-4E47-BF3F-F13763A8D43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 K Nearest neighbors is very computation heavy and takes a lot of time to train</a:t>
            </a:r>
          </a:p>
          <a:p>
            <a:endParaRPr lang="en-US" dirty="0"/>
          </a:p>
          <a:p>
            <a:r>
              <a:rPr lang="en-US" dirty="0"/>
              <a:t>Unable to use the complete data set because of computations involved</a:t>
            </a:r>
          </a:p>
          <a:p>
            <a:endParaRPr lang="en-US" dirty="0"/>
          </a:p>
          <a:p>
            <a:r>
              <a:rPr lang="en-US" dirty="0"/>
              <a:t>High dimensionality of the business features. PCA took a toll on the hit rate.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3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Collaborative filtering based recommendation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ALS Recommendation algorithm to recommend businesses to user.</a:t>
            </a:r>
          </a:p>
          <a:p>
            <a:r>
              <a:rPr lang="en-US" dirty="0"/>
              <a:t>ALS Algorithm is trained over the relationship </a:t>
            </a:r>
            <a:r>
              <a:rPr lang="en-US" dirty="0" err="1"/>
              <a:t>userID</a:t>
            </a:r>
            <a:r>
              <a:rPr lang="en-US" dirty="0"/>
              <a:t>-</a:t>
            </a:r>
            <a:r>
              <a:rPr lang="en-US" dirty="0" err="1"/>
              <a:t>businessID</a:t>
            </a:r>
            <a:r>
              <a:rPr lang="en-US" dirty="0"/>
              <a:t>-Start rating.</a:t>
            </a:r>
          </a:p>
          <a:p>
            <a:r>
              <a:rPr lang="en-US" dirty="0"/>
              <a:t>The algorithm takes the matrix factorization approach to find the top K nearest vectors to the given vector according to the following cost function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Through ALS, we estimate the matrix of the possible recommendations through a matrix factorization approach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867</Words>
  <Application>Microsoft Macintosh PowerPoint</Application>
  <PresentationFormat>On-screen Show (4:3)</PresentationFormat>
  <Paragraphs>126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Cambria Math</vt:lpstr>
      <vt:lpstr>Noto Sans Symbols</vt:lpstr>
      <vt:lpstr>Arial</vt:lpstr>
      <vt:lpstr>Main</vt:lpstr>
      <vt:lpstr>ILS-Z534 Search Final Project Yelp Dataset Challenge 2017</vt:lpstr>
      <vt:lpstr>PowerPoint Presentation</vt:lpstr>
      <vt:lpstr>Toolset</vt:lpstr>
      <vt:lpstr>Task 1: EDA</vt:lpstr>
      <vt:lpstr>Task 1: Item based top N recommendations </vt:lpstr>
      <vt:lpstr>Task 1: Item based top N recommendations</vt:lpstr>
      <vt:lpstr>Task 1: Item based top N recommendations</vt:lpstr>
      <vt:lpstr>Challenges</vt:lpstr>
      <vt:lpstr>Collaborative filtering based recommendation approach</vt:lpstr>
      <vt:lpstr>Alternating Least Squares Recommender Model </vt:lpstr>
      <vt:lpstr>ALS Implementation over Yelp Dataset</vt:lpstr>
      <vt:lpstr>  Understanding features of a business from review text </vt:lpstr>
      <vt:lpstr>Previous Proposal</vt:lpstr>
      <vt:lpstr>Task 2: Method Design </vt:lpstr>
      <vt:lpstr>Evaluation</vt:lpstr>
      <vt:lpstr>Challenges</vt:lpstr>
      <vt:lpstr>Future work</vt:lpstr>
      <vt:lpstr>Questions ?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ILS-Z534 Search Final Project Yelp Dataset Challenge 2017</dc:title>
  <dc:creator>Sowmya Ravi</dc:creator>
  <cp:lastModifiedBy>Cherukuri, Priyanka</cp:lastModifiedBy>
  <cp:revision>27</cp:revision>
  <dcterms:modified xsi:type="dcterms:W3CDTF">2017-12-12T23:17:27Z</dcterms:modified>
</cp:coreProperties>
</file>