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305" r:id="rId37"/>
    <p:sldId id="296" r:id="rId38"/>
    <p:sldId id="307" r:id="rId39"/>
    <p:sldId id="295" r:id="rId40"/>
    <p:sldId id="308" r:id="rId41"/>
    <p:sldId id="297" r:id="rId42"/>
    <p:sldId id="310" r:id="rId43"/>
    <p:sldId id="311" r:id="rId44"/>
    <p:sldId id="298" r:id="rId45"/>
    <p:sldId id="312" r:id="rId46"/>
    <p:sldId id="299" r:id="rId47"/>
    <p:sldId id="300" r:id="rId48"/>
    <p:sldId id="322" r:id="rId49"/>
    <p:sldId id="313" r:id="rId50"/>
    <p:sldId id="294" r:id="rId51"/>
    <p:sldId id="293" r:id="rId52"/>
    <p:sldId id="292" r:id="rId53"/>
    <p:sldId id="32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Automobile Price Data</a:t>
            </a:r>
            <a:endParaRPr lang="en-I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Submitted By: Debanjan Chowdhury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(Numerical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wheel-base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We can see that as the wheel-base value increases, the price of car increases. It means it has a positive correlation with the price (0.584847).</a:t>
            </a:r>
            <a:endParaRPr lang="en-IN" altLang="en-US" sz="2800"/>
          </a:p>
        </p:txBody>
      </p:sp>
      <p:pic>
        <p:nvPicPr>
          <p:cNvPr id="4" name="Content Placeholder 3" descr="wheel-bas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46825" y="2199640"/>
            <a:ext cx="51054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(Numerical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length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We can see that as the length value increases, the price of car increases. It means it has a positive correlation with the price (0.686567).</a:t>
            </a:r>
            <a:endParaRPr lang="en-IN" altLang="en-US" sz="2800"/>
          </a:p>
        </p:txBody>
      </p:sp>
      <p:pic>
        <p:nvPicPr>
          <p:cNvPr id="6" name="Content Placeholder 5" descr="length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48095" y="2199640"/>
            <a:ext cx="51435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(Numerical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width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We can see that as the width value increases, the price of car increases. It means it has a positive correlation with the price (0.724558).</a:t>
            </a:r>
            <a:endParaRPr lang="en-IN" altLang="en-US" sz="2800"/>
          </a:p>
        </p:txBody>
      </p:sp>
      <p:pic>
        <p:nvPicPr>
          <p:cNvPr id="6" name="Content Placeholder 5" descr="width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36665" y="2199005"/>
            <a:ext cx="51054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(Numerical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height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We can see that as the height value increases, the price of car increases. It means it has a positive correlation (although weak) with the price (0.140439).</a:t>
            </a:r>
            <a:endParaRPr lang="en-IN" altLang="en-US" sz="2800"/>
          </a:p>
        </p:txBody>
      </p:sp>
      <p:pic>
        <p:nvPicPr>
          <p:cNvPr id="6" name="Content Placeholder 5" descr="heigh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36665" y="2199005"/>
            <a:ext cx="51054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(Numerical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curb-weight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We can see that as the curb-weight value increases, the price of car increases. It means it has a positive correlation with the price (0.819817).</a:t>
            </a:r>
            <a:endParaRPr lang="en-IN" altLang="en-US" sz="2800"/>
          </a:p>
        </p:txBody>
      </p:sp>
      <p:pic>
        <p:nvPicPr>
          <p:cNvPr id="6" name="Content Placeholder 5" descr="curb-weigh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36665" y="2199005"/>
            <a:ext cx="51054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(Numerical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engine-size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We can see that as the engine-size value increases, the price of car increases. It means it has a positive correlation with the price (0.860343).</a:t>
            </a:r>
            <a:endParaRPr lang="en-IN" altLang="en-US" sz="2800"/>
          </a:p>
        </p:txBody>
      </p:sp>
      <p:pic>
        <p:nvPicPr>
          <p:cNvPr id="6" name="Content Placeholder 5" descr="engine-siz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36665" y="2199005"/>
            <a:ext cx="51054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(Numerical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bore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We can see that as the bore value increases, the price of car increases. It means it has a positive correlation with the price (0.532865).</a:t>
            </a:r>
            <a:endParaRPr lang="en-IN" altLang="en-US" sz="2800"/>
          </a:p>
        </p:txBody>
      </p:sp>
      <p:pic>
        <p:nvPicPr>
          <p:cNvPr id="6" name="Content Placeholder 5" descr="bor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04915" y="2199005"/>
            <a:ext cx="51689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(Numerical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horsepower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We can see that as the horsepower value increases, the price of car increases. It means it has a positive correlation with the price (0.749919).</a:t>
            </a:r>
            <a:endParaRPr lang="en-IN" altLang="en-US" sz="2800"/>
          </a:p>
        </p:txBody>
      </p:sp>
      <p:pic>
        <p:nvPicPr>
          <p:cNvPr id="6" name="Content Placeholder 5" descr="horsepower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79515" y="2199005"/>
            <a:ext cx="52197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(Numerical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city-mpg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We can see that as the city-mpg value increases, the price of car decreases. It means it has a negative correlation with the price (-0.668822).</a:t>
            </a:r>
            <a:endParaRPr lang="en-IN" altLang="en-US" sz="2800"/>
          </a:p>
        </p:txBody>
      </p:sp>
      <p:pic>
        <p:nvPicPr>
          <p:cNvPr id="6" name="Content Placeholder 5" descr="city-mp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36665" y="2199005"/>
            <a:ext cx="51054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(Numerical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highway-mpg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We can see that as the highway-mpg value increases, the price of car decreases. It means it has a negative correlation with the price (-0.693037).</a:t>
            </a:r>
            <a:endParaRPr lang="en-IN" altLang="en-US" sz="2800"/>
          </a:p>
        </p:txBody>
      </p:sp>
      <p:pic>
        <p:nvPicPr>
          <p:cNvPr id="5" name="Content Placeholder 4" descr="highway-mp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36665" y="2199005"/>
            <a:ext cx="51054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6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Objective</a:t>
            </a:r>
            <a:endParaRPr lang="en-IN" altLang="en-US" sz="6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Check for errors in dataset</a:t>
            </a:r>
            <a:endParaRPr lang="en-IN" altLang="en-US"/>
          </a:p>
          <a:p>
            <a:r>
              <a:rPr lang="en-IN" altLang="en-US"/>
              <a:t>Replace them with a suitable approach and explain why you opted for that method or technique</a:t>
            </a:r>
            <a:endParaRPr lang="en-IN" altLang="en-US"/>
          </a:p>
          <a:p>
            <a:r>
              <a:rPr lang="en-IN" altLang="en-US"/>
              <a:t>Final Report on the dataset before and after cleaning</a:t>
            </a:r>
            <a:endParaRPr lang="en-IN" altLang="en-US"/>
          </a:p>
          <a:p>
            <a:r>
              <a:rPr lang="en-IN" altLang="en-US"/>
              <a:t>The final dataset need to contain only numeric column and rest of the columns need to be encoded and save it in .csv format</a:t>
            </a:r>
            <a:endParaRPr lang="en-IN" altLang="en-US"/>
          </a:p>
          <a:p>
            <a:r>
              <a:rPr lang="en-IN" altLang="en-US"/>
              <a:t>Find the factors which affect the price</a:t>
            </a:r>
            <a:endParaRPr lang="en-I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(Categorical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fuel-type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We can see that the mean price of car with diesel is higher than that with gas.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</p:txBody>
      </p:sp>
      <p:pic>
        <p:nvPicPr>
          <p:cNvPr id="6" name="Content Placeholder 5" descr="fuel-typ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7000" y="2138045"/>
            <a:ext cx="5105400" cy="3327400"/>
          </a:xfrm>
          <a:prstGeom prst="rect">
            <a:avLst/>
          </a:prstGeom>
        </p:spPr>
      </p:pic>
      <p:graphicFrame>
        <p:nvGraphicFramePr>
          <p:cNvPr id="7" name="Table 6"/>
          <p:cNvGraphicFramePr/>
          <p:nvPr/>
        </p:nvGraphicFramePr>
        <p:xfrm>
          <a:off x="609600" y="2422525"/>
          <a:ext cx="5384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tx1"/>
                          </a:solidFill>
                        </a:rPr>
                        <a:t>fuel-type</a:t>
                      </a:r>
                      <a:endParaRPr lang="en-I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diesel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15838.15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gas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12859.73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(Categorical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aspiration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We can see that the mean price of car with turbo is higher than that with std.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</p:txBody>
      </p:sp>
      <p:graphicFrame>
        <p:nvGraphicFramePr>
          <p:cNvPr id="7" name="Table 6"/>
          <p:cNvGraphicFramePr/>
          <p:nvPr/>
        </p:nvGraphicFramePr>
        <p:xfrm>
          <a:off x="609600" y="2422525"/>
          <a:ext cx="5384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tx1"/>
                          </a:solidFill>
                        </a:rPr>
                        <a:t>aspiration</a:t>
                      </a:r>
                      <a:endParaRPr lang="en-I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turbo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16093.73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12502.05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Content Placeholder 4" descr="aspirati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36665" y="2199005"/>
            <a:ext cx="51054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(Categorical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num-of-doors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We can see that the mean price of car with four doors is higher than that with two doors.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</p:txBody>
      </p:sp>
      <p:graphicFrame>
        <p:nvGraphicFramePr>
          <p:cNvPr id="7" name="Table 6"/>
          <p:cNvGraphicFramePr/>
          <p:nvPr/>
        </p:nvGraphicFramePr>
        <p:xfrm>
          <a:off x="609600" y="2422525"/>
          <a:ext cx="5384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tx1"/>
                          </a:solidFill>
                        </a:rPr>
                        <a:t>num-of-doors</a:t>
                      </a:r>
                      <a:endParaRPr lang="en-I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four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13470.42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two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12733.08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Content Placeholder 4" descr="num-of-door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36665" y="2186305"/>
            <a:ext cx="51054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(Categorical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5042535"/>
          </a:xfrm>
        </p:spPr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body-style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We can see that the mean price of car with hardtop is highest and with hatchback is least.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</p:txBody>
      </p:sp>
      <p:graphicFrame>
        <p:nvGraphicFramePr>
          <p:cNvPr id="7" name="Table 6"/>
          <p:cNvGraphicFramePr/>
          <p:nvPr/>
        </p:nvGraphicFramePr>
        <p:xfrm>
          <a:off x="609600" y="2422525"/>
          <a:ext cx="5384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tx1"/>
                          </a:solidFill>
                        </a:rPr>
                        <a:t>body-style</a:t>
                      </a:r>
                      <a:endParaRPr lang="en-I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hardtop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22208.5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convertible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21890.5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sedan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14372.99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wagon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12371.96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hatchback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9967.09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Content Placeholder 4" descr="body-styl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36665" y="2199005"/>
            <a:ext cx="51054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(Categorical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drive-wheels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We can see that the mean price of car with rwd is highest and with fwd is lowest.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</p:txBody>
      </p:sp>
      <p:graphicFrame>
        <p:nvGraphicFramePr>
          <p:cNvPr id="7" name="Table 6"/>
          <p:cNvGraphicFramePr/>
          <p:nvPr/>
        </p:nvGraphicFramePr>
        <p:xfrm>
          <a:off x="609600" y="2422525"/>
          <a:ext cx="5384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tx1"/>
                          </a:solidFill>
                        </a:rPr>
                        <a:t>drive-wheels</a:t>
                      </a:r>
                      <a:endParaRPr lang="en-I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rwd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19633.11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4wd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10247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fwd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9262.28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Content Placeholder 4" descr="drive-wheel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36665" y="2199005"/>
            <a:ext cx="51054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(Categorical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engine-location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We can see that the mean price of car with rear engine location is higher than that with front engine location.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</p:txBody>
      </p:sp>
      <p:graphicFrame>
        <p:nvGraphicFramePr>
          <p:cNvPr id="7" name="Table 6"/>
          <p:cNvGraphicFramePr/>
          <p:nvPr/>
        </p:nvGraphicFramePr>
        <p:xfrm>
          <a:off x="609600" y="2422525"/>
          <a:ext cx="5384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tx1"/>
                          </a:solidFill>
                        </a:rPr>
                        <a:t>engine-location</a:t>
                      </a:r>
                      <a:endParaRPr lang="en-I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rear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34528 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front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12832.82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Content Placeholder 4" descr="engine-locati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36665" y="2199005"/>
            <a:ext cx="51054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(Categorical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1145520" cy="4982210"/>
          </a:xfrm>
        </p:spPr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engine-type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/>
              <a:t>We can see that the mean price of car with ohcv engine type is the highest and with dohcv engine type the price is the least.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</p:txBody>
      </p:sp>
      <p:graphicFrame>
        <p:nvGraphicFramePr>
          <p:cNvPr id="7" name="Table 6"/>
          <p:cNvGraphicFramePr/>
          <p:nvPr/>
        </p:nvGraphicFramePr>
        <p:xfrm>
          <a:off x="741680" y="2468245"/>
          <a:ext cx="5384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tx1"/>
                          </a:solidFill>
                        </a:rPr>
                        <a:t>engine-type</a:t>
                      </a:r>
                      <a:endParaRPr lang="en-I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ohcv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25098.38 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dohc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18116.42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14627.58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ohcf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13738.6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rotor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13020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ohc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11541.57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dohcv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10295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Content Placeholder 4" descr="engine-typ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36665" y="2199005"/>
            <a:ext cx="51054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(Categorical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1257280" cy="5073015"/>
          </a:xfrm>
        </p:spPr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num-of-cylinders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We can see that the mean price of car with twelve cylinders is the highest and with three cylinders is the least.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</p:txBody>
      </p:sp>
      <p:graphicFrame>
        <p:nvGraphicFramePr>
          <p:cNvPr id="7" name="Table 6"/>
          <p:cNvGraphicFramePr/>
          <p:nvPr/>
        </p:nvGraphicFramePr>
        <p:xfrm>
          <a:off x="609600" y="2422525"/>
          <a:ext cx="5384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tx1"/>
                          </a:solidFill>
                        </a:rPr>
                        <a:t>fuel-type</a:t>
                      </a:r>
                      <a:endParaRPr lang="en-I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twelve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36000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eight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33179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six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23671.83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five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20942.82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two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13020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four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10303.1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three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5151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Content Placeholder 4" descr="num-of-cylinder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36665" y="2199005"/>
            <a:ext cx="51054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(Categorical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1125835" cy="5039995"/>
          </a:xfrm>
        </p:spPr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fuel-system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We can see that the mean price of car with mpfi fuel type is the highest and with 2bbl fuel type, it is the least</a:t>
            </a:r>
            <a:endParaRPr lang="en-IN" altLang="en-US" sz="24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</p:txBody>
      </p:sp>
      <p:graphicFrame>
        <p:nvGraphicFramePr>
          <p:cNvPr id="7" name="Table 6"/>
          <p:cNvGraphicFramePr/>
          <p:nvPr/>
        </p:nvGraphicFramePr>
        <p:xfrm>
          <a:off x="609600" y="2422525"/>
          <a:ext cx="53848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tx1"/>
                          </a:solidFill>
                        </a:rPr>
                        <a:t>fuel-type</a:t>
                      </a:r>
                      <a:endParaRPr lang="en-I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mpfi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17449.61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idi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15838.15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mfi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12964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4bbl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12145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spfi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11048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spdi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10990.44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1bbl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7555.55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2bbl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7519.92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Content Placeholder 4" descr="fuel-syste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36665" y="2199005"/>
            <a:ext cx="51054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(Categorical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make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</p:txBody>
      </p:sp>
      <p:graphicFrame>
        <p:nvGraphicFramePr>
          <p:cNvPr id="8" name="Table 7"/>
          <p:cNvGraphicFramePr/>
          <p:nvPr/>
        </p:nvGraphicFramePr>
        <p:xfrm>
          <a:off x="609600" y="2422525"/>
          <a:ext cx="5384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tx1"/>
                          </a:solidFill>
                        </a:rPr>
                        <a:t>make</a:t>
                      </a:r>
                      <a:endParaRPr lang="en-I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jaguar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34600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mercedes-benz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33647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porsche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27179.4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bmw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26118.75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accent6"/>
                          </a:solidFill>
                        </a:rPr>
                        <a:t>volvo</a:t>
                      </a:r>
                      <a:endParaRPr lang="en-I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accent6"/>
                          </a:solidFill>
                        </a:rPr>
                        <a:t>18063.18</a:t>
                      </a:r>
                      <a:endParaRPr lang="en-I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accent6"/>
                          </a:solidFill>
                        </a:rPr>
                        <a:t>audi</a:t>
                      </a:r>
                      <a:endParaRPr lang="en-I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accent6"/>
                          </a:solidFill>
                        </a:rPr>
                        <a:t>16778.57</a:t>
                      </a:r>
                      <a:endParaRPr lang="en-I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accent6"/>
                          </a:solidFill>
                        </a:rPr>
                        <a:t>mercury</a:t>
                      </a:r>
                      <a:endParaRPr lang="en-I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accent6"/>
                          </a:solidFill>
                        </a:rPr>
                        <a:t>16503</a:t>
                      </a:r>
                      <a:endParaRPr lang="en-I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accent6"/>
                          </a:solidFill>
                        </a:rPr>
                        <a:t>alfa-romero</a:t>
                      </a:r>
                      <a:endParaRPr lang="en-I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accent6"/>
                          </a:solidFill>
                        </a:rPr>
                        <a:t>15498.33</a:t>
                      </a:r>
                      <a:endParaRPr lang="en-I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accent6"/>
                          </a:solidFill>
                        </a:rPr>
                        <a:t>peugot</a:t>
                      </a:r>
                      <a:endParaRPr lang="en-I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accent6"/>
                          </a:solidFill>
                        </a:rPr>
                        <a:t>15489.1</a:t>
                      </a:r>
                      <a:endParaRPr lang="en-I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accent6"/>
                          </a:solidFill>
                        </a:rPr>
                        <a:t>saab</a:t>
                      </a:r>
                      <a:endParaRPr lang="en-I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accent6"/>
                          </a:solidFill>
                        </a:rPr>
                        <a:t>15223.33</a:t>
                      </a:r>
                      <a:endParaRPr lang="en-I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Content Placeholder 5" descr="mak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74765" y="2422525"/>
            <a:ext cx="4927600" cy="4178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4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Features in the dataset</a:t>
            </a:r>
            <a:r>
              <a:rPr lang="en-IN" altLang="en-US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en-IN" altLang="en-US" sz="4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50" y="1417955"/>
            <a:ext cx="10972800" cy="4525963"/>
          </a:xfrm>
        </p:spPr>
        <p:txBody>
          <a:bodyPr/>
          <a:p>
            <a:pPr marL="0" indent="0">
              <a:buNone/>
            </a:pPr>
            <a:r>
              <a:rPr lang="en-IN" altLang="en-US" b="1"/>
              <a:t>Numerical Features</a:t>
            </a:r>
            <a:endParaRPr lang="en-IN" altLang="en-US" b="1"/>
          </a:p>
          <a:p>
            <a:pPr marL="0" indent="0">
              <a:buNone/>
            </a:pPr>
            <a:endParaRPr lang="en-IN" alt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744220" y="2226945"/>
          <a:ext cx="10843260" cy="3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095"/>
                <a:gridCol w="868616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tx1"/>
                          </a:solidFill>
                        </a:rPr>
                        <a:t>Feature Name</a:t>
                      </a:r>
                      <a:endParaRPr lang="en-I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I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normalized-losses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relative average loss payment per insured vehicle year.</a:t>
                      </a:r>
                      <a:endParaRPr lang="en-IN" altLang="en-US"/>
                    </a:p>
                  </a:txBody>
                  <a:tcPr/>
                </a:tc>
              </a:tr>
              <a:tr h="358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wheel-base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horizontal distance between the centers of the front and rear wheels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length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length of the car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width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width of the car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height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height of the car</a:t>
                      </a:r>
                      <a:endParaRPr lang="en-IN" altLang="en-US"/>
                    </a:p>
                  </a:txBody>
                  <a:tcPr/>
                </a:tc>
              </a:tr>
              <a:tr h="663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 b="1">
                          <a:solidFill>
                            <a:srgbClr val="FF0000"/>
                          </a:solidFill>
                          <a:sym typeface="+mn-ea"/>
                        </a:rPr>
                        <a:t>curb-weight</a:t>
                      </a:r>
                      <a:endParaRPr lang="en-IN" altLang="en-US" sz="18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total mass of the car with standard equipments and all necessary operating consumables while not loaded with either passenger or cargo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engine-size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size of the engine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bore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diameter of each cylinder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(Categorical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make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</p:txBody>
      </p:sp>
      <p:graphicFrame>
        <p:nvGraphicFramePr>
          <p:cNvPr id="7" name="Table 6"/>
          <p:cNvGraphicFramePr/>
          <p:nvPr/>
        </p:nvGraphicFramePr>
        <p:xfrm>
          <a:off x="609600" y="2422525"/>
          <a:ext cx="5384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tx1"/>
                          </a:solidFill>
                        </a:rPr>
                        <a:t>make</a:t>
                      </a:r>
                      <a:endParaRPr lang="en-I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accent6"/>
                          </a:solidFill>
                        </a:rPr>
                        <a:t>mazda</a:t>
                      </a:r>
                      <a:endParaRPr lang="en-I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accent6"/>
                          </a:solidFill>
                        </a:rPr>
                        <a:t>10652.88</a:t>
                      </a:r>
                      <a:endParaRPr lang="en-I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accent6"/>
                          </a:solidFill>
                        </a:rPr>
                        <a:t>nissan</a:t>
                      </a:r>
                      <a:endParaRPr lang="en-I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accent6"/>
                          </a:solidFill>
                        </a:rPr>
                        <a:t>10415.67</a:t>
                      </a:r>
                      <a:endParaRPr lang="en-I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accent6"/>
                          </a:solidFill>
                        </a:rPr>
                        <a:t>volkswagen</a:t>
                      </a:r>
                      <a:endParaRPr lang="en-I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accent6"/>
                          </a:solidFill>
                        </a:rPr>
                        <a:t>10077.5</a:t>
                      </a:r>
                      <a:endParaRPr lang="en-IN" alt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toyota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9885.81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isuzu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9605.75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renault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9595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mitsubishi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9239.77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subaru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8541.25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honda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8184.69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plymouth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7963.43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Content Placeholder 5" descr="mak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56045" y="2422525"/>
            <a:ext cx="4927600" cy="417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Overall Data Analysis (Categorical Features)</a:t>
            </a:r>
            <a:endParaRPr lang="en-I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4993005"/>
          </a:xfrm>
        </p:spPr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600" b="1"/>
              <a:t>make</a:t>
            </a: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3600" b="1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We can see that chevrolet has the 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least mean price while jaguar has the 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max mean price.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/>
          </a:p>
        </p:txBody>
      </p:sp>
      <p:graphicFrame>
        <p:nvGraphicFramePr>
          <p:cNvPr id="7" name="Table 6"/>
          <p:cNvGraphicFramePr/>
          <p:nvPr/>
        </p:nvGraphicFramePr>
        <p:xfrm>
          <a:off x="609600" y="2422525"/>
          <a:ext cx="5384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tx1"/>
                          </a:solidFill>
                        </a:rPr>
                        <a:t>make</a:t>
                      </a:r>
                      <a:endParaRPr lang="en-I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dodge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7875.44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chevrolet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6007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Content Placeholder 5" descr="mak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88125" y="2422525"/>
            <a:ext cx="4927600" cy="417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Further Analysis...</a:t>
            </a:r>
            <a:endParaRPr lang="en-IN" alt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orient="vert" idx="1"/>
          </p:nvPr>
        </p:nvSpPr>
        <p:spPr>
          <a:xfrm rot="16200000">
            <a:off x="3694430" y="-1656080"/>
            <a:ext cx="4803775" cy="10972165"/>
          </a:xfrm>
        </p:spPr>
        <p:txBody>
          <a:bodyPr/>
          <a:p>
            <a:r>
              <a:rPr lang="en-IN" altLang="en-US" sz="3600"/>
              <a:t>For further analysis, I grouped the entire data based on the price</a:t>
            </a:r>
            <a:endParaRPr lang="en-IN" altLang="en-US" sz="3600"/>
          </a:p>
          <a:p>
            <a:r>
              <a:rPr lang="en-IN" altLang="en-US" sz="3600"/>
              <a:t>Low Price ( &lt;10,000)</a:t>
            </a:r>
            <a:endParaRPr lang="en-IN" altLang="en-US" sz="3600"/>
          </a:p>
          <a:p>
            <a:r>
              <a:rPr lang="en-IN" altLang="en-US" sz="3600"/>
              <a:t>Medium Price (&gt;=10,000 to &lt;20,000)</a:t>
            </a:r>
            <a:endParaRPr lang="en-IN" altLang="en-US" sz="3600"/>
          </a:p>
          <a:p>
            <a:r>
              <a:rPr lang="en-IN" altLang="en-US" sz="3600"/>
              <a:t>High Price (&gt;=20,000)</a:t>
            </a:r>
            <a:endParaRPr lang="en-IN" altLang="en-US"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 of different groups(Numerical Features)</a:t>
            </a:r>
            <a:endParaRPr lang="en-IN" altLang="en-US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09600" y="1600200"/>
          <a:ext cx="11155045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25"/>
                <a:gridCol w="901065"/>
                <a:gridCol w="1014095"/>
                <a:gridCol w="1014095"/>
                <a:gridCol w="1014095"/>
                <a:gridCol w="1014095"/>
                <a:gridCol w="1014095"/>
                <a:gridCol w="1014095"/>
                <a:gridCol w="1014095"/>
                <a:gridCol w="1014095"/>
                <a:gridCol w="1014095"/>
              </a:tblGrid>
              <a:tr h="1501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Groups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wheel-base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width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curb-weight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engine-size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bore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horsepower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city-mpg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highway-mpg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78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High price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101.2-106.7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180.3-197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66.9-70.6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52.8-55.9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3012-3740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164-234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3.46-3.74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123-182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16-21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19-25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077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2060"/>
                          </a:solidFill>
                        </a:rPr>
                        <a:t>medium price</a:t>
                      </a:r>
                      <a:endParaRPr lang="en-IN" altLang="en-US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2060"/>
                          </a:solidFill>
                        </a:rPr>
                        <a:t>96.0-104.3</a:t>
                      </a:r>
                      <a:endParaRPr lang="en-IN" altLang="en-US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2060"/>
                          </a:solidFill>
                        </a:rPr>
                        <a:t>173.5-186.7</a:t>
                      </a:r>
                      <a:endParaRPr lang="en-IN" altLang="en-US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2060"/>
                          </a:solidFill>
                        </a:rPr>
                        <a:t>65.7-67.8</a:t>
                      </a:r>
                      <a:endParaRPr lang="en-IN" altLang="en-US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2060"/>
                          </a:solidFill>
                        </a:rPr>
                        <a:t>52-56.1</a:t>
                      </a:r>
                      <a:endParaRPr lang="en-IN" altLang="en-US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2060"/>
                          </a:solidFill>
                        </a:rPr>
                        <a:t>2501.75-3052</a:t>
                      </a:r>
                      <a:endParaRPr lang="en-IN" altLang="en-US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2060"/>
                          </a:solidFill>
                        </a:rPr>
                        <a:t>120-152</a:t>
                      </a:r>
                      <a:endParaRPr lang="en-IN" altLang="en-US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2060"/>
                          </a:solidFill>
                        </a:rPr>
                        <a:t>3.27-3.62</a:t>
                      </a:r>
                      <a:endParaRPr lang="en-IN" altLang="en-US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2060"/>
                          </a:solidFill>
                        </a:rPr>
                        <a:t>95-145</a:t>
                      </a:r>
                      <a:endParaRPr lang="en-IN" altLang="en-US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2060"/>
                          </a:solidFill>
                        </a:rPr>
                        <a:t>19-24</a:t>
                      </a:r>
                      <a:endParaRPr lang="en-IN" altLang="en-US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2060"/>
                          </a:solidFill>
                        </a:rPr>
                        <a:t>24-30</a:t>
                      </a:r>
                      <a:endParaRPr lang="en-IN" altLang="en-US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1092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low price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93.7-96.5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158.1-172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63.8-65.4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51.6-54.5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1974.5-2303.5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92.0-109.75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3.03-3.31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68.0-88.0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26.0-31.0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B050"/>
                          </a:solidFill>
                        </a:rPr>
                        <a:t>32.0-38.0</a:t>
                      </a:r>
                      <a:endParaRPr lang="en-I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 of different groups(Categorical Features)</a:t>
            </a:r>
            <a:endParaRPr lang="en-IN" altLang="en-US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/>
          <p:nvPr>
            <p:ph sz="half" idx="1"/>
          </p:nvPr>
        </p:nvGraphicFramePr>
        <p:xfrm>
          <a:off x="609600" y="1600200"/>
          <a:ext cx="5384800" cy="3133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90"/>
                <a:gridCol w="1031875"/>
                <a:gridCol w="1012190"/>
                <a:gridCol w="1035685"/>
                <a:gridCol w="1165860"/>
              </a:tblGrid>
              <a:tr h="923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Groups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fuel-type (mean price)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fuel-type (share percent)</a:t>
                      </a:r>
                      <a:endParaRPr lang="en-IN" altLang="en-US"/>
                    </a:p>
                  </a:txBody>
                  <a:tcPr/>
                </a:tc>
                <a:tc hMerge="1"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diesel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gas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diesel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gas</a:t>
                      </a:r>
                      <a:endParaRPr lang="en-IN" altLang="en-US"/>
                    </a:p>
                  </a:txBody>
                  <a:tcPr/>
                </a:tc>
              </a:tr>
              <a:tr h="646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27209.2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31429.1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20%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80%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46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medium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14740.78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14301.92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11%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89%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8008.33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7678.57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20%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80%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Content Placeholder 1" descr="fuel-type low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4095" y="1625600"/>
            <a:ext cx="2955290" cy="2080260"/>
          </a:xfrm>
          <a:prstGeom prst="rect">
            <a:avLst/>
          </a:prstGeom>
        </p:spPr>
      </p:pic>
      <p:pic>
        <p:nvPicPr>
          <p:cNvPr id="6" name="Picture 5" descr="fuel-type m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445" y="1600200"/>
            <a:ext cx="3043555" cy="2105660"/>
          </a:xfrm>
          <a:prstGeom prst="rect">
            <a:avLst/>
          </a:prstGeom>
        </p:spPr>
      </p:pic>
      <p:pic>
        <p:nvPicPr>
          <p:cNvPr id="8" name="Picture 7" descr="fuel-type hig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710" y="3509645"/>
            <a:ext cx="3512820" cy="2429510"/>
          </a:xfrm>
          <a:prstGeom prst="rect">
            <a:avLst/>
          </a:prstGeom>
        </p:spPr>
      </p:pic>
      <p:pic>
        <p:nvPicPr>
          <p:cNvPr id="3" name="Picture 2" descr="fuel-type low p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885" y="4733925"/>
            <a:ext cx="2481580" cy="1770380"/>
          </a:xfrm>
          <a:prstGeom prst="rect">
            <a:avLst/>
          </a:prstGeom>
        </p:spPr>
      </p:pic>
      <p:pic>
        <p:nvPicPr>
          <p:cNvPr id="5" name="Picture 4" descr="fuel-type med p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060" y="4733925"/>
            <a:ext cx="2500630" cy="1770380"/>
          </a:xfrm>
          <a:prstGeom prst="rect">
            <a:avLst/>
          </a:prstGeom>
        </p:spPr>
      </p:pic>
      <p:pic>
        <p:nvPicPr>
          <p:cNvPr id="9" name="Picture 8" descr="fuel-type high pi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8885" y="4733925"/>
            <a:ext cx="2538730" cy="17970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332105"/>
            <a:ext cx="10972800" cy="5652770"/>
          </a:xfrm>
        </p:spPr>
        <p:txBody>
          <a:bodyPr/>
          <a:p>
            <a:r>
              <a:rPr lang="en-IN" altLang="en-US" sz="2800"/>
              <a:t>For high price data:</a:t>
            </a:r>
            <a:endParaRPr lang="en-IN" altLang="en-US" sz="2800"/>
          </a:p>
          <a:p>
            <a:pPr marL="0" indent="0">
              <a:buNone/>
            </a:pPr>
            <a:r>
              <a:rPr lang="en-IN" altLang="en-US"/>
              <a:t>   </a:t>
            </a:r>
            <a:r>
              <a:rPr lang="en-IN" altLang="en-US" sz="2400">
                <a:solidFill>
                  <a:srgbClr val="FF0000"/>
                </a:solidFill>
              </a:rPr>
              <a:t>gas fuelled cars have high price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31429.1) whereas diesel fuelled cars have low price (27209.2).</a:t>
            </a:r>
            <a:endParaRPr lang="en-IN" altLang="en-US" sz="2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IN" altLang="en-US" sz="2400">
                <a:solidFill>
                  <a:srgbClr val="FF0000"/>
                </a:solidFill>
                <a:sym typeface="+mn-ea"/>
              </a:rPr>
              <a:t>   gas fuelled cars are more (80%) whereas diesel fuelled cars are less (20%).</a:t>
            </a:r>
            <a:endParaRPr lang="en-IN" altLang="en-US" sz="2400">
              <a:solidFill>
                <a:srgbClr val="FF0000"/>
              </a:solidFill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800"/>
              <a:t>For medium price data: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   </a:t>
            </a:r>
            <a:r>
              <a:rPr lang="en-IN" altLang="en-US" sz="2400"/>
              <a:t> </a:t>
            </a:r>
            <a:r>
              <a:rPr lang="en-IN" altLang="en-US" sz="2400">
                <a:solidFill>
                  <a:srgbClr val="002060"/>
                </a:solidFill>
              </a:rPr>
              <a:t>diesel fuelled cars have high price(14740.78) whereas gas fuelled cars have low price (14301.92).</a:t>
            </a:r>
            <a:endParaRPr lang="en-IN" altLang="en-US" sz="240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>
                <a:solidFill>
                  <a:srgbClr val="002060"/>
                </a:solidFill>
              </a:rPr>
              <a:t>    gas fuelled cars are more (89%) whereas diesel fuelled carrs are less (11%).</a:t>
            </a:r>
            <a:endParaRPr lang="en-IN" altLang="en-US" sz="2400"/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IN" altLang="en-US" sz="2800"/>
              <a:t> For low price data: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   </a:t>
            </a:r>
            <a:r>
              <a:rPr lang="en-IN" altLang="en-US" sz="2400">
                <a:solidFill>
                  <a:srgbClr val="00B050"/>
                </a:solidFill>
              </a:rPr>
              <a:t>diesel fuelled cars have more price (8008.33) than gas fuelled cars (7678.57).</a:t>
            </a:r>
            <a:endParaRPr lang="en-IN" altLang="en-US" sz="240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>
                <a:solidFill>
                  <a:srgbClr val="00B050"/>
                </a:solidFill>
              </a:rPr>
              <a:t>    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gas fuelled cars are more (80%) whereas diesel fuelled carrs are less (20%).</a:t>
            </a:r>
            <a:endParaRPr lang="en-IN" altLang="en-US" sz="240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    </a:t>
            </a:r>
            <a:endParaRPr lang="en-I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 of different groups(Categorical Features)</a:t>
            </a:r>
            <a:endParaRPr lang="en-IN" altLang="en-US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/>
          <p:nvPr>
            <p:ph sz="half" idx="1"/>
          </p:nvPr>
        </p:nvGraphicFramePr>
        <p:xfrm>
          <a:off x="609600" y="1600200"/>
          <a:ext cx="5384800" cy="3133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90"/>
                <a:gridCol w="1031875"/>
                <a:gridCol w="1012190"/>
                <a:gridCol w="1035685"/>
                <a:gridCol w="1165860"/>
              </a:tblGrid>
              <a:tr h="923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Groups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aspiration (mean price)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aspiration (share percent)</a:t>
                      </a:r>
                      <a:endParaRPr lang="en-IN" altLang="en-US"/>
                    </a:p>
                  </a:txBody>
                  <a:tcPr/>
                </a:tc>
                <a:tc hMerge="1"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turbo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turbo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std</a:t>
                      </a:r>
                      <a:endParaRPr lang="en-IN" altLang="en-US"/>
                    </a:p>
                  </a:txBody>
                  <a:tcPr/>
                </a:tc>
              </a:tr>
              <a:tr h="646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26078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32337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28%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72%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46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medium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15305.57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13977.61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28%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72%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8699.14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7621.80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7.1%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92.9%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Content Placeholder 1" descr="aspiration low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94400" y="1600200"/>
            <a:ext cx="3049905" cy="2146300"/>
          </a:xfrm>
          <a:prstGeom prst="rect">
            <a:avLst/>
          </a:prstGeom>
        </p:spPr>
      </p:pic>
      <p:pic>
        <p:nvPicPr>
          <p:cNvPr id="3" name="Picture 2" descr="aspiration m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665" y="1600200"/>
            <a:ext cx="3188335" cy="2204720"/>
          </a:xfrm>
          <a:prstGeom prst="rect">
            <a:avLst/>
          </a:prstGeom>
        </p:spPr>
      </p:pic>
      <p:pic>
        <p:nvPicPr>
          <p:cNvPr id="5" name="Picture 4" descr="aspiration hig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075" y="3641090"/>
            <a:ext cx="3154045" cy="2181225"/>
          </a:xfrm>
          <a:prstGeom prst="rect">
            <a:avLst/>
          </a:prstGeom>
        </p:spPr>
      </p:pic>
      <p:pic>
        <p:nvPicPr>
          <p:cNvPr id="6" name="Picture 5" descr="aspiration low p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" y="4809490"/>
            <a:ext cx="2788920" cy="2049145"/>
          </a:xfrm>
          <a:prstGeom prst="rect">
            <a:avLst/>
          </a:prstGeom>
        </p:spPr>
      </p:pic>
      <p:pic>
        <p:nvPicPr>
          <p:cNvPr id="8" name="Picture 7" descr="aspiration med p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290" y="4809490"/>
            <a:ext cx="2918460" cy="2049145"/>
          </a:xfrm>
          <a:prstGeom prst="rect">
            <a:avLst/>
          </a:prstGeom>
        </p:spPr>
      </p:pic>
      <p:pic>
        <p:nvPicPr>
          <p:cNvPr id="9" name="Picture 8" descr="aspiration high pi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845" y="4809490"/>
            <a:ext cx="2710815" cy="204978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332105"/>
            <a:ext cx="10972800" cy="5652770"/>
          </a:xfrm>
        </p:spPr>
        <p:txBody>
          <a:bodyPr/>
          <a:p>
            <a:r>
              <a:rPr lang="en-IN" altLang="en-US" sz="2800"/>
              <a:t>For high price data:</a:t>
            </a:r>
            <a:endParaRPr lang="en-IN" altLang="en-US" sz="2800"/>
          </a:p>
          <a:p>
            <a:pPr marL="0" indent="0">
              <a:buNone/>
            </a:pPr>
            <a:r>
              <a:rPr lang="en-IN" altLang="en-US" sz="2400"/>
              <a:t>  </a:t>
            </a:r>
            <a:r>
              <a:rPr lang="en-IN" altLang="en-US" sz="2400">
                <a:solidFill>
                  <a:srgbClr val="FF0000"/>
                </a:solidFill>
              </a:rPr>
              <a:t>std aspired</a:t>
            </a:r>
            <a:r>
              <a:rPr lang="en-IN" altLang="en-US" sz="2400"/>
              <a:t> </a:t>
            </a:r>
            <a:r>
              <a:rPr lang="en-IN" altLang="en-US" sz="2400">
                <a:solidFill>
                  <a:srgbClr val="FF0000"/>
                </a:solidFill>
              </a:rPr>
              <a:t>cars have high price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32337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) whereas turbo aspired cars have low price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26078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).</a:t>
            </a:r>
            <a:endParaRPr lang="en-IN" altLang="en-US" sz="2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IN" altLang="en-US" sz="2400">
                <a:solidFill>
                  <a:srgbClr val="FF0000"/>
                </a:solidFill>
                <a:sym typeface="+mn-ea"/>
              </a:rPr>
              <a:t>   std aspired cars are more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72%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) whereas turbo aspired cars are less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28%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).</a:t>
            </a:r>
            <a:endParaRPr lang="en-IN" altLang="en-US" sz="2400">
              <a:solidFill>
                <a:srgbClr val="FF0000"/>
              </a:solidFill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800"/>
              <a:t>For medium price data: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   </a:t>
            </a:r>
            <a:r>
              <a:rPr lang="en-IN" altLang="en-US" sz="2400"/>
              <a:t> </a:t>
            </a:r>
            <a:r>
              <a:rPr lang="en-IN" altLang="en-US" sz="2400">
                <a:solidFill>
                  <a:srgbClr val="002060"/>
                </a:solidFill>
              </a:rPr>
              <a:t>turbo aspired</a:t>
            </a:r>
            <a:r>
              <a:rPr lang="en-IN" altLang="en-US" sz="2400">
                <a:solidFill>
                  <a:srgbClr val="002060"/>
                </a:solidFill>
              </a:rPr>
              <a:t> cars have high price(</a:t>
            </a:r>
            <a:r>
              <a:rPr lang="en-IN" altLang="en-US" sz="2400">
                <a:solidFill>
                  <a:srgbClr val="002060"/>
                </a:solidFill>
                <a:sym typeface="+mn-ea"/>
              </a:rPr>
              <a:t>15305.57</a:t>
            </a:r>
            <a:r>
              <a:rPr lang="en-IN" altLang="en-US" sz="2400">
                <a:solidFill>
                  <a:srgbClr val="002060"/>
                </a:solidFill>
              </a:rPr>
              <a:t>) whereas std aspired cars have low price (</a:t>
            </a:r>
            <a:r>
              <a:rPr lang="en-IN" altLang="en-US" sz="2400">
                <a:solidFill>
                  <a:srgbClr val="002060"/>
                </a:solidFill>
                <a:sym typeface="+mn-ea"/>
              </a:rPr>
              <a:t>13977.61</a:t>
            </a:r>
            <a:r>
              <a:rPr lang="en-IN" altLang="en-US" sz="2400">
                <a:solidFill>
                  <a:srgbClr val="002060"/>
                </a:solidFill>
              </a:rPr>
              <a:t>).</a:t>
            </a:r>
            <a:endParaRPr lang="en-IN" altLang="en-US" sz="240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>
                <a:solidFill>
                  <a:srgbClr val="002060"/>
                </a:solidFill>
              </a:rPr>
              <a:t>    std aspired cars are more (</a:t>
            </a:r>
            <a:r>
              <a:rPr lang="en-IN" altLang="en-US" sz="2400">
                <a:solidFill>
                  <a:srgbClr val="002060"/>
                </a:solidFill>
                <a:sym typeface="+mn-ea"/>
              </a:rPr>
              <a:t>72%</a:t>
            </a:r>
            <a:r>
              <a:rPr lang="en-IN" altLang="en-US" sz="2400">
                <a:solidFill>
                  <a:srgbClr val="002060"/>
                </a:solidFill>
              </a:rPr>
              <a:t>) whereas turbo aspired carrs are less (</a:t>
            </a:r>
            <a:r>
              <a:rPr lang="en-IN" altLang="en-US" sz="2400">
                <a:solidFill>
                  <a:srgbClr val="002060"/>
                </a:solidFill>
                <a:sym typeface="+mn-ea"/>
              </a:rPr>
              <a:t>28%</a:t>
            </a:r>
            <a:r>
              <a:rPr lang="en-IN" altLang="en-US" sz="2400">
                <a:solidFill>
                  <a:srgbClr val="002060"/>
                </a:solidFill>
              </a:rPr>
              <a:t>).</a:t>
            </a:r>
            <a:endParaRPr lang="en-IN" altLang="en-US" sz="2400"/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IN" altLang="en-US" sz="2800"/>
              <a:t> For low price data: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   </a:t>
            </a:r>
            <a:r>
              <a:rPr lang="en-IN" altLang="en-US" sz="2400">
                <a:solidFill>
                  <a:srgbClr val="00B050"/>
                </a:solidFill>
              </a:rPr>
              <a:t>turbo aspired cars have more price (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8699.14</a:t>
            </a:r>
            <a:r>
              <a:rPr lang="en-IN" altLang="en-US" sz="2400">
                <a:solidFill>
                  <a:srgbClr val="00B050"/>
                </a:solidFill>
              </a:rPr>
              <a:t>) than std aspired cars (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7621.80</a:t>
            </a:r>
            <a:r>
              <a:rPr lang="en-IN" altLang="en-US" sz="2400">
                <a:solidFill>
                  <a:srgbClr val="00B050"/>
                </a:solidFill>
              </a:rPr>
              <a:t>).</a:t>
            </a:r>
            <a:endParaRPr lang="en-IN" altLang="en-US" sz="240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>
                <a:solidFill>
                  <a:srgbClr val="00B050"/>
                </a:solidFill>
              </a:rPr>
              <a:t>    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std aspired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 cars are more (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92.9%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) whereas turbo aspired cars are less (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7.1%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).</a:t>
            </a:r>
            <a:endParaRPr lang="en-IN" altLang="en-US" sz="240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    </a:t>
            </a:r>
            <a:endParaRPr lang="en-I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 of different groups(Categorical Features)</a:t>
            </a:r>
            <a:endParaRPr lang="en-IN" altLang="en-US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/>
          <p:nvPr>
            <p:ph sz="half" idx="1"/>
          </p:nvPr>
        </p:nvGraphicFramePr>
        <p:xfrm>
          <a:off x="609600" y="1600200"/>
          <a:ext cx="5384800" cy="3133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90"/>
                <a:gridCol w="1031875"/>
                <a:gridCol w="1012190"/>
                <a:gridCol w="1035685"/>
                <a:gridCol w="1165860"/>
              </a:tblGrid>
              <a:tr h="923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Groups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num-of-doors (mean price)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num-of-doors (share percent)</a:t>
                      </a:r>
                      <a:endParaRPr lang="en-IN" altLang="en-US"/>
                    </a:p>
                  </a:txBody>
                  <a:tcPr/>
                </a:tc>
                <a:tc hMerge="1"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two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four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two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four</a:t>
                      </a:r>
                      <a:endParaRPr lang="en-IN" altLang="en-US"/>
                    </a:p>
                  </a:txBody>
                  <a:tcPr/>
                </a:tc>
              </a:tr>
              <a:tr h="646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high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33251.9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28807.27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40%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60%</a:t>
                      </a:r>
                      <a:endParaRPr lang="en-IN" altLang="en-US"/>
                    </a:p>
                  </a:txBody>
                  <a:tcPr/>
                </a:tc>
              </a:tr>
              <a:tr h="646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medium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14007.61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14580.73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40.2%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59.8%</a:t>
                      </a:r>
                      <a:endParaRPr lang="en-I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low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7358.13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8000.08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46.9%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53.1%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Content Placeholder 1" descr="num-of-doors low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0" y="1600200"/>
            <a:ext cx="2555875" cy="1798320"/>
          </a:xfrm>
          <a:prstGeom prst="rect">
            <a:avLst/>
          </a:prstGeom>
        </p:spPr>
      </p:pic>
      <p:pic>
        <p:nvPicPr>
          <p:cNvPr id="3" name="Picture 2" descr="num-of-doors m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790" y="1600200"/>
            <a:ext cx="2636520" cy="1823720"/>
          </a:xfrm>
          <a:prstGeom prst="rect">
            <a:avLst/>
          </a:prstGeom>
        </p:spPr>
      </p:pic>
      <p:pic>
        <p:nvPicPr>
          <p:cNvPr id="5" name="Picture 4" descr="num-of-doors hig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475" y="3398520"/>
            <a:ext cx="2616835" cy="1809750"/>
          </a:xfrm>
          <a:prstGeom prst="rect">
            <a:avLst/>
          </a:prstGeom>
        </p:spPr>
      </p:pic>
      <p:pic>
        <p:nvPicPr>
          <p:cNvPr id="6" name="Picture 5" descr="num-of-doors low p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90" y="4923790"/>
            <a:ext cx="2113915" cy="1680210"/>
          </a:xfrm>
          <a:prstGeom prst="rect">
            <a:avLst/>
          </a:prstGeom>
        </p:spPr>
      </p:pic>
      <p:pic>
        <p:nvPicPr>
          <p:cNvPr id="8" name="Picture 7" descr="num-of-doors med p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060" y="4979670"/>
            <a:ext cx="2215515" cy="1624330"/>
          </a:xfrm>
          <a:prstGeom prst="rect">
            <a:avLst/>
          </a:prstGeom>
        </p:spPr>
      </p:pic>
      <p:pic>
        <p:nvPicPr>
          <p:cNvPr id="9" name="Picture 8" descr="num-of-doors high pi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100" y="4923790"/>
            <a:ext cx="2208530" cy="16795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332105"/>
            <a:ext cx="10972800" cy="5652770"/>
          </a:xfrm>
        </p:spPr>
        <p:txBody>
          <a:bodyPr/>
          <a:p>
            <a:r>
              <a:rPr lang="en-IN" altLang="en-US" sz="2800"/>
              <a:t>For high price data:</a:t>
            </a:r>
            <a:endParaRPr lang="en-IN" altLang="en-US" sz="2800"/>
          </a:p>
          <a:p>
            <a:pPr marL="0" indent="0">
              <a:buNone/>
            </a:pPr>
            <a:r>
              <a:rPr lang="en-IN" altLang="en-US" sz="2400"/>
              <a:t>  </a:t>
            </a:r>
            <a:r>
              <a:rPr lang="en-IN" altLang="en-US" sz="2400">
                <a:solidFill>
                  <a:srgbClr val="FF0000"/>
                </a:solidFill>
              </a:rPr>
              <a:t>two door cars have high price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33251.9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) whereas four door cars have low price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28807.27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).</a:t>
            </a:r>
            <a:endParaRPr lang="en-IN" altLang="en-US" sz="2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IN" altLang="en-US" sz="2400">
                <a:solidFill>
                  <a:srgbClr val="FF0000"/>
                </a:solidFill>
                <a:sym typeface="+mn-ea"/>
              </a:rPr>
              <a:t>   four door cars are more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60%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) whereas two door cars are less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40%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).</a:t>
            </a:r>
            <a:endParaRPr lang="en-IN" altLang="en-US" sz="2400">
              <a:solidFill>
                <a:srgbClr val="FF0000"/>
              </a:solidFill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800"/>
              <a:t>For medium price data: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   </a:t>
            </a:r>
            <a:r>
              <a:rPr lang="en-IN" altLang="en-US" sz="2400">
                <a:solidFill>
                  <a:srgbClr val="002060"/>
                </a:solidFill>
              </a:rPr>
              <a:t> four door cars have high price(</a:t>
            </a:r>
            <a:r>
              <a:rPr lang="en-IN" altLang="en-US" sz="2400">
                <a:solidFill>
                  <a:srgbClr val="002060"/>
                </a:solidFill>
                <a:sym typeface="+mn-ea"/>
              </a:rPr>
              <a:t>14580.73</a:t>
            </a:r>
            <a:r>
              <a:rPr lang="en-IN" altLang="en-US" sz="2400">
                <a:solidFill>
                  <a:srgbClr val="002060"/>
                </a:solidFill>
              </a:rPr>
              <a:t>) whereas two door cars have low price (</a:t>
            </a:r>
            <a:r>
              <a:rPr lang="en-IN" altLang="en-US" sz="2400">
                <a:solidFill>
                  <a:srgbClr val="002060"/>
                </a:solidFill>
                <a:sym typeface="+mn-ea"/>
              </a:rPr>
              <a:t>14007.61</a:t>
            </a:r>
            <a:r>
              <a:rPr lang="en-IN" altLang="en-US" sz="2400">
                <a:solidFill>
                  <a:srgbClr val="002060"/>
                </a:solidFill>
              </a:rPr>
              <a:t>).</a:t>
            </a:r>
            <a:endParaRPr lang="en-IN" altLang="en-US" sz="240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>
                <a:solidFill>
                  <a:srgbClr val="002060"/>
                </a:solidFill>
              </a:rPr>
              <a:t>    four door cars are more (</a:t>
            </a:r>
            <a:r>
              <a:rPr lang="en-IN" altLang="en-US" sz="2400">
                <a:solidFill>
                  <a:srgbClr val="002060"/>
                </a:solidFill>
                <a:sym typeface="+mn-ea"/>
              </a:rPr>
              <a:t>59.8%</a:t>
            </a:r>
            <a:r>
              <a:rPr lang="en-IN" altLang="en-US" sz="2400">
                <a:solidFill>
                  <a:srgbClr val="002060"/>
                </a:solidFill>
              </a:rPr>
              <a:t>) whereas two door cars are less (</a:t>
            </a:r>
            <a:r>
              <a:rPr lang="en-IN" altLang="en-US" sz="2400">
                <a:solidFill>
                  <a:srgbClr val="002060"/>
                </a:solidFill>
                <a:sym typeface="+mn-ea"/>
              </a:rPr>
              <a:t>40.2%</a:t>
            </a:r>
            <a:r>
              <a:rPr lang="en-IN" altLang="en-US" sz="2400">
                <a:solidFill>
                  <a:srgbClr val="002060"/>
                </a:solidFill>
              </a:rPr>
              <a:t>).</a:t>
            </a:r>
            <a:endParaRPr lang="en-IN" altLang="en-US" sz="2400"/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IN" altLang="en-US" sz="2800"/>
              <a:t> For low price data: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  </a:t>
            </a:r>
            <a:r>
              <a:rPr lang="en-IN" altLang="en-US" sz="2800">
                <a:solidFill>
                  <a:srgbClr val="00B050"/>
                </a:solidFill>
              </a:rPr>
              <a:t> </a:t>
            </a:r>
            <a:r>
              <a:rPr lang="en-IN" altLang="en-US" sz="2400">
                <a:solidFill>
                  <a:srgbClr val="00B050"/>
                </a:solidFill>
              </a:rPr>
              <a:t>four door cars have more price (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8000.08</a:t>
            </a:r>
            <a:r>
              <a:rPr lang="en-IN" altLang="en-US" sz="2400">
                <a:solidFill>
                  <a:srgbClr val="00B050"/>
                </a:solidFill>
              </a:rPr>
              <a:t>) than two cars (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7358.13</a:t>
            </a:r>
            <a:r>
              <a:rPr lang="en-IN" altLang="en-US" sz="2400">
                <a:solidFill>
                  <a:srgbClr val="00B050"/>
                </a:solidFill>
              </a:rPr>
              <a:t>).</a:t>
            </a:r>
            <a:endParaRPr lang="en-IN" altLang="en-US" sz="240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>
                <a:solidFill>
                  <a:srgbClr val="00B050"/>
                </a:solidFill>
              </a:rPr>
              <a:t>    four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 door cars are more (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53.1%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) whereas two door cars are less (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46.9%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).</a:t>
            </a:r>
            <a:endParaRPr lang="en-IN" altLang="en-US" sz="240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40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    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4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Features in the dataset </a:t>
            </a:r>
            <a:endParaRPr lang="en-IN" altLang="en-US" sz="48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b="1"/>
              <a:t>Numerical Features</a:t>
            </a:r>
            <a:endParaRPr lang="en-IN" altLang="en-US" b="1"/>
          </a:p>
          <a:p>
            <a:pPr marL="0" indent="0">
              <a:buNone/>
            </a:pPr>
            <a:endParaRPr lang="en-IN" alt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739140" y="2397125"/>
          <a:ext cx="1084326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925"/>
                <a:gridCol w="8776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tx1"/>
                          </a:solidFill>
                        </a:rPr>
                        <a:t>Feature Name</a:t>
                      </a:r>
                      <a:endParaRPr lang="en-I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I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stroke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distance travelled by the piston during each phase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compression-ratio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ratio of maximum to minimum volume in the cylinder of an IC engine.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horsepower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power produced by the engine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peak-rpm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maximum rounds the drive wheels can move in one minute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city-mpg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mileage in city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highway-mpg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mileage in highway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price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price of car (response variable)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 of different groups(Categorical Features)</a:t>
            </a:r>
            <a:endParaRPr lang="en-IN" altLang="en-US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609600" y="1784350"/>
          <a:ext cx="11341735" cy="425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15"/>
                <a:gridCol w="1177544"/>
                <a:gridCol w="1177544"/>
                <a:gridCol w="1177544"/>
                <a:gridCol w="1177544"/>
                <a:gridCol w="1177544"/>
                <a:gridCol w="894080"/>
                <a:gridCol w="894080"/>
                <a:gridCol w="894080"/>
                <a:gridCol w="894080"/>
                <a:gridCol w="894080"/>
              </a:tblGrid>
              <a:tr h="8420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Groups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body-style (mean price)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body-style (share percent)</a:t>
                      </a:r>
                      <a:endParaRPr lang="en-I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086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convertible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wagon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sedan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hatchback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hardtop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convertible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wagon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sedan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hatchback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hardtop</a:t>
                      </a:r>
                      <a:endParaRPr lang="en-IN" altLang="en-US"/>
                    </a:p>
                  </a:txBody>
                  <a:tcPr/>
                </a:tc>
              </a:tr>
              <a:tr h="9982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36042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28248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29538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22018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35033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8%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4%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68%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4%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16%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9969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medium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14814.75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14784.69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14528.47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13921.77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11199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4.9%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15.9%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46.3%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31.7%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1.2%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7080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_______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8077.27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7940.95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7295.63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8779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_____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11.2%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41.8%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43.9%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3%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 of different groups(Categorical Features)</a:t>
            </a:r>
            <a:endParaRPr lang="en-IN" altLang="en-US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Content Placeholder 2" descr="body-style low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68630" y="1417955"/>
            <a:ext cx="3554730" cy="2501900"/>
          </a:xfrm>
          <a:prstGeom prst="rect">
            <a:avLst/>
          </a:prstGeom>
        </p:spPr>
      </p:pic>
      <p:pic>
        <p:nvPicPr>
          <p:cNvPr id="5" name="Content Placeholder 4" descr="body-style med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61790" y="1417955"/>
            <a:ext cx="3616325" cy="2501265"/>
          </a:xfrm>
          <a:prstGeom prst="rect">
            <a:avLst/>
          </a:prstGeom>
        </p:spPr>
      </p:pic>
      <p:pic>
        <p:nvPicPr>
          <p:cNvPr id="6" name="Picture 5" descr="body-style hig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115" y="1372235"/>
            <a:ext cx="3682365" cy="2546985"/>
          </a:xfrm>
          <a:prstGeom prst="rect">
            <a:avLst/>
          </a:prstGeom>
        </p:spPr>
      </p:pic>
      <p:pic>
        <p:nvPicPr>
          <p:cNvPr id="8" name="Picture 7" descr="body-style low p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10" y="4107815"/>
            <a:ext cx="3554095" cy="2515235"/>
          </a:xfrm>
          <a:prstGeom prst="rect">
            <a:avLst/>
          </a:prstGeom>
        </p:spPr>
      </p:pic>
      <p:pic>
        <p:nvPicPr>
          <p:cNvPr id="9" name="Picture 8" descr="body-style med p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165" y="4232910"/>
            <a:ext cx="3349625" cy="2370455"/>
          </a:xfrm>
          <a:prstGeom prst="rect">
            <a:avLst/>
          </a:prstGeom>
        </p:spPr>
      </p:pic>
      <p:pic>
        <p:nvPicPr>
          <p:cNvPr id="10" name="Picture 9" descr="body-style high pi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5470" y="4232910"/>
            <a:ext cx="3376930" cy="239014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332105"/>
            <a:ext cx="10972800" cy="5652770"/>
          </a:xfrm>
        </p:spPr>
        <p:txBody>
          <a:bodyPr/>
          <a:p>
            <a:r>
              <a:rPr lang="en-IN" altLang="en-US" sz="2800"/>
              <a:t>For high price data:</a:t>
            </a:r>
            <a:endParaRPr lang="en-IN" altLang="en-US" sz="2800"/>
          </a:p>
          <a:p>
            <a:pPr marL="0" indent="0">
              <a:buNone/>
            </a:pPr>
            <a:r>
              <a:rPr lang="en-IN" altLang="en-US" sz="2400"/>
              <a:t>  </a:t>
            </a:r>
            <a:r>
              <a:rPr lang="en-IN" altLang="en-US" sz="2400">
                <a:solidFill>
                  <a:srgbClr val="FF0000"/>
                </a:solidFill>
              </a:rPr>
              <a:t>convertible cars have high price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36042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) whereas hatchback cars have low price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22018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).</a:t>
            </a:r>
            <a:endParaRPr lang="en-IN" altLang="en-US" sz="2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IN" altLang="en-US" sz="2400">
                <a:solidFill>
                  <a:srgbClr val="FF0000"/>
                </a:solidFill>
                <a:sym typeface="+mn-ea"/>
              </a:rPr>
              <a:t>   sedan cars are more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68%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) whereas wagon &amp; hatchback cars are less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4%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).</a:t>
            </a:r>
            <a:endParaRPr lang="en-IN" altLang="en-US" sz="2400">
              <a:solidFill>
                <a:srgbClr val="FF0000"/>
              </a:solidFill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800"/>
              <a:t>For medium price data: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   </a:t>
            </a:r>
            <a:r>
              <a:rPr lang="en-IN" altLang="en-US" sz="2400">
                <a:solidFill>
                  <a:srgbClr val="002060"/>
                </a:solidFill>
              </a:rPr>
              <a:t> convertible cars have high price(</a:t>
            </a:r>
            <a:r>
              <a:rPr lang="en-IN" altLang="en-US" sz="2400">
                <a:solidFill>
                  <a:srgbClr val="002060"/>
                </a:solidFill>
                <a:sym typeface="+mn-ea"/>
              </a:rPr>
              <a:t>14814.75</a:t>
            </a:r>
            <a:r>
              <a:rPr lang="en-IN" altLang="en-US" sz="2400">
                <a:solidFill>
                  <a:srgbClr val="002060"/>
                </a:solidFill>
              </a:rPr>
              <a:t>) whereas hardtop cars have low price (</a:t>
            </a:r>
            <a:r>
              <a:rPr lang="en-IN" altLang="en-US" sz="2400">
                <a:solidFill>
                  <a:srgbClr val="002060"/>
                </a:solidFill>
                <a:sym typeface="+mn-ea"/>
              </a:rPr>
              <a:t>11199</a:t>
            </a:r>
            <a:r>
              <a:rPr lang="en-IN" altLang="en-US" sz="2400">
                <a:solidFill>
                  <a:srgbClr val="002060"/>
                </a:solidFill>
              </a:rPr>
              <a:t>).</a:t>
            </a:r>
            <a:endParaRPr lang="en-IN" altLang="en-US" sz="240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>
                <a:solidFill>
                  <a:srgbClr val="002060"/>
                </a:solidFill>
              </a:rPr>
              <a:t>    sedan cars are more (</a:t>
            </a:r>
            <a:r>
              <a:rPr lang="en-IN" altLang="en-US" sz="2400">
                <a:solidFill>
                  <a:srgbClr val="002060"/>
                </a:solidFill>
                <a:sym typeface="+mn-ea"/>
              </a:rPr>
              <a:t>46.3%</a:t>
            </a:r>
            <a:r>
              <a:rPr lang="en-IN" altLang="en-US" sz="2400">
                <a:solidFill>
                  <a:srgbClr val="002060"/>
                </a:solidFill>
              </a:rPr>
              <a:t>) whereas hardtop cars are less (</a:t>
            </a:r>
            <a:r>
              <a:rPr lang="en-IN" altLang="en-US" sz="2400">
                <a:solidFill>
                  <a:srgbClr val="002060"/>
                </a:solidFill>
                <a:sym typeface="+mn-ea"/>
              </a:rPr>
              <a:t>1.2%</a:t>
            </a:r>
            <a:r>
              <a:rPr lang="en-IN" altLang="en-US" sz="2400">
                <a:solidFill>
                  <a:srgbClr val="002060"/>
                </a:solidFill>
              </a:rPr>
              <a:t>).</a:t>
            </a:r>
            <a:endParaRPr lang="en-IN" altLang="en-US" sz="2400"/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IN" altLang="en-US" sz="2800"/>
              <a:t> For low price data: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  </a:t>
            </a:r>
            <a:r>
              <a:rPr lang="en-IN" altLang="en-US" sz="2800">
                <a:solidFill>
                  <a:srgbClr val="00B050"/>
                </a:solidFill>
              </a:rPr>
              <a:t>hardtop</a:t>
            </a:r>
            <a:r>
              <a:rPr lang="en-IN" altLang="en-US" sz="2400">
                <a:solidFill>
                  <a:srgbClr val="00B050"/>
                </a:solidFill>
              </a:rPr>
              <a:t> cars have more price (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8779</a:t>
            </a:r>
            <a:r>
              <a:rPr lang="en-IN" altLang="en-US" sz="2400">
                <a:solidFill>
                  <a:srgbClr val="00B050"/>
                </a:solidFill>
              </a:rPr>
              <a:t>) than hatchback cars (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7295.63</a:t>
            </a:r>
            <a:r>
              <a:rPr lang="en-IN" altLang="en-US" sz="2400">
                <a:solidFill>
                  <a:srgbClr val="00B050"/>
                </a:solidFill>
              </a:rPr>
              <a:t>).</a:t>
            </a:r>
            <a:endParaRPr lang="en-IN" altLang="en-US" sz="240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>
                <a:solidFill>
                  <a:srgbClr val="00B050"/>
                </a:solidFill>
              </a:rPr>
              <a:t>    hatchback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 cars are more (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43.9%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) whereas hardtop cars are less (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3%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).</a:t>
            </a:r>
            <a:endParaRPr lang="en-IN" altLang="en-US" sz="240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40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    </a:t>
            </a:r>
            <a:endParaRPr lang="en-I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 of different groups(Categorical Features)</a:t>
            </a:r>
            <a:endParaRPr lang="en-IN" altLang="en-US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/>
          <p:nvPr>
            <p:ph sz="half" idx="1"/>
          </p:nvPr>
        </p:nvGraphicFramePr>
        <p:xfrm>
          <a:off x="609600" y="1600200"/>
          <a:ext cx="5384800" cy="362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825"/>
                <a:gridCol w="652780"/>
                <a:gridCol w="654685"/>
                <a:gridCol w="735965"/>
                <a:gridCol w="767080"/>
                <a:gridCol w="767080"/>
                <a:gridCol w="667385"/>
              </a:tblGrid>
              <a:tr h="772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Groups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drive-wheels (mean price)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drive-wheels (share percent)</a:t>
                      </a:r>
                      <a:endParaRPr lang="en-I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rwd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fwd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4wd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rwd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fwd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4wd</a:t>
                      </a:r>
                      <a:endParaRPr lang="en-IN" altLang="en-US"/>
                    </a:p>
                  </a:txBody>
                  <a:tcPr/>
                </a:tc>
              </a:tr>
              <a:tr h="644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30864.71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23875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____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96%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4%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____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medium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15485.66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13077.65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12674.5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53.7%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41.5%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4.9%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8749.25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7564.22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8305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8.2%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86.7%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5.1%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Content Placeholder 1" descr="drive-wheels low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94400" y="1600200"/>
            <a:ext cx="2755265" cy="1939290"/>
          </a:xfrm>
          <a:prstGeom prst="rect">
            <a:avLst/>
          </a:prstGeom>
        </p:spPr>
      </p:pic>
      <p:pic>
        <p:nvPicPr>
          <p:cNvPr id="3" name="Picture 2" descr="drive-wheels m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690" y="1600200"/>
            <a:ext cx="2943225" cy="2035810"/>
          </a:xfrm>
          <a:prstGeom prst="rect">
            <a:avLst/>
          </a:prstGeom>
        </p:spPr>
      </p:pic>
      <p:pic>
        <p:nvPicPr>
          <p:cNvPr id="5" name="Picture 4" descr="drive-wheels hig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130" y="3636010"/>
            <a:ext cx="2883535" cy="1994535"/>
          </a:xfrm>
          <a:prstGeom prst="rect">
            <a:avLst/>
          </a:prstGeom>
        </p:spPr>
      </p:pic>
      <p:pic>
        <p:nvPicPr>
          <p:cNvPr id="6" name="Picture 5" descr="drive-wheels low p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95" y="5224780"/>
            <a:ext cx="2183130" cy="1544955"/>
          </a:xfrm>
          <a:prstGeom prst="rect">
            <a:avLst/>
          </a:prstGeom>
        </p:spPr>
      </p:pic>
      <p:pic>
        <p:nvPicPr>
          <p:cNvPr id="8" name="Picture 7" descr="drive-wheels med p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810" y="5249545"/>
            <a:ext cx="2113915" cy="1496060"/>
          </a:xfrm>
          <a:prstGeom prst="rect">
            <a:avLst/>
          </a:prstGeom>
        </p:spPr>
      </p:pic>
      <p:pic>
        <p:nvPicPr>
          <p:cNvPr id="9" name="Picture 8" descr="drive-wheels high pi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325" y="5224780"/>
            <a:ext cx="2378075" cy="170370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332105"/>
            <a:ext cx="10972800" cy="5652770"/>
          </a:xfrm>
        </p:spPr>
        <p:txBody>
          <a:bodyPr/>
          <a:p>
            <a:r>
              <a:rPr lang="en-IN" altLang="en-US" sz="2800"/>
              <a:t>For high price data:</a:t>
            </a:r>
            <a:endParaRPr lang="en-IN" altLang="en-US" sz="2800"/>
          </a:p>
          <a:p>
            <a:pPr marL="0" indent="0">
              <a:buNone/>
            </a:pPr>
            <a:r>
              <a:rPr lang="en-IN" altLang="en-US" sz="2400"/>
              <a:t> </a:t>
            </a:r>
            <a:r>
              <a:rPr lang="en-IN" altLang="en-US" sz="2400">
                <a:solidFill>
                  <a:srgbClr val="FF0000"/>
                </a:solidFill>
              </a:rPr>
              <a:t> rwd cars have high price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30864.71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) whereas fwd cars have low price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23875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).</a:t>
            </a:r>
            <a:endParaRPr lang="en-IN" altLang="en-US" sz="2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IN" altLang="en-US" sz="2400">
                <a:solidFill>
                  <a:srgbClr val="FF0000"/>
                </a:solidFill>
                <a:sym typeface="+mn-ea"/>
              </a:rPr>
              <a:t>   rwd cars are more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96%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) whereas fwd cars are less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4%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).</a:t>
            </a:r>
            <a:endParaRPr lang="en-IN" altLang="en-US" sz="2400">
              <a:solidFill>
                <a:srgbClr val="FF0000"/>
              </a:solidFill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800"/>
              <a:t>For medium price data: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   </a:t>
            </a:r>
            <a:r>
              <a:rPr lang="en-IN" altLang="en-US" sz="2400">
                <a:solidFill>
                  <a:srgbClr val="002060"/>
                </a:solidFill>
              </a:rPr>
              <a:t> rwd cars have high price(</a:t>
            </a:r>
            <a:r>
              <a:rPr lang="en-IN" altLang="en-US" sz="2400">
                <a:solidFill>
                  <a:srgbClr val="002060"/>
                </a:solidFill>
                <a:sym typeface="+mn-ea"/>
              </a:rPr>
              <a:t>15485.66</a:t>
            </a:r>
            <a:r>
              <a:rPr lang="en-IN" altLang="en-US" sz="2400">
                <a:solidFill>
                  <a:srgbClr val="002060"/>
                </a:solidFill>
              </a:rPr>
              <a:t>) whereas 4wd cars have low price (</a:t>
            </a:r>
            <a:r>
              <a:rPr lang="en-IN" altLang="en-US" sz="2400">
                <a:solidFill>
                  <a:srgbClr val="002060"/>
                </a:solidFill>
                <a:sym typeface="+mn-ea"/>
              </a:rPr>
              <a:t>12674.5</a:t>
            </a:r>
            <a:r>
              <a:rPr lang="en-IN" altLang="en-US" sz="2400">
                <a:solidFill>
                  <a:srgbClr val="002060"/>
                </a:solidFill>
              </a:rPr>
              <a:t>).</a:t>
            </a:r>
            <a:endParaRPr lang="en-IN" altLang="en-US" sz="240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>
                <a:solidFill>
                  <a:srgbClr val="002060"/>
                </a:solidFill>
              </a:rPr>
              <a:t>    rwd cars are more (</a:t>
            </a:r>
            <a:r>
              <a:rPr lang="en-IN" altLang="en-US" sz="2400">
                <a:solidFill>
                  <a:srgbClr val="002060"/>
                </a:solidFill>
                <a:sym typeface="+mn-ea"/>
              </a:rPr>
              <a:t>53.7%</a:t>
            </a:r>
            <a:r>
              <a:rPr lang="en-IN" altLang="en-US" sz="2400">
                <a:solidFill>
                  <a:srgbClr val="002060"/>
                </a:solidFill>
              </a:rPr>
              <a:t>) whereas 4wd cars are less (</a:t>
            </a:r>
            <a:r>
              <a:rPr lang="en-IN" altLang="en-US" sz="2400">
                <a:solidFill>
                  <a:srgbClr val="002060"/>
                </a:solidFill>
                <a:sym typeface="+mn-ea"/>
              </a:rPr>
              <a:t>4.9%</a:t>
            </a:r>
            <a:r>
              <a:rPr lang="en-IN" altLang="en-US" sz="2400">
                <a:solidFill>
                  <a:srgbClr val="002060"/>
                </a:solidFill>
              </a:rPr>
              <a:t>).</a:t>
            </a:r>
            <a:endParaRPr lang="en-IN" altLang="en-US" sz="240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IN" altLang="en-US" sz="2800"/>
              <a:t> For low price data: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  </a:t>
            </a:r>
            <a:r>
              <a:rPr lang="en-IN" altLang="en-US" sz="2800">
                <a:solidFill>
                  <a:srgbClr val="00B050"/>
                </a:solidFill>
              </a:rPr>
              <a:t> </a:t>
            </a:r>
            <a:r>
              <a:rPr lang="en-IN" altLang="en-US" sz="2400">
                <a:solidFill>
                  <a:srgbClr val="00B050"/>
                </a:solidFill>
              </a:rPr>
              <a:t>rwd cars have more price (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8749.25</a:t>
            </a:r>
            <a:r>
              <a:rPr lang="en-IN" altLang="en-US" sz="2400">
                <a:solidFill>
                  <a:srgbClr val="00B050"/>
                </a:solidFill>
              </a:rPr>
              <a:t>) than fwd cars (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7564.22</a:t>
            </a:r>
            <a:r>
              <a:rPr lang="en-IN" altLang="en-US" sz="2400">
                <a:solidFill>
                  <a:srgbClr val="00B050"/>
                </a:solidFill>
              </a:rPr>
              <a:t>).</a:t>
            </a:r>
            <a:endParaRPr lang="en-IN" altLang="en-US" sz="240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>
                <a:solidFill>
                  <a:srgbClr val="00B050"/>
                </a:solidFill>
              </a:rPr>
              <a:t>    fwd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 cars are more (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86.7%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) whereas 4wd cars are less (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5.1%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).</a:t>
            </a:r>
            <a:endParaRPr lang="en-IN" altLang="en-US" sz="240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40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>
                <a:solidFill>
                  <a:srgbClr val="00B050"/>
                </a:solidFill>
              </a:rPr>
              <a:t>    </a:t>
            </a:r>
            <a:endParaRPr lang="en-IN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 of different groups(Categorical Features)</a:t>
            </a:r>
            <a:endParaRPr lang="en-IN" altLang="en-US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/>
          <p:nvPr>
            <p:ph sz="half" idx="1"/>
          </p:nvPr>
        </p:nvGraphicFramePr>
        <p:xfrm>
          <a:off x="609600" y="1600200"/>
          <a:ext cx="5384800" cy="311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90"/>
                <a:gridCol w="1031875"/>
                <a:gridCol w="1012190"/>
                <a:gridCol w="1035685"/>
                <a:gridCol w="1165860"/>
              </a:tblGrid>
              <a:tr h="918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Groups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engine-location (mean price)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engine-location (share percent)</a:t>
                      </a:r>
                      <a:endParaRPr lang="en-IN" altLang="en-US"/>
                    </a:p>
                  </a:txBody>
                  <a:tcPr/>
                </a:tc>
                <a:tc hMerge="1">
                  <a:tcPr/>
                </a:tc>
              </a:tr>
              <a:tr h="45656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front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rear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front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rear</a:t>
                      </a:r>
                      <a:endParaRPr lang="en-IN" altLang="en-US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30047.45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34528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88%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12%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medium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14350.1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______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100%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2060"/>
                          </a:solidFill>
                        </a:rPr>
                        <a:t>_______</a:t>
                      </a:r>
                      <a:endParaRPr lang="en-IN" alt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455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7698.76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______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100%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_______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Content Placeholder 1" descr="engine-location high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01435" y="1600200"/>
            <a:ext cx="4225925" cy="2922270"/>
          </a:xfrm>
          <a:prstGeom prst="rect">
            <a:avLst/>
          </a:prstGeom>
        </p:spPr>
      </p:pic>
      <p:pic>
        <p:nvPicPr>
          <p:cNvPr id="3" name="Picture 2" descr="engine-location high 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305" y="4522470"/>
            <a:ext cx="3062605" cy="216725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 of different groups(Categorical Features)</a:t>
            </a:r>
            <a:endParaRPr lang="en-IN" altLang="en-US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609600" y="1784350"/>
          <a:ext cx="10652125" cy="393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015"/>
                <a:gridCol w="723265"/>
                <a:gridCol w="722630"/>
                <a:gridCol w="722630"/>
                <a:gridCol w="645795"/>
                <a:gridCol w="577215"/>
                <a:gridCol w="634365"/>
                <a:gridCol w="678815"/>
                <a:gridCol w="678180"/>
                <a:gridCol w="808355"/>
                <a:gridCol w="614045"/>
                <a:gridCol w="614045"/>
                <a:gridCol w="614680"/>
                <a:gridCol w="577215"/>
                <a:gridCol w="650875"/>
              </a:tblGrid>
              <a:tr h="6191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Groups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engine-type (mean price)</a:t>
                      </a:r>
                      <a:endParaRPr lang="en-I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7"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engine-type (share percent)</a:t>
                      </a:r>
                      <a:endParaRPr lang="en-I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8961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dohc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ohcv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ohc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rotor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ohcf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dohcv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dohc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ohcv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ohc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rotor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ohcf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dohcv</a:t>
                      </a:r>
                      <a:endParaRPr lang="en-IN" altLang="en-US"/>
                    </a:p>
                  </a:txBody>
                  <a:tcPr/>
                </a:tc>
              </a:tr>
              <a:tr h="970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high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33900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35514.17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____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27154.21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___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34582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___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8%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24%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___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56%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___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12%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___</a:t>
                      </a:r>
                      <a:endParaRPr lang="en-IN" altLang="en-US"/>
                    </a:p>
                  </a:txBody>
                  <a:tcPr/>
                </a:tc>
              </a:tr>
              <a:tr h="970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medium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2060"/>
                          </a:solidFill>
                        </a:rPr>
                        <a:t>16345.13</a:t>
                      </a:r>
                      <a:endParaRPr lang="en-IN" altLang="en-US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16170.57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15489.1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13892.63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13020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1050.33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2060"/>
                          </a:solidFill>
                        </a:rPr>
                        <a:t>10295</a:t>
                      </a:r>
                      <a:endParaRPr lang="en-IN" altLang="en-US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9.8%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8.5%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13.4%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2060"/>
                          </a:solidFill>
                        </a:rPr>
                        <a:t>58.5%</a:t>
                      </a:r>
                      <a:endParaRPr lang="en-IN" altLang="en-US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4.9%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3.7%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002060"/>
                          </a:solidFill>
                        </a:rPr>
                        <a:t>1.2%</a:t>
                      </a:r>
                      <a:endParaRPr lang="en-IN" altLang="en-US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88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low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9418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____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5151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7687.76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___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7704.89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___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2%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____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1%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B050"/>
                          </a:solidFill>
                        </a:rPr>
                        <a:t>87.8%</a:t>
                      </a:r>
                      <a:endParaRPr lang="en-I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___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9.2%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___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332105"/>
            <a:ext cx="10972800" cy="5652770"/>
          </a:xfrm>
        </p:spPr>
        <p:txBody>
          <a:bodyPr/>
          <a:p>
            <a:r>
              <a:rPr lang="en-IN" altLang="en-US" sz="2800"/>
              <a:t>For high price data:</a:t>
            </a:r>
            <a:endParaRPr lang="en-IN" altLang="en-US" sz="2800"/>
          </a:p>
          <a:p>
            <a:pPr marL="0" indent="0">
              <a:buNone/>
            </a:pPr>
            <a:r>
              <a:rPr lang="en-IN" altLang="en-US" sz="2400"/>
              <a:t> </a:t>
            </a:r>
            <a:r>
              <a:rPr lang="en-IN" altLang="en-US" sz="2400">
                <a:solidFill>
                  <a:srgbClr val="FF0000"/>
                </a:solidFill>
              </a:rPr>
              <a:t> cars with ohcv engines have high price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35514.17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) whereas cars with ohc engines have low price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27154.21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).</a:t>
            </a:r>
            <a:endParaRPr lang="en-IN" altLang="en-US" sz="2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IN" altLang="en-US" sz="2400">
                <a:solidFill>
                  <a:srgbClr val="FF0000"/>
                </a:solidFill>
                <a:sym typeface="+mn-ea"/>
              </a:rPr>
              <a:t>   cars with ohc engines are more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56%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) whereas cars with dohc engines are less (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8%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).</a:t>
            </a:r>
            <a:endParaRPr lang="en-IN" altLang="en-US" sz="2400">
              <a:solidFill>
                <a:srgbClr val="FF0000"/>
              </a:solidFill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800"/>
              <a:t>For medium price data: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   </a:t>
            </a:r>
            <a:r>
              <a:rPr lang="en-IN" altLang="en-US" sz="2400">
                <a:solidFill>
                  <a:srgbClr val="002060"/>
                </a:solidFill>
              </a:rPr>
              <a:t> rwd cars have high price(</a:t>
            </a:r>
            <a:r>
              <a:rPr lang="en-IN" altLang="en-US" sz="2400">
                <a:solidFill>
                  <a:srgbClr val="002060"/>
                </a:solidFill>
                <a:sym typeface="+mn-ea"/>
              </a:rPr>
              <a:t>15485.66</a:t>
            </a:r>
            <a:r>
              <a:rPr lang="en-IN" altLang="en-US" sz="2400">
                <a:solidFill>
                  <a:srgbClr val="002060"/>
                </a:solidFill>
              </a:rPr>
              <a:t>) whereas 4wd cars have low price (</a:t>
            </a:r>
            <a:r>
              <a:rPr lang="en-IN" altLang="en-US" sz="2400">
                <a:solidFill>
                  <a:srgbClr val="002060"/>
                </a:solidFill>
                <a:sym typeface="+mn-ea"/>
              </a:rPr>
              <a:t>12674.5</a:t>
            </a:r>
            <a:r>
              <a:rPr lang="en-IN" altLang="en-US" sz="2400">
                <a:solidFill>
                  <a:srgbClr val="002060"/>
                </a:solidFill>
              </a:rPr>
              <a:t>).</a:t>
            </a:r>
            <a:endParaRPr lang="en-IN" altLang="en-US" sz="240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>
                <a:solidFill>
                  <a:srgbClr val="002060"/>
                </a:solidFill>
              </a:rPr>
              <a:t>    rwd cars are more (</a:t>
            </a:r>
            <a:r>
              <a:rPr lang="en-IN" altLang="en-US" sz="2400">
                <a:solidFill>
                  <a:srgbClr val="002060"/>
                </a:solidFill>
                <a:sym typeface="+mn-ea"/>
              </a:rPr>
              <a:t>53.7%</a:t>
            </a:r>
            <a:r>
              <a:rPr lang="en-IN" altLang="en-US" sz="2400">
                <a:solidFill>
                  <a:srgbClr val="002060"/>
                </a:solidFill>
              </a:rPr>
              <a:t>) whereas 4wd cars are less (</a:t>
            </a:r>
            <a:r>
              <a:rPr lang="en-IN" altLang="en-US" sz="2400">
                <a:solidFill>
                  <a:srgbClr val="002060"/>
                </a:solidFill>
                <a:sym typeface="+mn-ea"/>
              </a:rPr>
              <a:t>4.9%</a:t>
            </a:r>
            <a:r>
              <a:rPr lang="en-IN" altLang="en-US" sz="2400">
                <a:solidFill>
                  <a:srgbClr val="002060"/>
                </a:solidFill>
              </a:rPr>
              <a:t>).</a:t>
            </a:r>
            <a:endParaRPr lang="en-IN" altLang="en-US" sz="240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IN" altLang="en-US" sz="2800"/>
              <a:t> For low price data:</a:t>
            </a:r>
            <a:endParaRPr lang="en-IN" altLang="en-US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/>
              <a:t>  </a:t>
            </a:r>
            <a:r>
              <a:rPr lang="en-IN" altLang="en-US" sz="2800">
                <a:solidFill>
                  <a:srgbClr val="00B050"/>
                </a:solidFill>
              </a:rPr>
              <a:t> </a:t>
            </a:r>
            <a:r>
              <a:rPr lang="en-IN" altLang="en-US" sz="2400">
                <a:solidFill>
                  <a:srgbClr val="00B050"/>
                </a:solidFill>
              </a:rPr>
              <a:t>rwd cars have more price (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8749.25</a:t>
            </a:r>
            <a:r>
              <a:rPr lang="en-IN" altLang="en-US" sz="2400">
                <a:solidFill>
                  <a:srgbClr val="00B050"/>
                </a:solidFill>
              </a:rPr>
              <a:t>) than fwd cars (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7564.22</a:t>
            </a:r>
            <a:r>
              <a:rPr lang="en-IN" altLang="en-US" sz="2400">
                <a:solidFill>
                  <a:srgbClr val="00B050"/>
                </a:solidFill>
              </a:rPr>
              <a:t>).</a:t>
            </a:r>
            <a:endParaRPr lang="en-IN" altLang="en-US" sz="240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>
                <a:solidFill>
                  <a:srgbClr val="00B050"/>
                </a:solidFill>
              </a:rPr>
              <a:t>    fwd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 cars are more (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86.7%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) whereas 4wd cars are less (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5.1%</a:t>
            </a:r>
            <a:r>
              <a:rPr lang="en-IN" altLang="en-US" sz="2400">
                <a:solidFill>
                  <a:srgbClr val="00B050"/>
                </a:solidFill>
                <a:sym typeface="+mn-ea"/>
              </a:rPr>
              <a:t>).</a:t>
            </a:r>
            <a:endParaRPr lang="en-IN" altLang="en-US" sz="240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40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>
                <a:solidFill>
                  <a:srgbClr val="00B050"/>
                </a:solidFill>
              </a:rPr>
              <a:t>    </a:t>
            </a:r>
            <a:endParaRPr lang="en-IN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 of different groups(Categorical Features)</a:t>
            </a:r>
            <a:endParaRPr lang="en-IN" altLang="en-US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Content Placeholder 2" descr="engine-type low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9535" y="1321435"/>
            <a:ext cx="3776345" cy="2657475"/>
          </a:xfrm>
          <a:prstGeom prst="rect">
            <a:avLst/>
          </a:prstGeom>
        </p:spPr>
      </p:pic>
      <p:pic>
        <p:nvPicPr>
          <p:cNvPr id="5" name="Content Placeholder 4" descr="engine-type med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65880" y="1321435"/>
            <a:ext cx="3839210" cy="2655570"/>
          </a:xfrm>
          <a:prstGeom prst="rect">
            <a:avLst/>
          </a:prstGeom>
        </p:spPr>
      </p:pic>
      <p:pic>
        <p:nvPicPr>
          <p:cNvPr id="6" name="Picture 5" descr="engine-type hig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755" y="1321435"/>
            <a:ext cx="3912870" cy="2705735"/>
          </a:xfrm>
          <a:prstGeom prst="rect">
            <a:avLst/>
          </a:prstGeom>
        </p:spPr>
      </p:pic>
      <p:pic>
        <p:nvPicPr>
          <p:cNvPr id="8" name="Picture 7" descr="engine-type low p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" y="4027170"/>
            <a:ext cx="3581400" cy="2534920"/>
          </a:xfrm>
          <a:prstGeom prst="rect">
            <a:avLst/>
          </a:prstGeom>
        </p:spPr>
      </p:pic>
      <p:pic>
        <p:nvPicPr>
          <p:cNvPr id="9" name="Picture 8" descr="engine-type high p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270" y="4154805"/>
            <a:ext cx="3221355" cy="2280285"/>
          </a:xfrm>
          <a:prstGeom prst="rect">
            <a:avLst/>
          </a:prstGeom>
        </p:spPr>
      </p:pic>
      <p:pic>
        <p:nvPicPr>
          <p:cNvPr id="10" name="Picture 9" descr="engine-type med pi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3225" y="4027170"/>
            <a:ext cx="3491865" cy="247142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 of different groups(Categorical Features)</a:t>
            </a:r>
            <a:endParaRPr lang="en-IN" altLang="en-US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Content Placeholder 2" descr="num-of-cylinders low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52450" y="1417955"/>
            <a:ext cx="3859530" cy="2716530"/>
          </a:xfrm>
          <a:prstGeom prst="rect">
            <a:avLst/>
          </a:prstGeom>
        </p:spPr>
      </p:pic>
      <p:pic>
        <p:nvPicPr>
          <p:cNvPr id="5" name="Content Placeholder 4" descr="num-of-cylinders med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11980" y="1482725"/>
            <a:ext cx="3834130" cy="2651760"/>
          </a:xfrm>
          <a:prstGeom prst="rect">
            <a:avLst/>
          </a:prstGeom>
        </p:spPr>
      </p:pic>
      <p:pic>
        <p:nvPicPr>
          <p:cNvPr id="6" name="Picture 5" descr="num-of-cylinders hig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110" y="1482725"/>
            <a:ext cx="3851275" cy="2663825"/>
          </a:xfrm>
          <a:prstGeom prst="rect">
            <a:avLst/>
          </a:prstGeom>
        </p:spPr>
      </p:pic>
      <p:pic>
        <p:nvPicPr>
          <p:cNvPr id="8" name="Picture 7" descr="num-of-cylinders low p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20" y="4134485"/>
            <a:ext cx="3403600" cy="2447925"/>
          </a:xfrm>
          <a:prstGeom prst="rect">
            <a:avLst/>
          </a:prstGeom>
        </p:spPr>
      </p:pic>
      <p:pic>
        <p:nvPicPr>
          <p:cNvPr id="9" name="Picture 8" descr="num-of-cylinders high p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105" y="4294505"/>
            <a:ext cx="3423285" cy="2452370"/>
          </a:xfrm>
          <a:prstGeom prst="rect">
            <a:avLst/>
          </a:prstGeom>
        </p:spPr>
      </p:pic>
      <p:pic>
        <p:nvPicPr>
          <p:cNvPr id="10" name="Picture 9" descr="num-of-cylinders med pi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330" y="4294505"/>
            <a:ext cx="3313430" cy="2345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4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Features in the dataset </a:t>
            </a:r>
            <a:endParaRPr lang="en-IN" altLang="en-US" sz="48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b="1"/>
              <a:t>Categorical Features</a:t>
            </a:r>
            <a:endParaRPr lang="en-IN" altLang="en-US" b="1"/>
          </a:p>
          <a:p>
            <a:pPr marL="0" indent="0">
              <a:buNone/>
            </a:pPr>
            <a:endParaRPr lang="en-IN" alt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739140" y="2397125"/>
          <a:ext cx="1084326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925"/>
                <a:gridCol w="8776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tx1"/>
                          </a:solidFill>
                        </a:rPr>
                        <a:t>Feature Name</a:t>
                      </a:r>
                      <a:endParaRPr lang="en-I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I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symboling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insurance risk level of a car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make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manufacturing company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fuel-type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type of fuel used by the car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aspiration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type of aspiration of the car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num-of-doors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number of doors in the car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body-style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style of the body of the car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drive-wheels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drive wheels of the car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engine-location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location of engine in the car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engine-type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type of engine in the car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 of different groups(Categorical Features)</a:t>
            </a:r>
            <a:endParaRPr lang="en-IN" altLang="en-US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Content Placeholder 2" descr="fuel-system low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3267710" cy="2299970"/>
          </a:xfrm>
          <a:prstGeom prst="rect">
            <a:avLst/>
          </a:prstGeom>
        </p:spPr>
      </p:pic>
      <p:pic>
        <p:nvPicPr>
          <p:cNvPr id="5" name="Content Placeholder 4" descr="fuel-system med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77310" y="1417955"/>
            <a:ext cx="3540125" cy="2448560"/>
          </a:xfrm>
          <a:prstGeom prst="rect">
            <a:avLst/>
          </a:prstGeom>
        </p:spPr>
      </p:pic>
      <p:pic>
        <p:nvPicPr>
          <p:cNvPr id="6" name="Picture 5" descr="fuel-system hig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730" y="1477010"/>
            <a:ext cx="3455035" cy="2389505"/>
          </a:xfrm>
          <a:prstGeom prst="rect">
            <a:avLst/>
          </a:prstGeom>
        </p:spPr>
      </p:pic>
      <p:pic>
        <p:nvPicPr>
          <p:cNvPr id="8" name="Picture 7" descr="fuel-system low p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" y="4220845"/>
            <a:ext cx="2859405" cy="2023745"/>
          </a:xfrm>
          <a:prstGeom prst="rect">
            <a:avLst/>
          </a:prstGeom>
        </p:spPr>
      </p:pic>
      <p:pic>
        <p:nvPicPr>
          <p:cNvPr id="9" name="Picture 8" descr="fuel-system high p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295" y="4135755"/>
            <a:ext cx="3099435" cy="2193290"/>
          </a:xfrm>
          <a:prstGeom prst="rect">
            <a:avLst/>
          </a:prstGeom>
        </p:spPr>
      </p:pic>
      <p:pic>
        <p:nvPicPr>
          <p:cNvPr id="10" name="Picture 9" descr="fuel-system med pi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125" y="4051935"/>
            <a:ext cx="3334385" cy="236029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 of different groups(Categorical Features)</a:t>
            </a:r>
            <a:endParaRPr lang="en-IN" altLang="en-US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Content Placeholder 2" descr="make low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522095"/>
            <a:ext cx="5384800" cy="2033905"/>
          </a:xfrm>
          <a:prstGeom prst="rect">
            <a:avLst/>
          </a:prstGeom>
        </p:spPr>
      </p:pic>
      <p:pic>
        <p:nvPicPr>
          <p:cNvPr id="5" name="Content Placeholder 4" descr="make med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" y="3556000"/>
            <a:ext cx="3695065" cy="2647950"/>
          </a:xfrm>
          <a:prstGeom prst="rect">
            <a:avLst/>
          </a:prstGeom>
        </p:spPr>
      </p:pic>
      <p:pic>
        <p:nvPicPr>
          <p:cNvPr id="6" name="Picture 5" descr="make hig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465" y="3556000"/>
            <a:ext cx="3773805" cy="2617470"/>
          </a:xfrm>
          <a:prstGeom prst="rect">
            <a:avLst/>
          </a:prstGeom>
        </p:spPr>
      </p:pic>
      <p:pic>
        <p:nvPicPr>
          <p:cNvPr id="8" name="Picture 7" descr="make high p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225" y="4220845"/>
            <a:ext cx="2915920" cy="2063750"/>
          </a:xfrm>
          <a:prstGeom prst="rect">
            <a:avLst/>
          </a:prstGeom>
        </p:spPr>
      </p:pic>
      <p:pic>
        <p:nvPicPr>
          <p:cNvPr id="9" name="Picture 8" descr="make med p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9210" y="1867535"/>
            <a:ext cx="2647315" cy="1904365"/>
          </a:xfrm>
          <a:prstGeom prst="rect">
            <a:avLst/>
          </a:prstGeom>
        </p:spPr>
      </p:pic>
      <p:pic>
        <p:nvPicPr>
          <p:cNvPr id="10" name="Picture 9" descr="make low pi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785" y="1642110"/>
            <a:ext cx="2826385" cy="203327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Encoding</a:t>
            </a:r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165" cy="4911090"/>
          </a:xfrm>
        </p:spPr>
        <p:txBody>
          <a:bodyPr/>
          <a:p>
            <a:pPr marL="0" indent="0">
              <a:buNone/>
            </a:pPr>
            <a:r>
              <a:rPr lang="en-US" sz="1600"/>
              <a:t>I found that values of each of the following columns are related to each other wrt the price column. Therefore I label encoded them whereas the other categorical columns dont show any kind of relations as showed by them. Therefor i one hot encoded them.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The columns which are label encoded are :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fuel-type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aspiration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num-of-doors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drive-wheels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engine-location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num-of-cylinders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The columns which are one hot encoded are: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make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body-style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engine-type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fuel-system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4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Features in the dataset </a:t>
            </a:r>
            <a:endParaRPr lang="en-IN" altLang="en-US" sz="48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b="1"/>
              <a:t>Categorical Features</a:t>
            </a:r>
            <a:endParaRPr lang="en-IN" altLang="en-US" b="1"/>
          </a:p>
          <a:p>
            <a:pPr marL="0" indent="0">
              <a:buNone/>
            </a:pPr>
            <a:endParaRPr lang="en-IN" alt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739140" y="2397125"/>
          <a:ext cx="1084326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925"/>
                <a:gridCol w="8776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tx1"/>
                          </a:solidFill>
                        </a:rPr>
                        <a:t>Feature Name</a:t>
                      </a:r>
                      <a:endParaRPr lang="en-I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I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num-of-cylinders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number of cylinders in the car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</a:rPr>
                        <a:t>fuel-system</a:t>
                      </a:r>
                      <a:endParaRPr lang="en-I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fuel system of the car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Errors in the dataset</a:t>
            </a:r>
            <a:endParaRPr lang="en-IN" alt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/>
              <a:t>There are some errors in the dataset. They are : 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1. Certain columns have '?' in place of values. These columns are: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a. normalized-losses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b. num-of-doors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c. bore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d. stroke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e. peak-rpm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f. price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g. horsepower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Therefore we need to use certain imputation techniques in order to fillup the missing values.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Errors in the dataset</a:t>
            </a:r>
            <a:endParaRPr lang="en-IN" alt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29810"/>
          </a:xfrm>
        </p:spPr>
        <p:txBody>
          <a:bodyPr/>
          <a:p>
            <a:pPr marL="0" indent="0">
              <a:buNone/>
            </a:pPr>
            <a:r>
              <a:rPr lang="en-US" sz="2400"/>
              <a:t>2. Certain columns have object as datatype which should not be. These columns are :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a. normalized-losses (float64)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b. stroke (float64)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c. horsepower (float64)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d. peak-rpm (float64)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e. price (float64)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f. bore (float64)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Therefore we need to convert the columns first to their respective datatypes.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What did I do with the columns with '?'</a:t>
            </a:r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/>
              <a:t>Firstly I checked all the numerical columns such as </a:t>
            </a:r>
            <a:r>
              <a:rPr lang="en-US" sz="2800" b="1"/>
              <a:t>'normalized-losses', 'bore', 'stroke', 'peak-rpm', 'price', 'horsepower'</a:t>
            </a:r>
            <a:r>
              <a:rPr lang="en-US" sz="2800"/>
              <a:t> for any outliers. For this I plotted boxplot for all the columns. For those columns, which had outliers, I filled up the missing values with their median values and for those who didn't, I filled up the missing values with their mean value.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Then for the categorical column (</a:t>
            </a:r>
            <a:r>
              <a:rPr lang="en-US" sz="2800" b="1"/>
              <a:t>'num-of-doors'</a:t>
            </a:r>
            <a:r>
              <a:rPr lang="en-US" sz="2800"/>
              <a:t>) I filled the missing values with the mode of that column.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14591</Words>
  <Application>WPS Presentation</Application>
  <PresentationFormat>Widescreen</PresentationFormat>
  <Paragraphs>1394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Automobile Price Data</vt:lpstr>
      <vt:lpstr>Objective</vt:lpstr>
      <vt:lpstr>Features in the dataset </vt:lpstr>
      <vt:lpstr>Features in the dataset </vt:lpstr>
      <vt:lpstr>Features in the dataset </vt:lpstr>
      <vt:lpstr>Features in the dataset </vt:lpstr>
      <vt:lpstr>Errors in the dataset</vt:lpstr>
      <vt:lpstr>Errors in the dataset</vt:lpstr>
      <vt:lpstr>What did I do with the columns with '?'</vt:lpstr>
      <vt:lpstr>Overall Data Analysis (Numerical Features)</vt:lpstr>
      <vt:lpstr>Overall Data Analysis (Numerical Features)</vt:lpstr>
      <vt:lpstr>Overall Data Analysis (Numerical Features)</vt:lpstr>
      <vt:lpstr>Overall Data Analysis (Numerical Features)</vt:lpstr>
      <vt:lpstr>Overall Data Analysis (Numerical Features)</vt:lpstr>
      <vt:lpstr>Overall Data Analysis (Numerical Features)</vt:lpstr>
      <vt:lpstr>Overall Data Analysis (Numerical Features)</vt:lpstr>
      <vt:lpstr>Overall Data Analysis (Numerical Features)</vt:lpstr>
      <vt:lpstr>Overall Data Analysis (Numerical Features)</vt:lpstr>
      <vt:lpstr>Overall Data Analysis (Numerical Features)</vt:lpstr>
      <vt:lpstr>Overall Data Analysis (Categorical Features)</vt:lpstr>
      <vt:lpstr>Overall Data Analysis (Categorical Features)</vt:lpstr>
      <vt:lpstr>Overall Data Analysis (Categorical Features)</vt:lpstr>
      <vt:lpstr>Overall Data Analysis (Categorical Features)</vt:lpstr>
      <vt:lpstr>Overall Data Analysis (Categorical Features)</vt:lpstr>
      <vt:lpstr>Overall Data Analysis (Categorical Features)</vt:lpstr>
      <vt:lpstr>Overall Data Analysis (Categorical Features)</vt:lpstr>
      <vt:lpstr>Overall Data Analysis (Categorical Features)</vt:lpstr>
      <vt:lpstr>Overall Data Analysis (Categorical Features)</vt:lpstr>
      <vt:lpstr>Overall Data Analysis (Categorical Features)</vt:lpstr>
      <vt:lpstr>Overall Data Analysis (Categorical Features)</vt:lpstr>
      <vt:lpstr>Overall Data Analysis (Categorical Features)</vt:lpstr>
      <vt:lpstr>Further Analysis...</vt:lpstr>
      <vt:lpstr>Comparison of different groups(Numerical Features)</vt:lpstr>
      <vt:lpstr>Comparison of different groups(Categorical Features)</vt:lpstr>
      <vt:lpstr>PowerPoint 演示文稿</vt:lpstr>
      <vt:lpstr>Comparison of different groups(Categorical Features)</vt:lpstr>
      <vt:lpstr>PowerPoint 演示文稿</vt:lpstr>
      <vt:lpstr>Comparison of different groups(Categorical Features)</vt:lpstr>
      <vt:lpstr>PowerPoint 演示文稿</vt:lpstr>
      <vt:lpstr>Comparison of different groups(Categorical Features)</vt:lpstr>
      <vt:lpstr>Comparison of different groups(Categorical Features)</vt:lpstr>
      <vt:lpstr>PowerPoint 演示文稿</vt:lpstr>
      <vt:lpstr>Comparison of different groups(Categorical Features)</vt:lpstr>
      <vt:lpstr>PowerPoint 演示文稿</vt:lpstr>
      <vt:lpstr>Comparison of different groups(Categorical Features)</vt:lpstr>
      <vt:lpstr>Comparison of different groups(Categorical Features)</vt:lpstr>
      <vt:lpstr>PowerPoint 演示文稿</vt:lpstr>
      <vt:lpstr>Comparison of different groups(Categorical Features)</vt:lpstr>
      <vt:lpstr>Comparison of different groups(Categorical Features)</vt:lpstr>
      <vt:lpstr>Comparison of different groups(Categorical Features)</vt:lpstr>
      <vt:lpstr>Comparison of different groups(Categorical Features)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Price Data</dc:title>
  <dc:creator/>
  <cp:lastModifiedBy>C. Dev</cp:lastModifiedBy>
  <cp:revision>8</cp:revision>
  <dcterms:created xsi:type="dcterms:W3CDTF">2020-09-05T20:03:00Z</dcterms:created>
  <dcterms:modified xsi:type="dcterms:W3CDTF">2020-09-07T18:41:40Z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