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321" r:id="rId11"/>
    <p:sldId id="263" r:id="rId12"/>
    <p:sldId id="322" r:id="rId13"/>
    <p:sldId id="264" r:id="rId14"/>
    <p:sldId id="323" r:id="rId15"/>
    <p:sldId id="265" r:id="rId16"/>
    <p:sldId id="325" r:id="rId17"/>
    <p:sldId id="266" r:id="rId18"/>
    <p:sldId id="326" r:id="rId19"/>
    <p:sldId id="267" r:id="rId20"/>
    <p:sldId id="327" r:id="rId21"/>
    <p:sldId id="268" r:id="rId22"/>
    <p:sldId id="328" r:id="rId23"/>
    <p:sldId id="269" r:id="rId24"/>
    <p:sldId id="270" r:id="rId25"/>
    <p:sldId id="271" r:id="rId26"/>
    <p:sldId id="272" r:id="rId27"/>
    <p:sldId id="274" r:id="rId28"/>
    <p:sldId id="281" r:id="rId29"/>
    <p:sldId id="282" r:id="rId30"/>
    <p:sldId id="284" r:id="rId31"/>
    <p:sldId id="285"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8" r:id="rId53"/>
    <p:sldId id="307" r:id="rId54"/>
    <p:sldId id="309" r:id="rId55"/>
    <p:sldId id="310" r:id="rId56"/>
    <p:sldId id="311" r:id="rId57"/>
    <p:sldId id="312" r:id="rId58"/>
    <p:sldId id="313" r:id="rId59"/>
    <p:sldId id="314" r:id="rId60"/>
    <p:sldId id="315" r:id="rId61"/>
    <p:sldId id="316" r:id="rId62"/>
    <p:sldId id="317" r:id="rId63"/>
    <p:sldId id="318" r:id="rId64"/>
    <p:sldId id="31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5.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6.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8.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9.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0.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INX Future Employee Performance Project</a:t>
            </a:r>
            <a:endParaRPr lang="en-US" dirty="0"/>
          </a:p>
        </p:txBody>
      </p:sp>
      <p:sp>
        <p:nvSpPr>
          <p:cNvPr id="3" name="Subtitle 2"/>
          <p:cNvSpPr>
            <a:spLocks noGrp="1"/>
          </p:cNvSpPr>
          <p:nvPr>
            <p:ph type="subTitle" idx="1"/>
          </p:nvPr>
        </p:nvSpPr>
        <p:spPr/>
        <p:txBody>
          <a:bodyPr/>
          <a:lstStyle/>
          <a:p>
            <a:r>
              <a:rPr lang="en-IN" altLang="en-US"/>
              <a:t>Done By:</a:t>
            </a:r>
            <a:endParaRPr lang="en-IN" altLang="en-US"/>
          </a:p>
          <a:p>
            <a:r>
              <a:rPr lang="en-IN" altLang="en-US"/>
              <a:t>Debanjan Chowdhury</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Explananation</a:t>
            </a:r>
            <a:endParaRPr lang="en-IN" altLang="en-US"/>
          </a:p>
        </p:txBody>
      </p:sp>
      <p:sp>
        <p:nvSpPr>
          <p:cNvPr id="3" name="Content Placeholder 2"/>
          <p:cNvSpPr>
            <a:spLocks noGrp="1"/>
          </p:cNvSpPr>
          <p:nvPr>
            <p:ph sz="half" idx="1"/>
          </p:nvPr>
        </p:nvSpPr>
        <p:spPr>
          <a:xfrm>
            <a:off x="609600" y="1174750"/>
            <a:ext cx="10972800" cy="4953000"/>
          </a:xfrm>
        </p:spPr>
        <p:txBody>
          <a:bodyPr/>
          <a:p>
            <a:r>
              <a:rPr lang="en-IN" altLang="en-US"/>
              <a:t>We can see from the bar graph that those who are less satisfied with the employee environment are performing low. Maybe they are having some problems with their working environment.</a:t>
            </a:r>
            <a:endParaRPr lang="en-IN" altLang="en-US"/>
          </a:p>
          <a:p>
            <a:endParaRPr lang="en-IN" altLang="en-US"/>
          </a:p>
          <a:p>
            <a:pPr marL="0" indent="0">
              <a:buNone/>
            </a:pPr>
            <a:endParaRPr lang="en-IN" altLang="en-US"/>
          </a:p>
        </p:txBody>
      </p:sp>
      <p:pic>
        <p:nvPicPr>
          <p:cNvPr id="6" name="Content Placeholder 4" descr="EnvSatisfaction"/>
          <p:cNvPicPr>
            <a:picLocks noChangeAspect="1"/>
          </p:cNvPicPr>
          <p:nvPr>
            <p:ph sz="half" idx="2"/>
          </p:nvPr>
        </p:nvPicPr>
        <p:blipFill>
          <a:blip r:embed="rId1"/>
          <a:stretch>
            <a:fillRect/>
          </a:stretch>
        </p:blipFill>
        <p:spPr>
          <a:xfrm>
            <a:off x="6326505" y="3051810"/>
            <a:ext cx="4902200" cy="33274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Visualization(Numerical Features)</a:t>
            </a:r>
            <a:br>
              <a:rPr lang="en-IN" altLang="en-US"/>
            </a:br>
            <a:endParaRPr lang="en-US"/>
          </a:p>
        </p:txBody>
      </p:sp>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EmpJobLevel </a:t>
            </a:r>
            <a:r>
              <a:rPr lang="en-IN" altLang="en-US" sz="3200" b="1">
                <a:solidFill>
                  <a:srgbClr val="FF0000"/>
                </a:solidFill>
                <a:sym typeface="+mn-ea"/>
              </a:rPr>
              <a:t>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7" name="Content Placeholder 6"/>
          <p:cNvGraphicFramePr/>
          <p:nvPr>
            <p:ph sz="half" idx="2"/>
          </p:nvPr>
        </p:nvGraphicFramePr>
        <p:xfrm>
          <a:off x="1065530" y="2213610"/>
          <a:ext cx="4878070" cy="3354705"/>
        </p:xfrm>
        <a:graphic>
          <a:graphicData uri="http://schemas.openxmlformats.org/drawingml/2006/table">
            <a:tbl>
              <a:tblPr firstRow="1" bandRow="1">
                <a:tableStyleId>{5C22544A-7EE6-4342-B048-85BDC9FD1C3A}</a:tableStyleId>
              </a:tblPr>
              <a:tblGrid>
                <a:gridCol w="2470150"/>
                <a:gridCol w="2407920"/>
              </a:tblGrid>
              <a:tr h="88328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EmpJobLevel</a:t>
                      </a:r>
                      <a:endParaRPr lang="en-IN" altLang="en-US" sz="1800" b="1">
                        <a:solidFill>
                          <a:schemeClr val="bg1"/>
                        </a:solidFill>
                        <a:sym typeface="+mn-ea"/>
                      </a:endParaRPr>
                    </a:p>
                  </a:txBody>
                  <a:tcPr/>
                </a:tc>
              </a:tr>
              <a:tr h="8826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IN" altLang="en-US" sz="1800">
                          <a:sym typeface="+mn-ea"/>
                        </a:rPr>
                        <a:t>2.304124</a:t>
                      </a:r>
                      <a:endParaRPr lang="en-IN" altLang="en-US" sz="1800">
                        <a:sym typeface="+mn-ea"/>
                      </a:endParaRPr>
                    </a:p>
                  </a:txBody>
                  <a:tcPr/>
                </a:tc>
              </a:tr>
              <a:tr h="705485">
                <a:tc>
                  <a:txBody>
                    <a:bodyPr/>
                    <a:p>
                      <a:pPr>
                        <a:buNone/>
                      </a:pPr>
                      <a:r>
                        <a:rPr lang="en-IN" altLang="en-US"/>
                        <a:t>       3</a:t>
                      </a:r>
                      <a:endParaRPr lang="en-IN" altLang="en-US"/>
                    </a:p>
                  </a:txBody>
                  <a:tcPr/>
                </a:tc>
                <a:tc>
                  <a:txBody>
                    <a:bodyPr/>
                    <a:p>
                      <a:pPr marL="0" lvl="1">
                        <a:buNone/>
                      </a:pPr>
                      <a:r>
                        <a:rPr lang="en-IN" altLang="en-US" sz="1800">
                          <a:sym typeface="+mn-ea"/>
                        </a:rPr>
                        <a:t>2.022883</a:t>
                      </a:r>
                      <a:endParaRPr lang="en-IN" altLang="en-US" sz="1800">
                        <a:sym typeface="+mn-ea"/>
                      </a:endParaRPr>
                    </a:p>
                  </a:txBody>
                  <a:tcPr/>
                </a:tc>
              </a:tr>
              <a:tr h="883285">
                <a:tc>
                  <a:txBody>
                    <a:bodyPr/>
                    <a:p>
                      <a:pPr>
                        <a:buNone/>
                      </a:pPr>
                      <a:r>
                        <a:rPr lang="en-IN" altLang="en-US"/>
                        <a:t>       4</a:t>
                      </a:r>
                      <a:endParaRPr lang="en-IN" altLang="en-US"/>
                    </a:p>
                  </a:txBody>
                  <a:tcPr/>
                </a:tc>
                <a:tc>
                  <a:txBody>
                    <a:bodyPr/>
                    <a:p>
                      <a:pPr marL="0" lvl="1">
                        <a:buNone/>
                      </a:pPr>
                      <a:r>
                        <a:rPr lang="en-IN" altLang="en-US" sz="1800">
                          <a:sym typeface="+mn-ea"/>
                        </a:rPr>
                        <a:t>2.015152</a:t>
                      </a:r>
                      <a:endParaRPr lang="en-IN" altLang="en-US" sz="1800">
                        <a:sym typeface="+mn-ea"/>
                      </a:endParaRPr>
                    </a:p>
                  </a:txBody>
                  <a:tcPr/>
                </a:tc>
              </a:tr>
            </a:tbl>
          </a:graphicData>
        </a:graphic>
      </p:graphicFrame>
      <p:pic>
        <p:nvPicPr>
          <p:cNvPr id="4" name="Content Placeholder 3" descr="joblevel"/>
          <p:cNvPicPr>
            <a:picLocks noChangeAspect="1"/>
          </p:cNvPicPr>
          <p:nvPr>
            <p:ph sz="half" idx="1"/>
          </p:nvPr>
        </p:nvPicPr>
        <p:blipFill>
          <a:blip r:embed="rId1"/>
          <a:stretch>
            <a:fillRect/>
          </a:stretch>
        </p:blipFill>
        <p:spPr>
          <a:xfrm>
            <a:off x="6456045" y="2093595"/>
            <a:ext cx="5126355" cy="3479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Explananation</a:t>
            </a:r>
            <a:endParaRPr lang="en-IN" altLang="en-US"/>
          </a:p>
        </p:txBody>
      </p:sp>
      <p:sp>
        <p:nvSpPr>
          <p:cNvPr id="3" name="Content Placeholder 2"/>
          <p:cNvSpPr>
            <a:spLocks noGrp="1"/>
          </p:cNvSpPr>
          <p:nvPr>
            <p:ph sz="half" idx="1"/>
          </p:nvPr>
        </p:nvSpPr>
        <p:spPr>
          <a:xfrm>
            <a:off x="609600" y="1174750"/>
            <a:ext cx="10972800" cy="4953000"/>
          </a:xfrm>
        </p:spPr>
        <p:txBody>
          <a:bodyPr/>
          <a:p>
            <a:r>
              <a:rPr lang="en-IN" altLang="en-US"/>
              <a:t>We can see from the bar graph that those whose job level is high are performing low. Maybe those people are not trained properly for such a high level of job.</a:t>
            </a:r>
            <a:endParaRPr lang="en-IN" altLang="en-US"/>
          </a:p>
          <a:p>
            <a:endParaRPr lang="en-IN" altLang="en-US"/>
          </a:p>
          <a:p>
            <a:pPr marL="0" indent="0">
              <a:buNone/>
            </a:pPr>
            <a:endParaRPr lang="en-IN" altLang="en-US"/>
          </a:p>
        </p:txBody>
      </p:sp>
      <p:pic>
        <p:nvPicPr>
          <p:cNvPr id="5" name="Content Placeholder 3" descr="joblevel"/>
          <p:cNvPicPr>
            <a:picLocks noChangeAspect="1"/>
          </p:cNvPicPr>
          <p:nvPr>
            <p:ph sz="half" idx="2"/>
          </p:nvPr>
        </p:nvPicPr>
        <p:blipFill>
          <a:blip r:embed="rId1"/>
          <a:stretch>
            <a:fillRect/>
          </a:stretch>
        </p:blipFill>
        <p:spPr>
          <a:xfrm>
            <a:off x="3790950" y="2696845"/>
            <a:ext cx="4902200" cy="33274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Visualization(Numerical Features)</a:t>
            </a:r>
            <a:br>
              <a:rPr lang="en-IN" altLang="en-US"/>
            </a:br>
            <a:endParaRPr lang="en-US"/>
          </a:p>
        </p:txBody>
      </p:sp>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NumCompaniesWorked </a:t>
            </a:r>
            <a:r>
              <a:rPr lang="en-IN" altLang="en-US" sz="3200" b="1">
                <a:solidFill>
                  <a:srgbClr val="FF0000"/>
                </a:solidFill>
                <a:sym typeface="+mn-ea"/>
              </a:rPr>
              <a:t>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7" name="Content Placeholder 6"/>
          <p:cNvGraphicFramePr/>
          <p:nvPr>
            <p:ph sz="half" idx="2"/>
          </p:nvPr>
        </p:nvGraphicFramePr>
        <p:xfrm>
          <a:off x="1065530" y="2213610"/>
          <a:ext cx="4878070" cy="3354705"/>
        </p:xfrm>
        <a:graphic>
          <a:graphicData uri="http://schemas.openxmlformats.org/drawingml/2006/table">
            <a:tbl>
              <a:tblPr firstRow="1" bandRow="1">
                <a:tableStyleId>{5C22544A-7EE6-4342-B048-85BDC9FD1C3A}</a:tableStyleId>
              </a:tblPr>
              <a:tblGrid>
                <a:gridCol w="2470150"/>
                <a:gridCol w="2407920"/>
              </a:tblGrid>
              <a:tr h="88328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NumCompaniesWorked</a:t>
                      </a:r>
                      <a:endParaRPr lang="en-IN" altLang="en-US" sz="1800" b="1">
                        <a:solidFill>
                          <a:schemeClr val="bg1"/>
                        </a:solidFill>
                        <a:sym typeface="+mn-ea"/>
                      </a:endParaRPr>
                    </a:p>
                  </a:txBody>
                  <a:tcPr/>
                </a:tc>
              </a:tr>
              <a:tr h="8826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IN" altLang="en-US" sz="1800">
                          <a:sym typeface="+mn-ea"/>
                        </a:rPr>
                        <a:t>2.259459</a:t>
                      </a:r>
                      <a:endParaRPr lang="en-IN" altLang="en-US" sz="1800">
                        <a:sym typeface="+mn-ea"/>
                      </a:endParaRPr>
                    </a:p>
                  </a:txBody>
                  <a:tcPr/>
                </a:tc>
              </a:tr>
              <a:tr h="705485">
                <a:tc>
                  <a:txBody>
                    <a:bodyPr/>
                    <a:p>
                      <a:pPr>
                        <a:buNone/>
                      </a:pPr>
                      <a:r>
                        <a:rPr lang="en-IN" altLang="en-US"/>
                        <a:t>       3</a:t>
                      </a:r>
                      <a:endParaRPr lang="en-IN" altLang="en-US"/>
                    </a:p>
                  </a:txBody>
                  <a:tcPr/>
                </a:tc>
                <a:tc>
                  <a:txBody>
                    <a:bodyPr/>
                    <a:p>
                      <a:pPr marL="0" lvl="1">
                        <a:buNone/>
                      </a:pPr>
                      <a:r>
                        <a:rPr lang="en-IN" altLang="en-US" sz="1800">
                          <a:sym typeface="+mn-ea"/>
                        </a:rPr>
                        <a:t>2.467532</a:t>
                      </a:r>
                      <a:endParaRPr lang="en-IN" altLang="en-US" sz="1800">
                        <a:sym typeface="+mn-ea"/>
                      </a:endParaRPr>
                    </a:p>
                  </a:txBody>
                  <a:tcPr/>
                </a:tc>
              </a:tr>
              <a:tr h="883285">
                <a:tc>
                  <a:txBody>
                    <a:bodyPr/>
                    <a:p>
                      <a:pPr>
                        <a:buNone/>
                      </a:pPr>
                      <a:r>
                        <a:rPr lang="en-IN" altLang="en-US"/>
                        <a:t>       4</a:t>
                      </a:r>
                      <a:endParaRPr lang="en-IN" altLang="en-US"/>
                    </a:p>
                  </a:txBody>
                  <a:tcPr/>
                </a:tc>
                <a:tc>
                  <a:txBody>
                    <a:bodyPr/>
                    <a:p>
                      <a:pPr marL="0" lvl="1">
                        <a:buNone/>
                      </a:pPr>
                      <a:r>
                        <a:rPr lang="en-IN" altLang="en-US" sz="1800">
                          <a:sym typeface="+mn-ea"/>
                        </a:rPr>
                        <a:t>2.627907</a:t>
                      </a:r>
                      <a:endParaRPr lang="en-IN" altLang="en-US" sz="1800">
                        <a:sym typeface="+mn-ea"/>
                      </a:endParaRPr>
                    </a:p>
                  </a:txBody>
                  <a:tcPr/>
                </a:tc>
              </a:tr>
            </a:tbl>
          </a:graphicData>
        </a:graphic>
      </p:graphicFrame>
      <p:pic>
        <p:nvPicPr>
          <p:cNvPr id="5" name="Content Placeholder 4" descr="numcompaniesworked"/>
          <p:cNvPicPr>
            <a:picLocks noChangeAspect="1"/>
          </p:cNvPicPr>
          <p:nvPr>
            <p:ph sz="half" idx="1"/>
          </p:nvPr>
        </p:nvPicPr>
        <p:blipFill>
          <a:blip r:embed="rId1"/>
          <a:stretch>
            <a:fillRect/>
          </a:stretch>
        </p:blipFill>
        <p:spPr>
          <a:xfrm>
            <a:off x="6224270" y="2240915"/>
            <a:ext cx="4902200" cy="3327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Explananation</a:t>
            </a:r>
            <a:endParaRPr lang="en-IN" altLang="en-US"/>
          </a:p>
        </p:txBody>
      </p:sp>
      <p:sp>
        <p:nvSpPr>
          <p:cNvPr id="3" name="Content Placeholder 2"/>
          <p:cNvSpPr>
            <a:spLocks noGrp="1"/>
          </p:cNvSpPr>
          <p:nvPr>
            <p:ph sz="half" idx="1"/>
          </p:nvPr>
        </p:nvSpPr>
        <p:spPr>
          <a:xfrm>
            <a:off x="609600" y="1174750"/>
            <a:ext cx="10972800" cy="4953000"/>
          </a:xfrm>
        </p:spPr>
        <p:txBody>
          <a:bodyPr/>
          <a:p>
            <a:r>
              <a:rPr lang="en-IN" altLang="en-US"/>
              <a:t>We can see from the bar graph that those who have worked in less companies are having low performance. Maybe it is because of their less work experience, they are performing low.</a:t>
            </a:r>
            <a:endParaRPr lang="en-IN" altLang="en-US"/>
          </a:p>
          <a:p>
            <a:pPr marL="0" indent="0">
              <a:buNone/>
            </a:pPr>
            <a:endParaRPr lang="en-IN" altLang="en-US"/>
          </a:p>
        </p:txBody>
      </p:sp>
      <p:pic>
        <p:nvPicPr>
          <p:cNvPr id="6" name="Content Placeholder 4" descr="numcompaniesworked"/>
          <p:cNvPicPr>
            <a:picLocks noChangeAspect="1"/>
          </p:cNvPicPr>
          <p:nvPr>
            <p:ph sz="half" idx="2"/>
          </p:nvPr>
        </p:nvPicPr>
        <p:blipFill>
          <a:blip r:embed="rId1"/>
          <a:stretch>
            <a:fillRect/>
          </a:stretch>
        </p:blipFill>
        <p:spPr>
          <a:xfrm>
            <a:off x="6113780" y="2889250"/>
            <a:ext cx="4902200" cy="33274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Visualization(Numerical Features)</a:t>
            </a:r>
            <a:br>
              <a:rPr lang="en-IN" altLang="en-US"/>
            </a:br>
            <a:endParaRPr lang="en-US"/>
          </a:p>
        </p:txBody>
      </p:sp>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EmpLastSalaryHikePercent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7" name="Content Placeholder 6"/>
          <p:cNvGraphicFramePr/>
          <p:nvPr>
            <p:ph sz="half" idx="2"/>
          </p:nvPr>
        </p:nvGraphicFramePr>
        <p:xfrm>
          <a:off x="1065530" y="2213610"/>
          <a:ext cx="4878070" cy="3354705"/>
        </p:xfrm>
        <a:graphic>
          <a:graphicData uri="http://schemas.openxmlformats.org/drawingml/2006/table">
            <a:tbl>
              <a:tblPr firstRow="1" bandRow="1">
                <a:tableStyleId>{5C22544A-7EE6-4342-B048-85BDC9FD1C3A}</a:tableStyleId>
              </a:tblPr>
              <a:tblGrid>
                <a:gridCol w="2470150"/>
                <a:gridCol w="2407920"/>
              </a:tblGrid>
              <a:tr h="88328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EmpLastSalaryHikePercent</a:t>
                      </a:r>
                      <a:endParaRPr lang="en-IN" altLang="en-US" sz="1800" b="1">
                        <a:solidFill>
                          <a:schemeClr val="bg1"/>
                        </a:solidFill>
                        <a:sym typeface="+mn-ea"/>
                      </a:endParaRPr>
                    </a:p>
                  </a:txBody>
                  <a:tcPr/>
                </a:tc>
              </a:tr>
              <a:tr h="8826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IN" altLang="en-US" sz="1800">
                          <a:sym typeface="+mn-ea"/>
                        </a:rPr>
                        <a:t>15.072165</a:t>
                      </a:r>
                      <a:endParaRPr lang="en-IN" altLang="en-US" sz="1800">
                        <a:sym typeface="+mn-ea"/>
                      </a:endParaRPr>
                    </a:p>
                  </a:txBody>
                  <a:tcPr/>
                </a:tc>
              </a:tr>
              <a:tr h="705485">
                <a:tc>
                  <a:txBody>
                    <a:bodyPr/>
                    <a:p>
                      <a:pPr>
                        <a:buNone/>
                      </a:pPr>
                      <a:r>
                        <a:rPr lang="en-IN" altLang="en-US"/>
                        <a:t>       3</a:t>
                      </a:r>
                      <a:endParaRPr lang="en-IN" altLang="en-US"/>
                    </a:p>
                  </a:txBody>
                  <a:tcPr/>
                </a:tc>
                <a:tc>
                  <a:txBody>
                    <a:bodyPr/>
                    <a:p>
                      <a:pPr marL="0" lvl="1">
                        <a:buNone/>
                      </a:pPr>
                      <a:r>
                        <a:rPr lang="en-IN" altLang="en-US" sz="1800">
                          <a:sym typeface="+mn-ea"/>
                        </a:rPr>
                        <a:t>14.427918</a:t>
                      </a:r>
                      <a:endParaRPr lang="en-IN" altLang="en-US" sz="1800">
                        <a:sym typeface="+mn-ea"/>
                      </a:endParaRPr>
                    </a:p>
                  </a:txBody>
                  <a:tcPr/>
                </a:tc>
              </a:tr>
              <a:tr h="883285">
                <a:tc>
                  <a:txBody>
                    <a:bodyPr/>
                    <a:p>
                      <a:pPr>
                        <a:buNone/>
                      </a:pPr>
                      <a:r>
                        <a:rPr lang="en-IN" altLang="en-US"/>
                        <a:t>       4</a:t>
                      </a:r>
                      <a:endParaRPr lang="en-IN" altLang="en-US"/>
                    </a:p>
                  </a:txBody>
                  <a:tcPr/>
                </a:tc>
                <a:tc>
                  <a:txBody>
                    <a:bodyPr/>
                    <a:p>
                      <a:pPr marL="0" lvl="1">
                        <a:buNone/>
                      </a:pPr>
                      <a:r>
                        <a:rPr lang="en-IN" altLang="en-US" sz="1800">
                          <a:sym typeface="+mn-ea"/>
                        </a:rPr>
                        <a:t>20.704545</a:t>
                      </a:r>
                      <a:endParaRPr lang="en-IN" altLang="en-US" sz="1800">
                        <a:sym typeface="+mn-ea"/>
                      </a:endParaRPr>
                    </a:p>
                  </a:txBody>
                  <a:tcPr/>
                </a:tc>
              </a:tr>
            </a:tbl>
          </a:graphicData>
        </a:graphic>
      </p:graphicFrame>
      <p:pic>
        <p:nvPicPr>
          <p:cNvPr id="4" name="Content Placeholder 3" descr="lastsalhike"/>
          <p:cNvPicPr>
            <a:picLocks noChangeAspect="1"/>
          </p:cNvPicPr>
          <p:nvPr>
            <p:ph sz="half" idx="1"/>
          </p:nvPr>
        </p:nvPicPr>
        <p:blipFill>
          <a:blip r:embed="rId1"/>
          <a:stretch>
            <a:fillRect/>
          </a:stretch>
        </p:blipFill>
        <p:spPr>
          <a:xfrm>
            <a:off x="6877685" y="2213610"/>
            <a:ext cx="4978400" cy="3327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Explananation</a:t>
            </a:r>
            <a:endParaRPr lang="en-IN" altLang="en-US"/>
          </a:p>
        </p:txBody>
      </p:sp>
      <p:sp>
        <p:nvSpPr>
          <p:cNvPr id="3" name="Content Placeholder 2"/>
          <p:cNvSpPr>
            <a:spLocks noGrp="1"/>
          </p:cNvSpPr>
          <p:nvPr>
            <p:ph sz="half" idx="1"/>
          </p:nvPr>
        </p:nvSpPr>
        <p:spPr>
          <a:xfrm>
            <a:off x="609600" y="1174750"/>
            <a:ext cx="10972800" cy="4953000"/>
          </a:xfrm>
        </p:spPr>
        <p:txBody>
          <a:bodyPr/>
          <a:p>
            <a:r>
              <a:rPr lang="en-IN" altLang="en-US"/>
              <a:t>Maybe because of less salary hike, they have underperformed.</a:t>
            </a:r>
            <a:endParaRPr lang="en-IN" altLang="en-US"/>
          </a:p>
          <a:p>
            <a:pPr marL="0" indent="0">
              <a:buNone/>
            </a:pPr>
            <a:endParaRPr lang="en-IN" altLang="en-US"/>
          </a:p>
        </p:txBody>
      </p:sp>
      <p:pic>
        <p:nvPicPr>
          <p:cNvPr id="5" name="Content Placeholder 3" descr="lastsalhike"/>
          <p:cNvPicPr>
            <a:picLocks noChangeAspect="1"/>
          </p:cNvPicPr>
          <p:nvPr>
            <p:ph sz="half" idx="2"/>
          </p:nvPr>
        </p:nvPicPr>
        <p:blipFill>
          <a:blip r:embed="rId1"/>
          <a:stretch>
            <a:fillRect/>
          </a:stretch>
        </p:blipFill>
        <p:spPr>
          <a:xfrm>
            <a:off x="6471285" y="2960370"/>
            <a:ext cx="4978400" cy="33274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Visualization(Numerical Features)</a:t>
            </a:r>
            <a:br>
              <a:rPr lang="en-IN" altLang="en-US"/>
            </a:br>
            <a:endParaRPr lang="en-US"/>
          </a:p>
        </p:txBody>
      </p:sp>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TotalWorkExperienceInYears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7" name="Content Placeholder 6"/>
          <p:cNvGraphicFramePr/>
          <p:nvPr>
            <p:ph sz="half" idx="2"/>
          </p:nvPr>
        </p:nvGraphicFramePr>
        <p:xfrm>
          <a:off x="1065530" y="2213610"/>
          <a:ext cx="4878070" cy="3354705"/>
        </p:xfrm>
        <a:graphic>
          <a:graphicData uri="http://schemas.openxmlformats.org/drawingml/2006/table">
            <a:tbl>
              <a:tblPr firstRow="1" bandRow="1">
                <a:tableStyleId>{5C22544A-7EE6-4342-B048-85BDC9FD1C3A}</a:tableStyleId>
              </a:tblPr>
              <a:tblGrid>
                <a:gridCol w="2470150"/>
                <a:gridCol w="2407920"/>
              </a:tblGrid>
              <a:tr h="88328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TotalWorkExperienceInYears</a:t>
                      </a:r>
                      <a:endParaRPr lang="en-IN" altLang="en-US" sz="1800" b="1">
                        <a:solidFill>
                          <a:schemeClr val="bg1"/>
                        </a:solidFill>
                        <a:sym typeface="+mn-ea"/>
                      </a:endParaRPr>
                    </a:p>
                  </a:txBody>
                  <a:tcPr/>
                </a:tc>
              </a:tr>
              <a:tr h="8826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IN" altLang="en-US" sz="1800">
                          <a:sym typeface="+mn-ea"/>
                        </a:rPr>
                        <a:t>11.844086</a:t>
                      </a:r>
                      <a:endParaRPr lang="en-IN" altLang="en-US" sz="1800">
                        <a:sym typeface="+mn-ea"/>
                      </a:endParaRPr>
                    </a:p>
                  </a:txBody>
                  <a:tcPr/>
                </a:tc>
              </a:tr>
              <a:tr h="705485">
                <a:tc>
                  <a:txBody>
                    <a:bodyPr/>
                    <a:p>
                      <a:pPr>
                        <a:buNone/>
                      </a:pPr>
                      <a:r>
                        <a:rPr lang="en-IN" altLang="en-US"/>
                        <a:t>       3</a:t>
                      </a:r>
                      <a:endParaRPr lang="en-IN" altLang="en-US"/>
                    </a:p>
                  </a:txBody>
                  <a:tcPr/>
                </a:tc>
                <a:tc>
                  <a:txBody>
                    <a:bodyPr/>
                    <a:p>
                      <a:pPr marL="0" lvl="1">
                        <a:buNone/>
                      </a:pPr>
                      <a:r>
                        <a:rPr lang="en-IN" altLang="en-US" sz="1800">
                          <a:sym typeface="+mn-ea"/>
                        </a:rPr>
                        <a:t>10.168258</a:t>
                      </a:r>
                      <a:endParaRPr lang="en-IN" altLang="en-US" sz="1800">
                        <a:sym typeface="+mn-ea"/>
                      </a:endParaRPr>
                    </a:p>
                  </a:txBody>
                  <a:tcPr/>
                </a:tc>
              </a:tr>
              <a:tr h="883285">
                <a:tc>
                  <a:txBody>
                    <a:bodyPr/>
                    <a:p>
                      <a:pPr>
                        <a:buNone/>
                      </a:pPr>
                      <a:r>
                        <a:rPr lang="en-IN" altLang="en-US"/>
                        <a:t>       4</a:t>
                      </a:r>
                      <a:endParaRPr lang="en-IN" altLang="en-US"/>
                    </a:p>
                  </a:txBody>
                  <a:tcPr/>
                </a:tc>
                <a:tc>
                  <a:txBody>
                    <a:bodyPr/>
                    <a:p>
                      <a:pPr marL="0" lvl="1">
                        <a:buNone/>
                      </a:pPr>
                      <a:r>
                        <a:rPr lang="en-IN" altLang="en-US" sz="1800">
                          <a:sym typeface="+mn-ea"/>
                        </a:rPr>
                        <a:t>9.704000</a:t>
                      </a:r>
                      <a:endParaRPr lang="en-IN" altLang="en-US" sz="1800">
                        <a:sym typeface="+mn-ea"/>
                      </a:endParaRPr>
                    </a:p>
                  </a:txBody>
                  <a:tcPr/>
                </a:tc>
              </a:tr>
            </a:tbl>
          </a:graphicData>
        </a:graphic>
      </p:graphicFrame>
      <p:pic>
        <p:nvPicPr>
          <p:cNvPr id="5" name="Content Placeholder 4" descr="totalworkxpinyears"/>
          <p:cNvPicPr>
            <a:picLocks noChangeAspect="1"/>
          </p:cNvPicPr>
          <p:nvPr>
            <p:ph sz="half" idx="1"/>
          </p:nvPr>
        </p:nvPicPr>
        <p:blipFill>
          <a:blip r:embed="rId1"/>
          <a:stretch>
            <a:fillRect/>
          </a:stretch>
        </p:blipFill>
        <p:spPr>
          <a:xfrm>
            <a:off x="6731000" y="2240915"/>
            <a:ext cx="4851400" cy="3327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Explananation</a:t>
            </a:r>
            <a:endParaRPr lang="en-IN" altLang="en-US"/>
          </a:p>
        </p:txBody>
      </p:sp>
      <p:sp>
        <p:nvSpPr>
          <p:cNvPr id="3" name="Content Placeholder 2"/>
          <p:cNvSpPr>
            <a:spLocks noGrp="1"/>
          </p:cNvSpPr>
          <p:nvPr>
            <p:ph sz="half" idx="1"/>
          </p:nvPr>
        </p:nvSpPr>
        <p:spPr>
          <a:xfrm>
            <a:off x="609600" y="1174750"/>
            <a:ext cx="10972800" cy="4953000"/>
          </a:xfrm>
        </p:spPr>
        <p:txBody>
          <a:bodyPr/>
          <a:p>
            <a:r>
              <a:rPr lang="en-IN" altLang="en-US"/>
              <a:t>It is seen that those who are having more work experience, they are under performing. Maybe because they are more aged, so they are not very much well skilled with the modern technology.</a:t>
            </a:r>
            <a:endParaRPr lang="en-IN" altLang="en-US"/>
          </a:p>
          <a:p>
            <a:r>
              <a:rPr lang="en-IN" altLang="en-US"/>
              <a:t>Also it might be a reason that becuse of much higher experience, they tend to develop some overconfidence.</a:t>
            </a:r>
            <a:endParaRPr lang="en-IN" altLang="en-US"/>
          </a:p>
        </p:txBody>
      </p:sp>
      <p:pic>
        <p:nvPicPr>
          <p:cNvPr id="6" name="Content Placeholder 4" descr="totalworkxpinyears"/>
          <p:cNvPicPr>
            <a:picLocks noChangeAspect="1"/>
          </p:cNvPicPr>
          <p:nvPr>
            <p:ph sz="half" idx="2"/>
          </p:nvPr>
        </p:nvPicPr>
        <p:blipFill>
          <a:blip r:embed="rId1"/>
          <a:stretch>
            <a:fillRect/>
          </a:stretch>
        </p:blipFill>
        <p:spPr>
          <a:xfrm>
            <a:off x="7524115" y="4250690"/>
            <a:ext cx="3949700" cy="270891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Visualization(Numerical Features)</a:t>
            </a:r>
            <a:br>
              <a:rPr lang="en-IN" altLang="en-US"/>
            </a:br>
            <a:endParaRPr lang="en-US"/>
          </a:p>
        </p:txBody>
      </p:sp>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EmpWorkLifeBalance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7" name="Content Placeholder 6"/>
          <p:cNvGraphicFramePr/>
          <p:nvPr>
            <p:ph sz="half" idx="2"/>
          </p:nvPr>
        </p:nvGraphicFramePr>
        <p:xfrm>
          <a:off x="1065530" y="2213610"/>
          <a:ext cx="4878070" cy="3354705"/>
        </p:xfrm>
        <a:graphic>
          <a:graphicData uri="http://schemas.openxmlformats.org/drawingml/2006/table">
            <a:tbl>
              <a:tblPr firstRow="1" bandRow="1">
                <a:tableStyleId>{5C22544A-7EE6-4342-B048-85BDC9FD1C3A}</a:tableStyleId>
              </a:tblPr>
              <a:tblGrid>
                <a:gridCol w="2470150"/>
                <a:gridCol w="2407920"/>
              </a:tblGrid>
              <a:tr h="88328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EmpWorkLifeBalance</a:t>
                      </a:r>
                      <a:endParaRPr lang="en-IN" altLang="en-US" sz="1800" b="1">
                        <a:solidFill>
                          <a:schemeClr val="bg1"/>
                        </a:solidFill>
                        <a:sym typeface="+mn-ea"/>
                      </a:endParaRPr>
                    </a:p>
                  </a:txBody>
                  <a:tcPr/>
                </a:tc>
              </a:tr>
              <a:tr h="8826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IN" altLang="en-US" sz="1800">
                          <a:sym typeface="+mn-ea"/>
                        </a:rPr>
                        <a:t>2.634021</a:t>
                      </a:r>
                      <a:endParaRPr lang="en-IN" altLang="en-US" sz="1800">
                        <a:sym typeface="+mn-ea"/>
                      </a:endParaRPr>
                    </a:p>
                  </a:txBody>
                  <a:tcPr/>
                </a:tc>
              </a:tr>
              <a:tr h="705485">
                <a:tc>
                  <a:txBody>
                    <a:bodyPr/>
                    <a:p>
                      <a:pPr>
                        <a:buNone/>
                      </a:pPr>
                      <a:r>
                        <a:rPr lang="en-IN" altLang="en-US"/>
                        <a:t>       3</a:t>
                      </a:r>
                      <a:endParaRPr lang="en-IN" altLang="en-US"/>
                    </a:p>
                  </a:txBody>
                  <a:tcPr/>
                </a:tc>
                <a:tc>
                  <a:txBody>
                    <a:bodyPr/>
                    <a:p>
                      <a:pPr marL="0" lvl="1">
                        <a:buNone/>
                      </a:pPr>
                      <a:r>
                        <a:rPr lang="en-IN" altLang="en-US" sz="1800">
                          <a:sym typeface="+mn-ea"/>
                        </a:rPr>
                        <a:t>2.731121</a:t>
                      </a:r>
                      <a:endParaRPr lang="en-IN" altLang="en-US" sz="1800">
                        <a:sym typeface="+mn-ea"/>
                      </a:endParaRPr>
                    </a:p>
                  </a:txBody>
                  <a:tcPr/>
                </a:tc>
              </a:tr>
              <a:tr h="883285">
                <a:tc>
                  <a:txBody>
                    <a:bodyPr/>
                    <a:p>
                      <a:pPr>
                        <a:buNone/>
                      </a:pPr>
                      <a:r>
                        <a:rPr lang="en-IN" altLang="en-US"/>
                        <a:t>       4</a:t>
                      </a:r>
                      <a:endParaRPr lang="en-IN" altLang="en-US"/>
                    </a:p>
                  </a:txBody>
                  <a:tcPr/>
                </a:tc>
                <a:tc>
                  <a:txBody>
                    <a:bodyPr/>
                    <a:p>
                      <a:pPr marL="0" lvl="1">
                        <a:buNone/>
                      </a:pPr>
                      <a:r>
                        <a:rPr lang="en-IN" altLang="en-US" sz="1800">
                          <a:sym typeface="+mn-ea"/>
                        </a:rPr>
                        <a:t>2.992424</a:t>
                      </a:r>
                      <a:endParaRPr lang="en-IN" altLang="en-US" sz="1800">
                        <a:sym typeface="+mn-ea"/>
                      </a:endParaRPr>
                    </a:p>
                  </a:txBody>
                  <a:tcPr/>
                </a:tc>
              </a:tr>
            </a:tbl>
          </a:graphicData>
        </a:graphic>
      </p:graphicFrame>
      <p:pic>
        <p:nvPicPr>
          <p:cNvPr id="4" name="Content Placeholder 3" descr="worklifebal"/>
          <p:cNvPicPr>
            <a:picLocks noChangeAspect="1"/>
          </p:cNvPicPr>
          <p:nvPr>
            <p:ph sz="half" idx="1"/>
          </p:nvPr>
        </p:nvPicPr>
        <p:blipFill>
          <a:blip r:embed="rId1"/>
          <a:stretch>
            <a:fillRect/>
          </a:stretch>
        </p:blipFill>
        <p:spPr>
          <a:xfrm>
            <a:off x="6349365" y="2240915"/>
            <a:ext cx="4902200" cy="3327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Problem Statement</a:t>
            </a:r>
            <a:endParaRPr lang="en-IN" altLang="en-US"/>
          </a:p>
        </p:txBody>
      </p:sp>
      <p:sp>
        <p:nvSpPr>
          <p:cNvPr id="3" name="Content Placeholder 2"/>
          <p:cNvSpPr>
            <a:spLocks noGrp="1"/>
          </p:cNvSpPr>
          <p:nvPr>
            <p:ph idx="1"/>
          </p:nvPr>
        </p:nvSpPr>
        <p:spPr>
          <a:xfrm>
            <a:off x="609600" y="1174750"/>
            <a:ext cx="10972800" cy="5394325"/>
          </a:xfrm>
        </p:spPr>
        <p:txBody>
          <a:bodyPr/>
          <a:p>
            <a:pPr marL="0" indent="0">
              <a:buNone/>
            </a:pPr>
            <a:r>
              <a:rPr lang="en-US" sz="1800"/>
              <a:t>INX Future Inc , (referred as INX ) , is one of the leading data analytics and automation solutions provider with over 15 years of global business presence. INX is consistently rated as top 20 best employers past 5 years. INX human resource policies are considered as employee friendly and widely perceived as best practices in the industry.</a:t>
            </a:r>
            <a:endParaRPr lang="en-US" sz="1800"/>
          </a:p>
          <a:p>
            <a:pPr marL="0" indent="0">
              <a:buNone/>
            </a:pPr>
            <a:r>
              <a:rPr lang="en-US" sz="2000"/>
              <a:t>Recent years, the employee performance indexes are not healthy and this is becoming a growing concerns among the top management. There has been increased escalations on service delivery and client satisfaction levels came down by 8 percentage points.</a:t>
            </a:r>
            <a:endParaRPr lang="en-US" sz="2000"/>
          </a:p>
          <a:p>
            <a:pPr marL="0" indent="0">
              <a:buNone/>
            </a:pPr>
            <a:r>
              <a:rPr lang="en-US" sz="2000"/>
              <a:t>CEO, Mr. Brain, knows the issues but concerned to take any actions in penalizing non-performing employees as this would affect the employee morale of all the employees in general and may further reduce the performance. Also, the market perception best employer and thereby attracting best talents to join the company.</a:t>
            </a:r>
            <a:endParaRPr lang="en-US" sz="2000"/>
          </a:p>
          <a:p>
            <a:pPr marL="0" indent="0">
              <a:buNone/>
            </a:pPr>
            <a:r>
              <a:rPr lang="en-US" sz="2000"/>
              <a:t>Mr. Brain decided to initiate a data science project , which analyses the current employee data and find the core underlying causes of this performance issues. Mr. Brain, being a data scientist himself, expects the findings of this project will help him to take right course of actions. He also expects a clear indicators of non performing employees, so that any penalization of non-performing employee, if required, may not significantly affect other employee morals.</a:t>
            </a:r>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Explananation</a:t>
            </a:r>
            <a:endParaRPr lang="en-IN" altLang="en-US"/>
          </a:p>
        </p:txBody>
      </p:sp>
      <p:sp>
        <p:nvSpPr>
          <p:cNvPr id="3" name="Content Placeholder 2"/>
          <p:cNvSpPr>
            <a:spLocks noGrp="1"/>
          </p:cNvSpPr>
          <p:nvPr>
            <p:ph sz="half" idx="1"/>
          </p:nvPr>
        </p:nvSpPr>
        <p:spPr>
          <a:xfrm>
            <a:off x="609600" y="1174750"/>
            <a:ext cx="10972800" cy="4953000"/>
          </a:xfrm>
        </p:spPr>
        <p:txBody>
          <a:bodyPr/>
          <a:p>
            <a:r>
              <a:rPr lang="en-IN" altLang="en-US"/>
              <a:t>It is seen that those whose work life balance value is less, they have under performed. It might be because they might be having some problems with their life and because of that they are not able to give their best.</a:t>
            </a:r>
            <a:endParaRPr lang="en-IN" altLang="en-US"/>
          </a:p>
        </p:txBody>
      </p:sp>
      <p:pic>
        <p:nvPicPr>
          <p:cNvPr id="5" name="Content Placeholder 3" descr="worklifebal"/>
          <p:cNvPicPr>
            <a:picLocks noChangeAspect="1"/>
          </p:cNvPicPr>
          <p:nvPr>
            <p:ph sz="half" idx="2"/>
          </p:nvPr>
        </p:nvPicPr>
        <p:blipFill>
          <a:blip r:embed="rId1"/>
          <a:stretch>
            <a:fillRect/>
          </a:stretch>
        </p:blipFill>
        <p:spPr>
          <a:xfrm>
            <a:off x="6509385" y="3041650"/>
            <a:ext cx="4902200" cy="33274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Visualization(Numerical Features)</a:t>
            </a:r>
            <a:br>
              <a:rPr lang="en-IN" altLang="en-US"/>
            </a:br>
            <a:endParaRPr lang="en-US"/>
          </a:p>
        </p:txBody>
      </p:sp>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ExperienceYearsAtThisCompany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7" name="Content Placeholder 6"/>
          <p:cNvGraphicFramePr/>
          <p:nvPr>
            <p:ph sz="half" idx="2"/>
          </p:nvPr>
        </p:nvGraphicFramePr>
        <p:xfrm>
          <a:off x="1065530" y="2213610"/>
          <a:ext cx="4878070" cy="3354705"/>
        </p:xfrm>
        <a:graphic>
          <a:graphicData uri="http://schemas.openxmlformats.org/drawingml/2006/table">
            <a:tbl>
              <a:tblPr firstRow="1" bandRow="1">
                <a:tableStyleId>{5C22544A-7EE6-4342-B048-85BDC9FD1C3A}</a:tableStyleId>
              </a:tblPr>
              <a:tblGrid>
                <a:gridCol w="2470150"/>
                <a:gridCol w="2407920"/>
              </a:tblGrid>
              <a:tr h="88328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ExperienceYearsAtThisCompany</a:t>
                      </a:r>
                      <a:endParaRPr lang="en-IN" altLang="en-US" sz="1800" b="1">
                        <a:solidFill>
                          <a:schemeClr val="bg1"/>
                        </a:solidFill>
                        <a:sym typeface="+mn-ea"/>
                      </a:endParaRPr>
                    </a:p>
                  </a:txBody>
                  <a:tcPr/>
                </a:tc>
              </a:tr>
              <a:tr h="8826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IN" altLang="en-US" sz="1800">
                          <a:sym typeface="+mn-ea"/>
                        </a:rPr>
                        <a:t>7.770950</a:t>
                      </a:r>
                      <a:endParaRPr lang="en-IN" altLang="en-US" sz="1800">
                        <a:sym typeface="+mn-ea"/>
                      </a:endParaRPr>
                    </a:p>
                  </a:txBody>
                  <a:tcPr/>
                </a:tc>
              </a:tr>
              <a:tr h="705485">
                <a:tc>
                  <a:txBody>
                    <a:bodyPr/>
                    <a:p>
                      <a:pPr>
                        <a:buNone/>
                      </a:pPr>
                      <a:r>
                        <a:rPr lang="en-IN" altLang="en-US"/>
                        <a:t>       3</a:t>
                      </a:r>
                      <a:endParaRPr lang="en-IN" altLang="en-US"/>
                    </a:p>
                  </a:txBody>
                  <a:tcPr/>
                </a:tc>
                <a:tc>
                  <a:txBody>
                    <a:bodyPr/>
                    <a:p>
                      <a:pPr marL="0" lvl="1">
                        <a:buNone/>
                      </a:pPr>
                      <a:r>
                        <a:rPr lang="en-IN" altLang="en-US" sz="1800">
                          <a:sym typeface="+mn-ea"/>
                        </a:rPr>
                        <a:t>5.889286</a:t>
                      </a:r>
                      <a:endParaRPr lang="en-IN" altLang="en-US" sz="1800">
                        <a:sym typeface="+mn-ea"/>
                      </a:endParaRPr>
                    </a:p>
                  </a:txBody>
                  <a:tcPr/>
                </a:tc>
              </a:tr>
              <a:tr h="883285">
                <a:tc>
                  <a:txBody>
                    <a:bodyPr/>
                    <a:p>
                      <a:pPr>
                        <a:buNone/>
                      </a:pPr>
                      <a:r>
                        <a:rPr lang="en-IN" altLang="en-US"/>
                        <a:t>       4</a:t>
                      </a:r>
                      <a:endParaRPr lang="en-IN" altLang="en-US"/>
                    </a:p>
                  </a:txBody>
                  <a:tcPr/>
                </a:tc>
                <a:tc>
                  <a:txBody>
                    <a:bodyPr/>
                    <a:p>
                      <a:pPr marL="0" lvl="1">
                        <a:buNone/>
                      </a:pPr>
                      <a:r>
                        <a:rPr lang="en-IN" altLang="en-US" sz="1800">
                          <a:sym typeface="+mn-ea"/>
                        </a:rPr>
                        <a:t>5.616000</a:t>
                      </a:r>
                      <a:endParaRPr lang="en-IN" altLang="en-US" sz="1800">
                        <a:sym typeface="+mn-ea"/>
                      </a:endParaRPr>
                    </a:p>
                  </a:txBody>
                  <a:tcPr/>
                </a:tc>
              </a:tr>
            </a:tbl>
          </a:graphicData>
        </a:graphic>
      </p:graphicFrame>
      <p:pic>
        <p:nvPicPr>
          <p:cNvPr id="5" name="Content Placeholder 4" descr="xpyearsatthiscompany"/>
          <p:cNvPicPr>
            <a:picLocks noChangeAspect="1"/>
          </p:cNvPicPr>
          <p:nvPr>
            <p:ph sz="half" idx="1"/>
          </p:nvPr>
        </p:nvPicPr>
        <p:blipFill>
          <a:blip r:embed="rId1"/>
          <a:stretch>
            <a:fillRect/>
          </a:stretch>
        </p:blipFill>
        <p:spPr>
          <a:xfrm>
            <a:off x="6388100" y="2240915"/>
            <a:ext cx="4775200" cy="3327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Visualization(Numerical Features)</a:t>
            </a:r>
            <a:br>
              <a:rPr lang="en-IN" altLang="en-US"/>
            </a:br>
            <a:endParaRPr lang="en-US"/>
          </a:p>
        </p:txBody>
      </p:sp>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a:t>
            </a:r>
            <a:r>
              <a:rPr lang="en-IN" altLang="en-US" sz="3200" b="1">
                <a:solidFill>
                  <a:srgbClr val="FF0000"/>
                </a:solidFill>
                <a:sym typeface="+mn-ea"/>
              </a:rPr>
              <a:t>ExperienceYearsInCurrentRole </a:t>
            </a:r>
            <a:r>
              <a:rPr lang="en-IN" altLang="en-US" sz="3200" b="1">
                <a:solidFill>
                  <a:srgbClr val="FF0000"/>
                </a:solidFill>
                <a:sym typeface="+mn-ea"/>
              </a:rPr>
              <a:t>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7" name="Content Placeholder 6"/>
          <p:cNvGraphicFramePr/>
          <p:nvPr>
            <p:ph sz="half" idx="2"/>
          </p:nvPr>
        </p:nvGraphicFramePr>
        <p:xfrm>
          <a:off x="1065530" y="2213610"/>
          <a:ext cx="4878070" cy="3354705"/>
        </p:xfrm>
        <a:graphic>
          <a:graphicData uri="http://schemas.openxmlformats.org/drawingml/2006/table">
            <a:tbl>
              <a:tblPr firstRow="1" bandRow="1">
                <a:tableStyleId>{5C22544A-7EE6-4342-B048-85BDC9FD1C3A}</a:tableStyleId>
              </a:tblPr>
              <a:tblGrid>
                <a:gridCol w="2470150"/>
                <a:gridCol w="2407920"/>
              </a:tblGrid>
              <a:tr h="88328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ExperienceYearsInCurrentRole</a:t>
                      </a:r>
                      <a:endParaRPr lang="en-IN" altLang="en-US" sz="1800" b="1">
                        <a:solidFill>
                          <a:schemeClr val="bg1"/>
                        </a:solidFill>
                        <a:sym typeface="+mn-ea"/>
                      </a:endParaRPr>
                    </a:p>
                  </a:txBody>
                  <a:tcPr/>
                </a:tc>
              </a:tr>
              <a:tr h="8826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IN" altLang="en-US" sz="1800">
                          <a:sym typeface="+mn-ea"/>
                        </a:rPr>
                        <a:t>5.406417</a:t>
                      </a:r>
                      <a:endParaRPr lang="en-IN" altLang="en-US" sz="1800">
                        <a:sym typeface="+mn-ea"/>
                      </a:endParaRPr>
                    </a:p>
                  </a:txBody>
                  <a:tcPr/>
                </a:tc>
              </a:tr>
              <a:tr h="705485">
                <a:tc>
                  <a:txBody>
                    <a:bodyPr/>
                    <a:p>
                      <a:pPr>
                        <a:buNone/>
                      </a:pPr>
                      <a:r>
                        <a:rPr lang="en-IN" altLang="en-US"/>
                        <a:t>       3</a:t>
                      </a:r>
                      <a:endParaRPr lang="en-IN" altLang="en-US"/>
                    </a:p>
                  </a:txBody>
                  <a:tcPr/>
                </a:tc>
                <a:tc>
                  <a:txBody>
                    <a:bodyPr/>
                    <a:p>
                      <a:pPr marL="0" lvl="1">
                        <a:buNone/>
                      </a:pPr>
                      <a:r>
                        <a:rPr lang="en-IN" altLang="en-US" sz="1800">
                          <a:sym typeface="+mn-ea"/>
                        </a:rPr>
                        <a:t>3.904268</a:t>
                      </a:r>
                      <a:endParaRPr lang="en-IN" altLang="en-US" sz="1800">
                        <a:sym typeface="+mn-ea"/>
                      </a:endParaRPr>
                    </a:p>
                  </a:txBody>
                  <a:tcPr/>
                </a:tc>
              </a:tr>
              <a:tr h="883285">
                <a:tc>
                  <a:txBody>
                    <a:bodyPr/>
                    <a:p>
                      <a:pPr>
                        <a:buNone/>
                      </a:pPr>
                      <a:r>
                        <a:rPr lang="en-IN" altLang="en-US"/>
                        <a:t>       4</a:t>
                      </a:r>
                      <a:endParaRPr lang="en-IN" altLang="en-US"/>
                    </a:p>
                  </a:txBody>
                  <a:tcPr/>
                </a:tc>
                <a:tc>
                  <a:txBody>
                    <a:bodyPr/>
                    <a:p>
                      <a:pPr marL="0" lvl="1">
                        <a:buNone/>
                      </a:pPr>
                      <a:r>
                        <a:rPr lang="en-IN" altLang="en-US" sz="1800">
                          <a:sym typeface="+mn-ea"/>
                        </a:rPr>
                        <a:t>3.807692</a:t>
                      </a:r>
                      <a:endParaRPr lang="en-IN" altLang="en-US" sz="1800">
                        <a:sym typeface="+mn-ea"/>
                      </a:endParaRPr>
                    </a:p>
                  </a:txBody>
                  <a:tcPr/>
                </a:tc>
              </a:tr>
            </a:tbl>
          </a:graphicData>
        </a:graphic>
      </p:graphicFrame>
      <p:pic>
        <p:nvPicPr>
          <p:cNvPr id="4" name="Content Placeholder 3" descr="xpyearsincurrentrole"/>
          <p:cNvPicPr>
            <a:picLocks noChangeAspect="1"/>
          </p:cNvPicPr>
          <p:nvPr>
            <p:ph sz="half" idx="1"/>
          </p:nvPr>
        </p:nvPicPr>
        <p:blipFill>
          <a:blip r:embed="rId1"/>
          <a:stretch>
            <a:fillRect/>
          </a:stretch>
        </p:blipFill>
        <p:spPr>
          <a:xfrm>
            <a:off x="6437630" y="2240915"/>
            <a:ext cx="4775200" cy="33274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Visualization(Numerical Features)</a:t>
            </a:r>
            <a:br>
              <a:rPr lang="en-IN" altLang="en-US"/>
            </a:br>
            <a:endParaRPr lang="en-US"/>
          </a:p>
        </p:txBody>
      </p:sp>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a:t>
            </a:r>
            <a:r>
              <a:rPr lang="en-IN" altLang="en-US" sz="3200" b="1">
                <a:solidFill>
                  <a:srgbClr val="FF0000"/>
                </a:solidFill>
                <a:sym typeface="+mn-ea"/>
              </a:rPr>
              <a:t>YearsSinceLastPromotion </a:t>
            </a:r>
            <a:r>
              <a:rPr lang="en-IN" altLang="en-US" sz="3200" b="1">
                <a:solidFill>
                  <a:srgbClr val="FF0000"/>
                </a:solidFill>
                <a:sym typeface="+mn-ea"/>
              </a:rPr>
              <a:t>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7" name="Content Placeholder 6"/>
          <p:cNvGraphicFramePr/>
          <p:nvPr>
            <p:ph sz="half" idx="2"/>
          </p:nvPr>
        </p:nvGraphicFramePr>
        <p:xfrm>
          <a:off x="1065530" y="2213610"/>
          <a:ext cx="4878070" cy="3354705"/>
        </p:xfrm>
        <a:graphic>
          <a:graphicData uri="http://schemas.openxmlformats.org/drawingml/2006/table">
            <a:tbl>
              <a:tblPr firstRow="1" bandRow="1">
                <a:tableStyleId>{5C22544A-7EE6-4342-B048-85BDC9FD1C3A}</a:tableStyleId>
              </a:tblPr>
              <a:tblGrid>
                <a:gridCol w="2470150"/>
                <a:gridCol w="2407920"/>
              </a:tblGrid>
              <a:tr h="88328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YearsSinceLastPromotion</a:t>
                      </a:r>
                      <a:endParaRPr lang="en-IN" altLang="en-US" sz="1800" b="1">
                        <a:solidFill>
                          <a:schemeClr val="bg1"/>
                        </a:solidFill>
                        <a:sym typeface="+mn-ea"/>
                      </a:endParaRPr>
                    </a:p>
                  </a:txBody>
                  <a:tcPr/>
                </a:tc>
              </a:tr>
              <a:tr h="8826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IN" altLang="en-US" sz="1800">
                          <a:sym typeface="+mn-ea"/>
                        </a:rPr>
                        <a:t>2.642857</a:t>
                      </a:r>
                      <a:endParaRPr lang="en-IN" altLang="en-US" sz="1800">
                        <a:sym typeface="+mn-ea"/>
                      </a:endParaRPr>
                    </a:p>
                  </a:txBody>
                  <a:tcPr/>
                </a:tc>
              </a:tr>
              <a:tr h="705485">
                <a:tc>
                  <a:txBody>
                    <a:bodyPr/>
                    <a:p>
                      <a:pPr>
                        <a:buNone/>
                      </a:pPr>
                      <a:r>
                        <a:rPr lang="en-IN" altLang="en-US"/>
                        <a:t>       3</a:t>
                      </a:r>
                      <a:endParaRPr lang="en-IN" altLang="en-US"/>
                    </a:p>
                  </a:txBody>
                  <a:tcPr/>
                </a:tc>
                <a:tc>
                  <a:txBody>
                    <a:bodyPr/>
                    <a:p>
                      <a:pPr marL="0" lvl="1">
                        <a:buNone/>
                      </a:pPr>
                      <a:r>
                        <a:rPr lang="en-IN" altLang="en-US" sz="1800">
                          <a:sym typeface="+mn-ea"/>
                        </a:rPr>
                        <a:t>1.279609</a:t>
                      </a:r>
                      <a:endParaRPr lang="en-IN" altLang="en-US" sz="1800">
                        <a:sym typeface="+mn-ea"/>
                      </a:endParaRPr>
                    </a:p>
                  </a:txBody>
                  <a:tcPr/>
                </a:tc>
              </a:tr>
              <a:tr h="883285">
                <a:tc>
                  <a:txBody>
                    <a:bodyPr/>
                    <a:p>
                      <a:pPr>
                        <a:buNone/>
                      </a:pPr>
                      <a:r>
                        <a:rPr lang="en-IN" altLang="en-US"/>
                        <a:t>       4</a:t>
                      </a:r>
                      <a:endParaRPr lang="en-IN" altLang="en-US"/>
                    </a:p>
                  </a:txBody>
                  <a:tcPr/>
                </a:tc>
                <a:tc>
                  <a:txBody>
                    <a:bodyPr/>
                    <a:p>
                      <a:pPr marL="0" lvl="1">
                        <a:buNone/>
                      </a:pPr>
                      <a:r>
                        <a:rPr lang="en-IN" altLang="en-US" sz="1800">
                          <a:sym typeface="+mn-ea"/>
                        </a:rPr>
                        <a:t>1.272000</a:t>
                      </a:r>
                      <a:endParaRPr lang="en-IN" altLang="en-US" sz="1800">
                        <a:sym typeface="+mn-ea"/>
                      </a:endParaRPr>
                    </a:p>
                  </a:txBody>
                  <a:tcPr/>
                </a:tc>
              </a:tr>
            </a:tbl>
          </a:graphicData>
        </a:graphic>
      </p:graphicFrame>
      <p:pic>
        <p:nvPicPr>
          <p:cNvPr id="5" name="Content Placeholder 4" descr="yearssincelastpromotion"/>
          <p:cNvPicPr>
            <a:picLocks noChangeAspect="1"/>
          </p:cNvPicPr>
          <p:nvPr>
            <p:ph sz="half" idx="1"/>
          </p:nvPr>
        </p:nvPicPr>
        <p:blipFill>
          <a:blip r:embed="rId1"/>
          <a:stretch>
            <a:fillRect/>
          </a:stretch>
        </p:blipFill>
        <p:spPr>
          <a:xfrm>
            <a:off x="6604000" y="2240915"/>
            <a:ext cx="4978400" cy="3327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Visualization(Numerical Features)</a:t>
            </a:r>
            <a:br>
              <a:rPr lang="en-IN" altLang="en-US"/>
            </a:br>
            <a:endParaRPr lang="en-US"/>
          </a:p>
        </p:txBody>
      </p:sp>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a:t>
            </a:r>
            <a:r>
              <a:rPr lang="en-IN" altLang="en-US" sz="3200" b="1">
                <a:solidFill>
                  <a:srgbClr val="FF0000"/>
                </a:solidFill>
                <a:sym typeface="+mn-ea"/>
              </a:rPr>
              <a:t>YearsWithCurrentManager</a:t>
            </a:r>
            <a:r>
              <a:rPr lang="en-IN" altLang="en-US" sz="3200" b="1">
                <a:solidFill>
                  <a:srgbClr val="FF0000"/>
                </a:solidFill>
                <a:sym typeface="+mn-ea"/>
              </a:rPr>
              <a:t> </a:t>
            </a:r>
            <a:r>
              <a:rPr lang="en-IN" altLang="en-US" sz="3200" b="1">
                <a:solidFill>
                  <a:srgbClr val="FF0000"/>
                </a:solidFill>
                <a:sym typeface="+mn-ea"/>
              </a:rPr>
              <a:t>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7" name="Content Placeholder 6"/>
          <p:cNvGraphicFramePr/>
          <p:nvPr>
            <p:ph sz="half" idx="2"/>
          </p:nvPr>
        </p:nvGraphicFramePr>
        <p:xfrm>
          <a:off x="1065530" y="2213610"/>
          <a:ext cx="4878070" cy="3354705"/>
        </p:xfrm>
        <a:graphic>
          <a:graphicData uri="http://schemas.openxmlformats.org/drawingml/2006/table">
            <a:tbl>
              <a:tblPr firstRow="1" bandRow="1">
                <a:tableStyleId>{5C22544A-7EE6-4342-B048-85BDC9FD1C3A}</a:tableStyleId>
              </a:tblPr>
              <a:tblGrid>
                <a:gridCol w="2470150"/>
                <a:gridCol w="2407920"/>
              </a:tblGrid>
              <a:tr h="88328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YearsWithCurrentManager</a:t>
                      </a:r>
                      <a:endParaRPr lang="en-IN" altLang="en-US" sz="1800" b="1">
                        <a:solidFill>
                          <a:schemeClr val="bg1"/>
                        </a:solidFill>
                        <a:sym typeface="+mn-ea"/>
                      </a:endParaRPr>
                    </a:p>
                  </a:txBody>
                  <a:tcPr/>
                </a:tc>
              </a:tr>
              <a:tr h="8826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IN" altLang="en-US" sz="1800">
                          <a:sym typeface="+mn-ea"/>
                        </a:rPr>
                        <a:t>5.295337</a:t>
                      </a:r>
                      <a:endParaRPr lang="en-IN" altLang="en-US" sz="1800">
                        <a:sym typeface="+mn-ea"/>
                      </a:endParaRPr>
                    </a:p>
                  </a:txBody>
                  <a:tcPr/>
                </a:tc>
              </a:tr>
              <a:tr h="705485">
                <a:tc>
                  <a:txBody>
                    <a:bodyPr/>
                    <a:p>
                      <a:pPr>
                        <a:buNone/>
                      </a:pPr>
                      <a:r>
                        <a:rPr lang="en-IN" altLang="en-US"/>
                        <a:t>       3</a:t>
                      </a:r>
                      <a:endParaRPr lang="en-IN" altLang="en-US"/>
                    </a:p>
                  </a:txBody>
                  <a:tcPr/>
                </a:tc>
                <a:tc>
                  <a:txBody>
                    <a:bodyPr/>
                    <a:p>
                      <a:pPr marL="0" lvl="1">
                        <a:buNone/>
                      </a:pPr>
                      <a:r>
                        <a:rPr lang="en-IN" altLang="en-US" sz="1800">
                          <a:sym typeface="+mn-ea"/>
                        </a:rPr>
                        <a:t>3.745958</a:t>
                      </a:r>
                      <a:endParaRPr lang="en-IN" altLang="en-US" sz="1800">
                        <a:sym typeface="+mn-ea"/>
                      </a:endParaRPr>
                    </a:p>
                  </a:txBody>
                  <a:tcPr/>
                </a:tc>
              </a:tr>
              <a:tr h="883285">
                <a:tc>
                  <a:txBody>
                    <a:bodyPr/>
                    <a:p>
                      <a:pPr>
                        <a:buNone/>
                      </a:pPr>
                      <a:r>
                        <a:rPr lang="en-IN" altLang="en-US"/>
                        <a:t>       4</a:t>
                      </a:r>
                      <a:endParaRPr lang="en-IN" altLang="en-US"/>
                    </a:p>
                  </a:txBody>
                  <a:tcPr/>
                </a:tc>
                <a:tc>
                  <a:txBody>
                    <a:bodyPr/>
                    <a:p>
                      <a:pPr marL="0" lvl="1">
                        <a:buNone/>
                      </a:pPr>
                      <a:r>
                        <a:rPr lang="en-IN" altLang="en-US" sz="1800">
                          <a:sym typeface="+mn-ea"/>
                        </a:rPr>
                        <a:t>3.700000</a:t>
                      </a:r>
                      <a:endParaRPr lang="en-IN" altLang="en-US" sz="1800">
                        <a:sym typeface="+mn-ea"/>
                      </a:endParaRPr>
                    </a:p>
                  </a:txBody>
                  <a:tcPr/>
                </a:tc>
              </a:tr>
            </a:tbl>
          </a:graphicData>
        </a:graphic>
      </p:graphicFrame>
      <p:pic>
        <p:nvPicPr>
          <p:cNvPr id="4" name="Content Placeholder 3" descr="yearswithcurrmanager"/>
          <p:cNvPicPr>
            <a:picLocks noChangeAspect="1"/>
          </p:cNvPicPr>
          <p:nvPr>
            <p:ph sz="half" idx="1"/>
          </p:nvPr>
        </p:nvPicPr>
        <p:blipFill>
          <a:blip r:embed="rId1"/>
          <a:stretch>
            <a:fillRect/>
          </a:stretch>
        </p:blipFill>
        <p:spPr>
          <a:xfrm>
            <a:off x="6423660" y="2240915"/>
            <a:ext cx="4902200" cy="3327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Visualization(Categorical Features)</a:t>
            </a:r>
            <a:br>
              <a:rPr lang="en-IN" altLang="en-US"/>
            </a:br>
            <a:endParaRPr lang="en-US"/>
          </a:p>
        </p:txBody>
      </p:sp>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a:t>
            </a:r>
            <a:r>
              <a:rPr lang="en-IN" altLang="en-US" sz="3200" b="1">
                <a:solidFill>
                  <a:srgbClr val="FF0000"/>
                </a:solidFill>
                <a:sym typeface="+mn-ea"/>
              </a:rPr>
              <a:t>EmpDepartment</a:t>
            </a:r>
            <a:r>
              <a:rPr lang="en-IN" altLang="en-US" sz="3200" b="1">
                <a:solidFill>
                  <a:srgbClr val="FF0000"/>
                </a:solidFill>
                <a:sym typeface="+mn-ea"/>
              </a:rPr>
              <a:t> wise low Performance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pic>
        <p:nvPicPr>
          <p:cNvPr id="9" name="Content Placeholder 8" descr="Dept wise share of low performance rating"/>
          <p:cNvPicPr>
            <a:picLocks noChangeAspect="1"/>
          </p:cNvPicPr>
          <p:nvPr>
            <p:ph sz="half" idx="1"/>
          </p:nvPr>
        </p:nvPicPr>
        <p:blipFill>
          <a:blip r:embed="rId1"/>
          <a:stretch>
            <a:fillRect/>
          </a:stretch>
        </p:blipFill>
        <p:spPr>
          <a:xfrm>
            <a:off x="7019290" y="2082800"/>
            <a:ext cx="4432300" cy="3820795"/>
          </a:xfrm>
          <a:prstGeom prst="rect">
            <a:avLst/>
          </a:prstGeom>
        </p:spPr>
      </p:pic>
      <p:graphicFrame>
        <p:nvGraphicFramePr>
          <p:cNvPr id="10" name="Content Placeholder 9"/>
          <p:cNvGraphicFramePr/>
          <p:nvPr>
            <p:ph sz="half" idx="2"/>
          </p:nvPr>
        </p:nvGraphicFramePr>
        <p:xfrm>
          <a:off x="1095375" y="2082800"/>
          <a:ext cx="5384800" cy="3821430"/>
        </p:xfrm>
        <a:graphic>
          <a:graphicData uri="http://schemas.openxmlformats.org/drawingml/2006/table">
            <a:tbl>
              <a:tblPr firstRow="1" bandRow="1">
                <a:tableStyleId>{5C22544A-7EE6-4342-B048-85BDC9FD1C3A}</a:tableStyleId>
              </a:tblPr>
              <a:tblGrid>
                <a:gridCol w="3149600"/>
                <a:gridCol w="2235200"/>
              </a:tblGrid>
              <a:tr h="564515">
                <a:tc>
                  <a:txBody>
                    <a:bodyPr/>
                    <a:p>
                      <a:pPr>
                        <a:buNone/>
                      </a:pPr>
                      <a:r>
                        <a:rPr lang="en-IN" altLang="en-US"/>
                        <a:t>EmpDepartment</a:t>
                      </a:r>
                      <a:endParaRPr lang="en-IN" altLang="en-US"/>
                    </a:p>
                  </a:txBody>
                  <a:tcPr/>
                </a:tc>
                <a:tc>
                  <a:txBody>
                    <a:bodyPr/>
                    <a:p>
                      <a:pPr>
                        <a:buNone/>
                      </a:pPr>
                      <a:r>
                        <a:rPr lang="en-IN" altLang="en-US"/>
                        <a:t>Percentage</a:t>
                      </a:r>
                      <a:endParaRPr lang="en-IN" altLang="en-US"/>
                    </a:p>
                  </a:txBody>
                  <a:tcPr/>
                </a:tc>
              </a:tr>
              <a:tr h="564515">
                <a:tc>
                  <a:txBody>
                    <a:bodyPr/>
                    <a:p>
                      <a:pPr>
                        <a:buNone/>
                      </a:pPr>
                      <a:r>
                        <a:rPr lang="en-IN" altLang="en-US"/>
                        <a:t>Sales</a:t>
                      </a:r>
                      <a:endParaRPr lang="en-IN" altLang="en-US"/>
                    </a:p>
                  </a:txBody>
                  <a:tcPr/>
                </a:tc>
                <a:tc>
                  <a:txBody>
                    <a:bodyPr/>
                    <a:p>
                      <a:pPr>
                        <a:buNone/>
                      </a:pPr>
                      <a:r>
                        <a:rPr lang="en-IN" altLang="en-US" b="1">
                          <a:solidFill>
                            <a:srgbClr val="FF0000"/>
                          </a:solidFill>
                        </a:rPr>
                        <a:t>44.8%</a:t>
                      </a:r>
                      <a:endParaRPr lang="en-IN" altLang="en-US" b="1">
                        <a:solidFill>
                          <a:srgbClr val="FF0000"/>
                        </a:solidFill>
                      </a:endParaRPr>
                    </a:p>
                  </a:txBody>
                  <a:tcPr/>
                </a:tc>
              </a:tr>
              <a:tr h="434340">
                <a:tc>
                  <a:txBody>
                    <a:bodyPr/>
                    <a:p>
                      <a:pPr>
                        <a:buNone/>
                      </a:pPr>
                      <a:r>
                        <a:rPr lang="en-IN" altLang="en-US"/>
                        <a:t>R&amp;D</a:t>
                      </a:r>
                      <a:endParaRPr lang="en-IN" altLang="en-US"/>
                    </a:p>
                  </a:txBody>
                  <a:tcPr/>
                </a:tc>
                <a:tc>
                  <a:txBody>
                    <a:bodyPr/>
                    <a:p>
                      <a:pPr>
                        <a:buNone/>
                      </a:pPr>
                      <a:r>
                        <a:rPr lang="en-IN" altLang="en-US" b="1">
                          <a:solidFill>
                            <a:srgbClr val="FF0000"/>
                          </a:solidFill>
                        </a:rPr>
                        <a:t>35.1%</a:t>
                      </a:r>
                      <a:endParaRPr lang="en-IN" altLang="en-US" b="1">
                        <a:solidFill>
                          <a:srgbClr val="FF0000"/>
                        </a:solidFill>
                      </a:endParaRPr>
                    </a:p>
                  </a:txBody>
                  <a:tcPr/>
                </a:tc>
              </a:tr>
              <a:tr h="564515">
                <a:tc>
                  <a:txBody>
                    <a:bodyPr/>
                    <a:p>
                      <a:pPr>
                        <a:buNone/>
                      </a:pPr>
                      <a:r>
                        <a:rPr lang="en-IN" altLang="en-US"/>
                        <a:t>Finance</a:t>
                      </a:r>
                      <a:endParaRPr lang="en-IN" altLang="en-US"/>
                    </a:p>
                  </a:txBody>
                  <a:tcPr/>
                </a:tc>
                <a:tc>
                  <a:txBody>
                    <a:bodyPr/>
                    <a:p>
                      <a:pPr>
                        <a:buNone/>
                      </a:pPr>
                      <a:r>
                        <a:rPr lang="en-IN" altLang="en-US"/>
                        <a:t>7.7%</a:t>
                      </a:r>
                      <a:endParaRPr lang="en-IN" altLang="en-US"/>
                    </a:p>
                  </a:txBody>
                  <a:tcPr/>
                </a:tc>
              </a:tr>
              <a:tr h="564515">
                <a:tc>
                  <a:txBody>
                    <a:bodyPr/>
                    <a:p>
                      <a:pPr>
                        <a:buNone/>
                      </a:pPr>
                      <a:r>
                        <a:rPr lang="en-IN" altLang="en-US"/>
                        <a:t>Development</a:t>
                      </a:r>
                      <a:endParaRPr lang="en-IN" altLang="en-US"/>
                    </a:p>
                  </a:txBody>
                  <a:tcPr/>
                </a:tc>
                <a:tc>
                  <a:txBody>
                    <a:bodyPr/>
                    <a:p>
                      <a:pPr>
                        <a:buNone/>
                      </a:pPr>
                      <a:r>
                        <a:rPr lang="en-IN" altLang="en-US"/>
                        <a:t>6.7%</a:t>
                      </a:r>
                      <a:endParaRPr lang="en-IN" altLang="en-US"/>
                    </a:p>
                  </a:txBody>
                  <a:tcPr/>
                </a:tc>
              </a:tr>
              <a:tr h="564515">
                <a:tc>
                  <a:txBody>
                    <a:bodyPr/>
                    <a:p>
                      <a:pPr>
                        <a:buNone/>
                      </a:pPr>
                      <a:r>
                        <a:rPr lang="en-IN" altLang="en-US"/>
                        <a:t>HR</a:t>
                      </a:r>
                      <a:endParaRPr lang="en-IN" altLang="en-US"/>
                    </a:p>
                  </a:txBody>
                  <a:tcPr/>
                </a:tc>
                <a:tc>
                  <a:txBody>
                    <a:bodyPr/>
                    <a:p>
                      <a:pPr>
                        <a:buNone/>
                      </a:pPr>
                      <a:r>
                        <a:rPr lang="en-IN" altLang="en-US"/>
                        <a:t>5.2%</a:t>
                      </a:r>
                      <a:endParaRPr lang="en-IN" altLang="en-US"/>
                    </a:p>
                  </a:txBody>
                  <a:tcPr/>
                </a:tc>
              </a:tr>
              <a:tr h="564515">
                <a:tc>
                  <a:txBody>
                    <a:bodyPr/>
                    <a:p>
                      <a:pPr>
                        <a:buNone/>
                      </a:pPr>
                      <a:r>
                        <a:rPr lang="en-IN" altLang="en-US"/>
                        <a:t>Data Science</a:t>
                      </a:r>
                      <a:endParaRPr lang="en-IN" altLang="en-US"/>
                    </a:p>
                  </a:txBody>
                  <a:tcPr/>
                </a:tc>
                <a:tc>
                  <a:txBody>
                    <a:bodyPr/>
                    <a:p>
                      <a:pPr>
                        <a:buNone/>
                      </a:pPr>
                      <a:r>
                        <a:rPr lang="en-IN" altLang="en-US"/>
                        <a:t>0.5%</a:t>
                      </a:r>
                      <a:endParaRPr lang="en-IN" altLang="en-US"/>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Analysing R&amp;D Department</a:t>
            </a:r>
            <a:endParaRPr lang="en-IN" altLang="en-US"/>
          </a:p>
        </p:txBody>
      </p:sp>
      <p:sp>
        <p:nvSpPr>
          <p:cNvPr id="3" name="Content Placeholder 2"/>
          <p:cNvSpPr>
            <a:spLocks noGrp="1"/>
          </p:cNvSpPr>
          <p:nvPr>
            <p:ph idx="1"/>
          </p:nvPr>
        </p:nvSpPr>
        <p:spPr/>
        <p:txBody>
          <a:bodyPr/>
          <a:p>
            <a:pPr marL="0" indent="0">
              <a:buNone/>
            </a:pPr>
            <a:r>
              <a:rPr lang="en-IN" altLang="en-US"/>
              <a:t>Numerical features considered:</a:t>
            </a:r>
            <a:endParaRPr lang="en-IN" altLang="en-US"/>
          </a:p>
          <a:p>
            <a:pPr>
              <a:buFont typeface="Wingdings" panose="05000000000000000000" charset="0"/>
              <a:buChar char="§"/>
            </a:pPr>
            <a:r>
              <a:rPr lang="en-IN" altLang="en-US"/>
              <a:t>Age</a:t>
            </a:r>
            <a:endParaRPr lang="en-IN" altLang="en-US"/>
          </a:p>
          <a:p>
            <a:pPr>
              <a:buFont typeface="Wingdings" panose="05000000000000000000" charset="0"/>
              <a:buChar char="§"/>
            </a:pPr>
            <a:r>
              <a:rPr lang="en-IN" altLang="en-US"/>
              <a:t>DistanceFromHome</a:t>
            </a:r>
            <a:endParaRPr lang="en-IN" altLang="en-US"/>
          </a:p>
          <a:p>
            <a:pPr marL="0" lvl="1">
              <a:buFont typeface="Wingdings" panose="05000000000000000000" charset="0"/>
              <a:buChar char="§"/>
            </a:pPr>
            <a:r>
              <a:rPr lang="en-IN" altLang="en-US" sz="3200">
                <a:sym typeface="+mn-ea"/>
              </a:rPr>
              <a:t>EmpEducationLevel</a:t>
            </a:r>
            <a:endParaRPr lang="en-IN" altLang="en-US" sz="3200">
              <a:sym typeface="+mn-ea"/>
            </a:endParaRPr>
          </a:p>
          <a:p>
            <a:pPr marL="0" lvl="1">
              <a:buFont typeface="Wingdings" panose="05000000000000000000" charset="0"/>
              <a:buChar char="§"/>
            </a:pPr>
            <a:r>
              <a:rPr lang="en-IN" altLang="en-US" sz="3200">
                <a:solidFill>
                  <a:schemeClr val="tx1"/>
                </a:solidFill>
                <a:sym typeface="+mn-ea"/>
              </a:rPr>
              <a:t>EmpEnvironmentSatisfaction</a:t>
            </a:r>
            <a:endParaRPr lang="en-IN" altLang="en-US" sz="3200">
              <a:solidFill>
                <a:schemeClr val="tx1"/>
              </a:solidFill>
              <a:sym typeface="+mn-ea"/>
            </a:endParaRPr>
          </a:p>
          <a:p>
            <a:pPr marL="0" lvl="1">
              <a:buFont typeface="Wingdings" panose="05000000000000000000" charset="0"/>
              <a:buChar char="§"/>
            </a:pPr>
            <a:r>
              <a:rPr lang="en-IN" altLang="en-US" sz="3200">
                <a:solidFill>
                  <a:schemeClr val="tx1"/>
                </a:solidFill>
                <a:sym typeface="+mn-ea"/>
              </a:rPr>
              <a:t>EmpJobLevel</a:t>
            </a:r>
            <a:endParaRPr lang="en-IN" altLang="en-US" sz="3200">
              <a:solidFill>
                <a:schemeClr val="tx1"/>
              </a:solidFill>
              <a:sym typeface="+mn-ea"/>
            </a:endParaRPr>
          </a:p>
          <a:p>
            <a:pPr marL="0" lvl="1">
              <a:buFont typeface="Wingdings" panose="05000000000000000000" charset="0"/>
              <a:buChar char="§"/>
            </a:pPr>
            <a:r>
              <a:rPr lang="en-IN" altLang="en-US" sz="3200">
                <a:solidFill>
                  <a:schemeClr val="tx1"/>
                </a:solidFill>
                <a:sym typeface="+mn-ea"/>
              </a:rPr>
              <a:t>NumCompaniesWorked</a:t>
            </a:r>
            <a:endParaRPr lang="en-IN" altLang="en-US" sz="3200">
              <a:solidFill>
                <a:schemeClr val="tx1"/>
              </a:solidFill>
              <a:sym typeface="+mn-ea"/>
            </a:endParaRPr>
          </a:p>
          <a:p>
            <a:pPr marL="0" lvl="1">
              <a:buFont typeface="Wingdings" panose="05000000000000000000" charset="0"/>
              <a:buChar char="§"/>
            </a:pPr>
            <a:r>
              <a:rPr lang="en-IN" altLang="en-US" sz="3200">
                <a:sym typeface="+mn-ea"/>
              </a:rPr>
              <a:t>EmpRelationshipSatisfaction</a:t>
            </a:r>
            <a:endParaRPr lang="en-IN" altLang="en-US" sz="3200">
              <a:solidFill>
                <a:schemeClr val="tx1"/>
              </a:solidFill>
              <a:sym typeface="+mn-ea"/>
            </a:endParaRPr>
          </a:p>
          <a:p>
            <a:pPr marL="0" lvl="1">
              <a:buFont typeface="Wingdings" panose="05000000000000000000" charset="0"/>
              <a:buChar char="§"/>
            </a:pPr>
            <a:endParaRPr lang="en-IN" altLang="en-US" sz="3200">
              <a:solidFill>
                <a:schemeClr val="tx1"/>
              </a:solidFill>
              <a:sym typeface="+mn-ea"/>
            </a:endParaRPr>
          </a:p>
          <a:p>
            <a:pPr marL="0" lvl="1">
              <a:buFont typeface="Wingdings" panose="05000000000000000000" charset="0"/>
              <a:buChar char="§"/>
            </a:pPr>
            <a:endParaRPr lang="en-IN" altLang="en-US" sz="3200" b="1">
              <a:solidFill>
                <a:schemeClr val="tx1"/>
              </a:solidFill>
            </a:endParaRPr>
          </a:p>
          <a:p>
            <a:pPr marL="0" lvl="1">
              <a:buFont typeface="Wingdings" panose="05000000000000000000" charset="0"/>
              <a:buChar char="§"/>
            </a:pPr>
            <a:endParaRPr lang="en-IN" altLang="en-US" sz="3200" b="1"/>
          </a:p>
          <a:p>
            <a:pPr>
              <a:buFont typeface="Wingdings" panose="05000000000000000000" charset="0"/>
              <a:buChar char="§"/>
            </a:pPr>
            <a:endParaRPr lang="en-IN" altLang="en-US"/>
          </a:p>
          <a:p>
            <a:pPr>
              <a:buFont typeface="Wingdings" panose="05000000000000000000" charset="0"/>
              <a:buChar char="§"/>
            </a:pPr>
            <a:endParaRPr lang="en-I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Analysing R&amp;D Department</a:t>
            </a:r>
            <a:endParaRPr lang="en-IN" altLang="en-US"/>
          </a:p>
        </p:txBody>
      </p:sp>
      <p:sp>
        <p:nvSpPr>
          <p:cNvPr id="3" name="Content Placeholder 2"/>
          <p:cNvSpPr>
            <a:spLocks noGrp="1"/>
          </p:cNvSpPr>
          <p:nvPr>
            <p:ph idx="1"/>
          </p:nvPr>
        </p:nvSpPr>
        <p:spPr/>
        <p:txBody>
          <a:bodyPr/>
          <a:p>
            <a:pPr marL="0" indent="0">
              <a:buNone/>
            </a:pPr>
            <a:r>
              <a:rPr lang="en-IN" altLang="en-US"/>
              <a:t>Numerical features considered:</a:t>
            </a:r>
            <a:endParaRPr lang="en-IN" altLang="en-US"/>
          </a:p>
          <a:p>
            <a:pPr>
              <a:buFont typeface="Wingdings" panose="05000000000000000000" charset="0"/>
              <a:buChar char="§"/>
            </a:pPr>
            <a:r>
              <a:rPr lang="en-IN" altLang="en-US">
                <a:solidFill>
                  <a:schemeClr val="tx1"/>
                </a:solidFill>
                <a:sym typeface="+mn-ea"/>
              </a:rPr>
              <a:t>TotalWorkExperienceInYears</a:t>
            </a:r>
            <a:endParaRPr lang="en-IN" altLang="en-US">
              <a:solidFill>
                <a:schemeClr val="tx1"/>
              </a:solidFill>
              <a:sym typeface="+mn-ea"/>
            </a:endParaRPr>
          </a:p>
          <a:p>
            <a:pPr>
              <a:buFont typeface="Wingdings" panose="05000000000000000000" charset="0"/>
              <a:buChar char="§"/>
            </a:pPr>
            <a:r>
              <a:rPr lang="en-IN" altLang="en-US">
                <a:solidFill>
                  <a:schemeClr val="tx1"/>
                </a:solidFill>
                <a:sym typeface="+mn-ea"/>
              </a:rPr>
              <a:t>EmpWorkLifeBalance</a:t>
            </a:r>
            <a:endParaRPr lang="en-IN" altLang="en-US">
              <a:solidFill>
                <a:schemeClr val="tx1"/>
              </a:solidFill>
              <a:sym typeface="+mn-ea"/>
            </a:endParaRPr>
          </a:p>
          <a:p>
            <a:pPr>
              <a:buFont typeface="Wingdings" panose="05000000000000000000" charset="0"/>
              <a:buChar char="§"/>
            </a:pPr>
            <a:r>
              <a:rPr lang="en-IN" altLang="en-US">
                <a:solidFill>
                  <a:schemeClr val="tx1"/>
                </a:solidFill>
                <a:sym typeface="+mn-ea"/>
              </a:rPr>
              <a:t>ExperieneYearsAtThisCompany</a:t>
            </a:r>
            <a:endParaRPr lang="en-IN" altLang="en-US">
              <a:solidFill>
                <a:schemeClr val="tx1"/>
              </a:solidFill>
              <a:sym typeface="+mn-ea"/>
            </a:endParaRPr>
          </a:p>
          <a:p>
            <a:pPr>
              <a:buFont typeface="Wingdings" panose="05000000000000000000" charset="0"/>
              <a:buChar char="§"/>
            </a:pPr>
            <a:r>
              <a:rPr lang="en-IN" altLang="en-US">
                <a:solidFill>
                  <a:schemeClr val="tx1"/>
                </a:solidFill>
                <a:sym typeface="+mn-ea"/>
              </a:rPr>
              <a:t>YearsSinceLastPromotion</a:t>
            </a:r>
            <a:endParaRPr lang="en-IN" altLang="en-US">
              <a:solidFill>
                <a:schemeClr val="tx1"/>
              </a:solidFill>
              <a:sym typeface="+mn-ea"/>
            </a:endParaRPr>
          </a:p>
          <a:p>
            <a:pPr>
              <a:buFont typeface="Wingdings" panose="05000000000000000000" charset="0"/>
              <a:buChar char="§"/>
            </a:pPr>
            <a:r>
              <a:rPr lang="en-IN" altLang="en-US">
                <a:solidFill>
                  <a:schemeClr val="tx1"/>
                </a:solidFill>
                <a:sym typeface="+mn-ea"/>
              </a:rPr>
              <a:t>YearsWithCurrentManager</a:t>
            </a:r>
            <a:endParaRPr lang="en-IN" altLang="en-US" sz="3200">
              <a:solidFill>
                <a:schemeClr val="tx1"/>
              </a:solidFill>
              <a:sym typeface="+mn-ea"/>
            </a:endParaRPr>
          </a:p>
          <a:p>
            <a:pPr marL="0" lvl="1" indent="0">
              <a:buFont typeface="Wingdings" panose="05000000000000000000" charset="0"/>
              <a:buNone/>
            </a:pPr>
            <a:endParaRPr lang="en-IN" altLang="en-US"/>
          </a:p>
          <a:p>
            <a:pPr>
              <a:buFont typeface="Wingdings" panose="05000000000000000000" charset="0"/>
              <a:buChar char="§"/>
            </a:pPr>
            <a:endParaRPr lang="en-I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Analysing R&amp;D Department</a:t>
            </a:r>
            <a:endParaRPr lang="en-IN" altLang="en-US"/>
          </a:p>
        </p:txBody>
      </p:sp>
      <p:sp>
        <p:nvSpPr>
          <p:cNvPr id="3" name="Content Placeholder 2"/>
          <p:cNvSpPr>
            <a:spLocks noGrp="1"/>
          </p:cNvSpPr>
          <p:nvPr>
            <p:ph idx="1"/>
          </p:nvPr>
        </p:nvSpPr>
        <p:spPr/>
        <p:txBody>
          <a:bodyPr/>
          <a:p>
            <a:pPr marL="0" indent="0">
              <a:buNone/>
            </a:pPr>
            <a:r>
              <a:rPr lang="en-IN" altLang="en-US"/>
              <a:t>Categorial features considered:</a:t>
            </a:r>
            <a:endParaRPr lang="en-IN" altLang="en-US"/>
          </a:p>
          <a:p>
            <a:pPr marL="0" lvl="1">
              <a:buFont typeface="Wingdings" panose="05000000000000000000" charset="0"/>
              <a:buChar char="§"/>
            </a:pPr>
            <a:r>
              <a:rPr lang="en-IN" altLang="en-US" sz="3200">
                <a:sym typeface="+mn-ea"/>
              </a:rPr>
              <a:t>EducationBackground</a:t>
            </a:r>
            <a:endParaRPr lang="en-IN" altLang="en-US" sz="3200">
              <a:solidFill>
                <a:schemeClr val="tx1"/>
              </a:solidFill>
            </a:endParaRPr>
          </a:p>
          <a:p>
            <a:pPr marL="0" lvl="1">
              <a:buFont typeface="Wingdings" panose="05000000000000000000" charset="0"/>
              <a:buChar char="§"/>
            </a:pPr>
            <a:r>
              <a:rPr lang="en-IN" altLang="en-US" sz="3200">
                <a:sym typeface="+mn-ea"/>
              </a:rPr>
              <a:t>MaritalStatus</a:t>
            </a:r>
            <a:endParaRPr lang="en-IN" altLang="en-US" sz="3200"/>
          </a:p>
          <a:p>
            <a:pPr marL="0" lvl="1">
              <a:buFont typeface="Wingdings" panose="05000000000000000000" charset="0"/>
              <a:buChar char="§"/>
            </a:pPr>
            <a:r>
              <a:rPr lang="en-IN" altLang="en-US" sz="3200">
                <a:sym typeface="+mn-ea"/>
              </a:rPr>
              <a:t>Attrition</a:t>
            </a:r>
            <a:endParaRPr lang="en-IN" altLang="en-US" sz="3200"/>
          </a:p>
          <a:p>
            <a:pPr>
              <a:buFont typeface="Wingdings" panose="05000000000000000000" charset="0"/>
              <a:buChar char="§"/>
            </a:pPr>
            <a:endParaRPr lang="en-IN" altLang="en-US"/>
          </a:p>
          <a:p>
            <a:pPr>
              <a:buFont typeface="Wingdings" panose="05000000000000000000" charset="0"/>
              <a:buChar char="§"/>
            </a:pPr>
            <a:endParaRPr lang="en-IN" altLang="en-US"/>
          </a:p>
          <a:p>
            <a:pPr>
              <a:buFont typeface="Wingdings" panose="05000000000000000000" charset="0"/>
              <a:buChar char="§"/>
            </a:pPr>
            <a:endParaRPr lang="en-I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Age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Age</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38.014706</a:t>
                      </a:r>
                      <a:endParaRPr lang="en-US"/>
                    </a:p>
                  </a:txBody>
                  <a:tcPr/>
                </a:tc>
              </a:tr>
              <a:tr h="1061085">
                <a:tc>
                  <a:txBody>
                    <a:bodyPr/>
                    <a:p>
                      <a:pPr>
                        <a:buNone/>
                      </a:pPr>
                      <a:r>
                        <a:rPr lang="en-IN" altLang="en-US"/>
                        <a:t>       3</a:t>
                      </a:r>
                      <a:endParaRPr lang="en-IN" altLang="en-US"/>
                    </a:p>
                  </a:txBody>
                  <a:tcPr/>
                </a:tc>
                <a:tc>
                  <a:txBody>
                    <a:bodyPr/>
                    <a:p>
                      <a:pPr marL="0" lvl="1">
                        <a:buNone/>
                      </a:pPr>
                      <a:r>
                        <a:rPr lang="en-IN" altLang="en-US" sz="1800">
                          <a:sym typeface="+mn-ea"/>
                        </a:rPr>
                        <a:t>37.282051</a:t>
                      </a:r>
                      <a:endParaRPr lang="en-IN" altLang="en-US" sz="1800">
                        <a:sym typeface="+mn-ea"/>
                      </a:endParaRPr>
                    </a:p>
                  </a:txBody>
                  <a:tcPr/>
                </a:tc>
              </a:tr>
              <a:tr h="983615">
                <a:tc>
                  <a:txBody>
                    <a:bodyPr/>
                    <a:p>
                      <a:pPr>
                        <a:buNone/>
                      </a:pPr>
                      <a:r>
                        <a:rPr lang="en-IN" altLang="en-US"/>
                        <a:t>       4</a:t>
                      </a:r>
                      <a:endParaRPr lang="en-IN" altLang="en-US"/>
                    </a:p>
                  </a:txBody>
                  <a:tcPr/>
                </a:tc>
                <a:tc>
                  <a:txBody>
                    <a:bodyPr/>
                    <a:p>
                      <a:pPr marL="0" lvl="1">
                        <a:buNone/>
                      </a:pPr>
                      <a:r>
                        <a:rPr lang="en-IN" altLang="en-US" sz="1800">
                          <a:sym typeface="+mn-ea"/>
                        </a:rPr>
                        <a:t>37.682927</a:t>
                      </a:r>
                      <a:endParaRPr lang="en-IN" altLang="en-US" sz="1800">
                        <a:sym typeface="+mn-ea"/>
                      </a:endParaRPr>
                    </a:p>
                    <a:p>
                      <a:pPr>
                        <a:buNone/>
                      </a:pPr>
                      <a:endParaRPr lang="en-US"/>
                    </a:p>
                  </a:txBody>
                  <a:tcPr/>
                </a:tc>
              </a:tr>
            </a:tbl>
          </a:graphicData>
        </a:graphic>
      </p:graphicFrame>
      <p:pic>
        <p:nvPicPr>
          <p:cNvPr id="7" name="Content Placeholder 6" descr="Age"/>
          <p:cNvPicPr>
            <a:picLocks noChangeAspect="1"/>
          </p:cNvPicPr>
          <p:nvPr>
            <p:ph sz="half" idx="2"/>
          </p:nvPr>
        </p:nvPicPr>
        <p:blipFill>
          <a:blip r:embed="rId1"/>
          <a:stretch>
            <a:fillRect/>
          </a:stretch>
        </p:blipFill>
        <p:spPr>
          <a:xfrm>
            <a:off x="6849110" y="2258060"/>
            <a:ext cx="4658995" cy="37966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Key Points</a:t>
            </a:r>
            <a:endParaRPr lang="en-IN" altLang="en-US"/>
          </a:p>
        </p:txBody>
      </p:sp>
      <p:sp>
        <p:nvSpPr>
          <p:cNvPr id="3" name="Content Placeholder 2"/>
          <p:cNvSpPr>
            <a:spLocks noGrp="1"/>
          </p:cNvSpPr>
          <p:nvPr>
            <p:ph idx="1"/>
          </p:nvPr>
        </p:nvSpPr>
        <p:spPr/>
        <p:txBody>
          <a:bodyPr/>
          <a:p>
            <a:r>
              <a:rPr lang="en-IN" altLang="en-US" sz="3600"/>
              <a:t>Employee performance indexes are not healthy.</a:t>
            </a:r>
            <a:endParaRPr lang="en-IN" altLang="en-US" sz="3600"/>
          </a:p>
          <a:p>
            <a:r>
              <a:rPr lang="en-IN" altLang="en-US" sz="3600"/>
              <a:t>Increased escalations in service delivery.</a:t>
            </a:r>
            <a:endParaRPr lang="en-IN" altLang="en-US" sz="3600"/>
          </a:p>
          <a:p>
            <a:r>
              <a:rPr lang="en-IN" altLang="en-US" sz="3600"/>
              <a:t>Client satisfaction levels came down by 8 percentage points.</a:t>
            </a:r>
            <a:endParaRPr lang="en-IN" altLang="en-US" sz="3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DistanceFromHome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DistanceFromHome</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9.691176</a:t>
                      </a:r>
                      <a:endParaRPr lang="en-US"/>
                    </a:p>
                  </a:txBody>
                  <a:tcPr/>
                </a:tc>
              </a:tr>
              <a:tr h="1061085">
                <a:tc>
                  <a:txBody>
                    <a:bodyPr/>
                    <a:p>
                      <a:pPr>
                        <a:buNone/>
                      </a:pPr>
                      <a:r>
                        <a:rPr lang="en-IN" altLang="en-US"/>
                        <a:t>       3</a:t>
                      </a:r>
                      <a:endParaRPr lang="en-IN" altLang="en-US"/>
                    </a:p>
                  </a:txBody>
                  <a:tcPr/>
                </a:tc>
                <a:tc>
                  <a:txBody>
                    <a:bodyPr/>
                    <a:p>
                      <a:pPr marL="0" lvl="1">
                        <a:buNone/>
                      </a:pPr>
                      <a:r>
                        <a:rPr lang="en-US"/>
                        <a:t>9.064103</a:t>
                      </a:r>
                      <a:endParaRPr lang="en-US"/>
                    </a:p>
                  </a:txBody>
                  <a:tcPr/>
                </a:tc>
              </a:tr>
              <a:tr h="983615">
                <a:tc>
                  <a:txBody>
                    <a:bodyPr/>
                    <a:p>
                      <a:pPr>
                        <a:buNone/>
                      </a:pPr>
                      <a:r>
                        <a:rPr lang="en-IN" altLang="en-US"/>
                        <a:t>       4</a:t>
                      </a:r>
                      <a:endParaRPr lang="en-IN" altLang="en-US"/>
                    </a:p>
                  </a:txBody>
                  <a:tcPr/>
                </a:tc>
                <a:tc>
                  <a:txBody>
                    <a:bodyPr/>
                    <a:p>
                      <a:pPr marL="0" lvl="1">
                        <a:buNone/>
                      </a:pPr>
                      <a:r>
                        <a:rPr lang="en-US"/>
                        <a:t>9.414634</a:t>
                      </a:r>
                      <a:endParaRPr lang="en-US"/>
                    </a:p>
                  </a:txBody>
                  <a:tcPr/>
                </a:tc>
              </a:tr>
            </a:tbl>
          </a:graphicData>
        </a:graphic>
      </p:graphicFrame>
      <p:pic>
        <p:nvPicPr>
          <p:cNvPr id="7" name="Content Placeholder 6" descr="Distance from Home"/>
          <p:cNvPicPr>
            <a:picLocks noChangeAspect="1"/>
          </p:cNvPicPr>
          <p:nvPr>
            <p:ph sz="half" idx="2"/>
          </p:nvPr>
        </p:nvPicPr>
        <p:blipFill>
          <a:blip r:embed="rId1"/>
          <a:stretch>
            <a:fillRect/>
          </a:stretch>
        </p:blipFill>
        <p:spPr>
          <a:xfrm>
            <a:off x="6731000" y="2258060"/>
            <a:ext cx="4851400" cy="37966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EmpEducationLevel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a:solidFill>
                            <a:schemeClr val="bg1"/>
                          </a:solidFill>
                          <a:sym typeface="+mn-ea"/>
                        </a:rPr>
                        <a:t>EmpEducationLevel </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2.720588</a:t>
                      </a:r>
                      <a:endParaRPr lang="en-US"/>
                    </a:p>
                  </a:txBody>
                  <a:tcPr/>
                </a:tc>
              </a:tr>
              <a:tr h="1061085">
                <a:tc>
                  <a:txBody>
                    <a:bodyPr/>
                    <a:p>
                      <a:pPr>
                        <a:buNone/>
                      </a:pPr>
                      <a:r>
                        <a:rPr lang="en-IN" altLang="en-US"/>
                        <a:t>       3</a:t>
                      </a:r>
                      <a:endParaRPr lang="en-IN" altLang="en-US"/>
                    </a:p>
                  </a:txBody>
                  <a:tcPr/>
                </a:tc>
                <a:tc>
                  <a:txBody>
                    <a:bodyPr/>
                    <a:p>
                      <a:pPr marL="0" lvl="1">
                        <a:buNone/>
                      </a:pPr>
                      <a:r>
                        <a:rPr lang="en-US"/>
                        <a:t>2.923077</a:t>
                      </a:r>
                      <a:endParaRPr lang="en-US"/>
                    </a:p>
                  </a:txBody>
                  <a:tcPr/>
                </a:tc>
              </a:tr>
              <a:tr h="983615">
                <a:tc>
                  <a:txBody>
                    <a:bodyPr/>
                    <a:p>
                      <a:pPr>
                        <a:buNone/>
                      </a:pPr>
                      <a:r>
                        <a:rPr lang="en-IN" altLang="en-US"/>
                        <a:t>       4</a:t>
                      </a:r>
                      <a:endParaRPr lang="en-IN" altLang="en-US"/>
                    </a:p>
                  </a:txBody>
                  <a:tcPr/>
                </a:tc>
                <a:tc>
                  <a:txBody>
                    <a:bodyPr/>
                    <a:p>
                      <a:pPr marL="0" lvl="1">
                        <a:buNone/>
                      </a:pPr>
                      <a:r>
                        <a:rPr lang="en-US"/>
                        <a:t>2.853659</a:t>
                      </a:r>
                      <a:endParaRPr lang="en-US"/>
                    </a:p>
                  </a:txBody>
                  <a:tcPr/>
                </a:tc>
              </a:tr>
            </a:tbl>
          </a:graphicData>
        </a:graphic>
      </p:graphicFrame>
      <p:pic>
        <p:nvPicPr>
          <p:cNvPr id="7" name="Content Placeholder 6" descr="Emp Education Level"/>
          <p:cNvPicPr>
            <a:picLocks noChangeAspect="1"/>
          </p:cNvPicPr>
          <p:nvPr>
            <p:ph sz="half" idx="2"/>
          </p:nvPr>
        </p:nvPicPr>
        <p:blipFill>
          <a:blip r:embed="rId1"/>
          <a:stretch>
            <a:fillRect/>
          </a:stretch>
        </p:blipFill>
        <p:spPr>
          <a:xfrm>
            <a:off x="6680200" y="2258060"/>
            <a:ext cx="4902200" cy="37973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EmpEnvironmentSatisfaction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a:solidFill>
                            <a:schemeClr val="bg1"/>
                          </a:solidFill>
                          <a:sym typeface="+mn-ea"/>
                        </a:rPr>
                        <a:t>EmpEnvironmentSatisfaction</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1.602941</a:t>
                      </a:r>
                      <a:endParaRPr lang="en-US"/>
                    </a:p>
                  </a:txBody>
                  <a:tcPr/>
                </a:tc>
              </a:tr>
              <a:tr h="1061085">
                <a:tc>
                  <a:txBody>
                    <a:bodyPr/>
                    <a:p>
                      <a:pPr>
                        <a:buNone/>
                      </a:pPr>
                      <a:r>
                        <a:rPr lang="en-IN" altLang="en-US"/>
                        <a:t>       3</a:t>
                      </a:r>
                      <a:endParaRPr lang="en-IN" altLang="en-US"/>
                    </a:p>
                  </a:txBody>
                  <a:tcPr/>
                </a:tc>
                <a:tc>
                  <a:txBody>
                    <a:bodyPr/>
                    <a:p>
                      <a:pPr marL="0" lvl="1">
                        <a:buNone/>
                      </a:pPr>
                      <a:r>
                        <a:rPr lang="en-IN" altLang="en-US" sz="1800">
                          <a:sym typeface="+mn-ea"/>
                        </a:rPr>
                        <a:t>3.038462</a:t>
                      </a:r>
                      <a:endParaRPr lang="en-IN" altLang="en-US" sz="1800">
                        <a:sym typeface="+mn-ea"/>
                      </a:endParaRPr>
                    </a:p>
                  </a:txBody>
                  <a:tcPr/>
                </a:tc>
              </a:tr>
              <a:tr h="983615">
                <a:tc>
                  <a:txBody>
                    <a:bodyPr/>
                    <a:p>
                      <a:pPr>
                        <a:buNone/>
                      </a:pPr>
                      <a:r>
                        <a:rPr lang="en-IN" altLang="en-US"/>
                        <a:t>       4</a:t>
                      </a:r>
                      <a:endParaRPr lang="en-IN" altLang="en-US"/>
                    </a:p>
                  </a:txBody>
                  <a:tcPr/>
                </a:tc>
                <a:tc>
                  <a:txBody>
                    <a:bodyPr/>
                    <a:p>
                      <a:pPr marL="0" lvl="1">
                        <a:buNone/>
                      </a:pPr>
                      <a:r>
                        <a:rPr lang="en-IN" altLang="en-US" sz="1800"/>
                        <a:t>3.219512</a:t>
                      </a:r>
                      <a:endParaRPr lang="en-IN" altLang="en-US" sz="1800"/>
                    </a:p>
                    <a:p>
                      <a:pPr>
                        <a:buNone/>
                      </a:pPr>
                      <a:endParaRPr lang="en-US"/>
                    </a:p>
                  </a:txBody>
                  <a:tcPr/>
                </a:tc>
              </a:tr>
            </a:tbl>
          </a:graphicData>
        </a:graphic>
      </p:graphicFrame>
      <p:pic>
        <p:nvPicPr>
          <p:cNvPr id="7" name="Content Placeholder 6" descr="Env Satisfaction Level"/>
          <p:cNvPicPr>
            <a:picLocks noChangeAspect="1"/>
          </p:cNvPicPr>
          <p:nvPr>
            <p:ph sz="half" idx="2"/>
          </p:nvPr>
        </p:nvPicPr>
        <p:blipFill>
          <a:blip r:embed="rId1"/>
          <a:stretch>
            <a:fillRect/>
          </a:stretch>
        </p:blipFill>
        <p:spPr>
          <a:xfrm>
            <a:off x="6854190" y="2258060"/>
            <a:ext cx="4902200" cy="37966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EmpJobLevel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EmpJobLevel</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2.029412</a:t>
                      </a:r>
                      <a:endParaRPr lang="en-US"/>
                    </a:p>
                  </a:txBody>
                  <a:tcPr/>
                </a:tc>
              </a:tr>
              <a:tr h="1061085">
                <a:tc>
                  <a:txBody>
                    <a:bodyPr/>
                    <a:p>
                      <a:pPr>
                        <a:buNone/>
                      </a:pPr>
                      <a:r>
                        <a:rPr lang="en-IN" altLang="en-US"/>
                        <a:t>       3</a:t>
                      </a:r>
                      <a:endParaRPr lang="en-IN" altLang="en-US"/>
                    </a:p>
                  </a:txBody>
                  <a:tcPr/>
                </a:tc>
                <a:tc>
                  <a:txBody>
                    <a:bodyPr/>
                    <a:p>
                      <a:pPr marL="0" lvl="1">
                        <a:buNone/>
                      </a:pPr>
                      <a:r>
                        <a:rPr lang="en-US"/>
                        <a:t>1.991453</a:t>
                      </a:r>
                      <a:endParaRPr lang="en-US"/>
                    </a:p>
                  </a:txBody>
                  <a:tcPr/>
                </a:tc>
              </a:tr>
              <a:tr h="983615">
                <a:tc>
                  <a:txBody>
                    <a:bodyPr/>
                    <a:p>
                      <a:pPr>
                        <a:buNone/>
                      </a:pPr>
                      <a:r>
                        <a:rPr lang="en-IN" altLang="en-US"/>
                        <a:t>       4</a:t>
                      </a:r>
                      <a:endParaRPr lang="en-IN" altLang="en-US"/>
                    </a:p>
                  </a:txBody>
                  <a:tcPr/>
                </a:tc>
                <a:tc>
                  <a:txBody>
                    <a:bodyPr/>
                    <a:p>
                      <a:pPr marL="0" lvl="1">
                        <a:buNone/>
                      </a:pPr>
                      <a:r>
                        <a:rPr lang="en-IN" altLang="en-US" sz="1800"/>
                        <a:t>1.975610</a:t>
                      </a:r>
                      <a:endParaRPr lang="en-IN" altLang="en-US" sz="1800"/>
                    </a:p>
                    <a:p>
                      <a:pPr>
                        <a:buNone/>
                      </a:pPr>
                      <a:endParaRPr lang="en-US"/>
                    </a:p>
                  </a:txBody>
                  <a:tcPr/>
                </a:tc>
              </a:tr>
            </a:tbl>
          </a:graphicData>
        </a:graphic>
      </p:graphicFrame>
      <p:pic>
        <p:nvPicPr>
          <p:cNvPr id="7" name="Content Placeholder 6" descr="Job Level"/>
          <p:cNvPicPr>
            <a:picLocks noChangeAspect="1"/>
          </p:cNvPicPr>
          <p:nvPr>
            <p:ph sz="half" idx="2"/>
          </p:nvPr>
        </p:nvPicPr>
        <p:blipFill>
          <a:blip r:embed="rId1"/>
          <a:stretch>
            <a:fillRect/>
          </a:stretch>
        </p:blipFill>
        <p:spPr>
          <a:xfrm>
            <a:off x="6877685" y="2258060"/>
            <a:ext cx="4805680" cy="37973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NumCompaniesWorked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a:solidFill>
                            <a:schemeClr val="bg1"/>
                          </a:solidFill>
                          <a:sym typeface="+mn-ea"/>
                        </a:rPr>
                        <a:t>NumCompaniesWorked</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2.602941</a:t>
                      </a:r>
                      <a:endParaRPr lang="en-US"/>
                    </a:p>
                  </a:txBody>
                  <a:tcPr/>
                </a:tc>
              </a:tr>
              <a:tr h="1061085">
                <a:tc>
                  <a:txBody>
                    <a:bodyPr/>
                    <a:p>
                      <a:pPr>
                        <a:buNone/>
                      </a:pPr>
                      <a:r>
                        <a:rPr lang="en-IN" altLang="en-US"/>
                        <a:t>       3</a:t>
                      </a:r>
                      <a:endParaRPr lang="en-IN" altLang="en-US"/>
                    </a:p>
                  </a:txBody>
                  <a:tcPr/>
                </a:tc>
                <a:tc>
                  <a:txBody>
                    <a:bodyPr/>
                    <a:p>
                      <a:pPr marL="0" lvl="1">
                        <a:buNone/>
                      </a:pPr>
                      <a:r>
                        <a:rPr lang="en-US"/>
                        <a:t>2.713675</a:t>
                      </a:r>
                      <a:endParaRPr lang="en-US"/>
                    </a:p>
                  </a:txBody>
                  <a:tcPr/>
                </a:tc>
              </a:tr>
              <a:tr h="983615">
                <a:tc>
                  <a:txBody>
                    <a:bodyPr/>
                    <a:p>
                      <a:pPr>
                        <a:buNone/>
                      </a:pPr>
                      <a:r>
                        <a:rPr lang="en-IN" altLang="en-US"/>
                        <a:t>       4</a:t>
                      </a:r>
                      <a:endParaRPr lang="en-IN" altLang="en-US"/>
                    </a:p>
                  </a:txBody>
                  <a:tcPr/>
                </a:tc>
                <a:tc>
                  <a:txBody>
                    <a:bodyPr/>
                    <a:p>
                      <a:pPr marL="0" lvl="1">
                        <a:buNone/>
                      </a:pPr>
                      <a:r>
                        <a:rPr lang="en-IN" altLang="en-US" sz="1800"/>
                        <a:t>2.731707</a:t>
                      </a:r>
                      <a:endParaRPr lang="en-IN" altLang="en-US" sz="1800"/>
                    </a:p>
                    <a:p>
                      <a:pPr>
                        <a:buNone/>
                      </a:pPr>
                      <a:endParaRPr lang="en-US"/>
                    </a:p>
                  </a:txBody>
                  <a:tcPr/>
                </a:tc>
              </a:tr>
            </a:tbl>
          </a:graphicData>
        </a:graphic>
      </p:graphicFrame>
      <p:pic>
        <p:nvPicPr>
          <p:cNvPr id="7" name="Content Placeholder 6" descr="Num companies worked"/>
          <p:cNvPicPr>
            <a:picLocks noChangeAspect="1"/>
          </p:cNvPicPr>
          <p:nvPr>
            <p:ph sz="half" idx="2"/>
          </p:nvPr>
        </p:nvPicPr>
        <p:blipFill>
          <a:blip r:embed="rId1"/>
          <a:stretch>
            <a:fillRect/>
          </a:stretch>
        </p:blipFill>
        <p:spPr>
          <a:xfrm>
            <a:off x="6854190" y="2258060"/>
            <a:ext cx="4902200" cy="37973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EmpRelationshipSatisfaction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EmpRelationshipSatisfaction</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2.397059</a:t>
                      </a:r>
                      <a:endParaRPr lang="en-US"/>
                    </a:p>
                  </a:txBody>
                  <a:tcPr/>
                </a:tc>
              </a:tr>
              <a:tr h="1061085">
                <a:tc>
                  <a:txBody>
                    <a:bodyPr/>
                    <a:p>
                      <a:pPr>
                        <a:buNone/>
                      </a:pPr>
                      <a:r>
                        <a:rPr lang="en-IN" altLang="en-US"/>
                        <a:t>       3</a:t>
                      </a:r>
                      <a:endParaRPr lang="en-IN" altLang="en-US"/>
                    </a:p>
                  </a:txBody>
                  <a:tcPr/>
                </a:tc>
                <a:tc>
                  <a:txBody>
                    <a:bodyPr/>
                    <a:p>
                      <a:pPr marL="0" lvl="1">
                        <a:buNone/>
                      </a:pPr>
                      <a:r>
                        <a:rPr lang="en-US"/>
                        <a:t>2.683761</a:t>
                      </a:r>
                      <a:endParaRPr lang="en-US"/>
                    </a:p>
                  </a:txBody>
                  <a:tcPr/>
                </a:tc>
              </a:tr>
              <a:tr h="983615">
                <a:tc>
                  <a:txBody>
                    <a:bodyPr/>
                    <a:p>
                      <a:pPr>
                        <a:buNone/>
                      </a:pPr>
                      <a:r>
                        <a:rPr lang="en-IN" altLang="en-US"/>
                        <a:t>       4</a:t>
                      </a:r>
                      <a:endParaRPr lang="en-IN" altLang="en-US"/>
                    </a:p>
                  </a:txBody>
                  <a:tcPr/>
                </a:tc>
                <a:tc>
                  <a:txBody>
                    <a:bodyPr/>
                    <a:p>
                      <a:pPr marL="0" lvl="1">
                        <a:buNone/>
                      </a:pPr>
                      <a:r>
                        <a:rPr lang="en-IN" altLang="en-US" sz="1800"/>
                        <a:t>2.585366</a:t>
                      </a:r>
                      <a:endParaRPr lang="en-IN" altLang="en-US" sz="1800"/>
                    </a:p>
                    <a:p>
                      <a:pPr>
                        <a:buNone/>
                      </a:pPr>
                      <a:endParaRPr lang="en-US"/>
                    </a:p>
                  </a:txBody>
                  <a:tcPr/>
                </a:tc>
              </a:tr>
            </a:tbl>
          </a:graphicData>
        </a:graphic>
      </p:graphicFrame>
      <p:pic>
        <p:nvPicPr>
          <p:cNvPr id="7" name="Content Placeholder 6" descr="relationship satisfaction"/>
          <p:cNvPicPr>
            <a:picLocks noChangeAspect="1"/>
          </p:cNvPicPr>
          <p:nvPr>
            <p:ph sz="half" idx="2"/>
          </p:nvPr>
        </p:nvPicPr>
        <p:blipFill>
          <a:blip r:embed="rId1"/>
          <a:stretch>
            <a:fillRect/>
          </a:stretch>
        </p:blipFill>
        <p:spPr>
          <a:xfrm>
            <a:off x="6904990" y="2258060"/>
            <a:ext cx="4902200" cy="37973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TotalWorkExperienceInYears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TotalWorkExperienceInYears</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12.044118</a:t>
                      </a:r>
                      <a:endParaRPr lang="en-US"/>
                    </a:p>
                  </a:txBody>
                  <a:tcPr/>
                </a:tc>
              </a:tr>
              <a:tr h="1061085">
                <a:tc>
                  <a:txBody>
                    <a:bodyPr/>
                    <a:p>
                      <a:pPr>
                        <a:buNone/>
                      </a:pPr>
                      <a:r>
                        <a:rPr lang="en-IN" altLang="en-US"/>
                        <a:t>       3</a:t>
                      </a:r>
                      <a:endParaRPr lang="en-IN" altLang="en-US"/>
                    </a:p>
                  </a:txBody>
                  <a:tcPr/>
                </a:tc>
                <a:tc>
                  <a:txBody>
                    <a:bodyPr/>
                    <a:p>
                      <a:pPr marL="0" lvl="1">
                        <a:buNone/>
                      </a:pPr>
                      <a:r>
                        <a:rPr lang="en-US"/>
                        <a:t>11.645299</a:t>
                      </a:r>
                      <a:endParaRPr lang="en-US"/>
                    </a:p>
                  </a:txBody>
                  <a:tcPr/>
                </a:tc>
              </a:tr>
              <a:tr h="983615">
                <a:tc>
                  <a:txBody>
                    <a:bodyPr/>
                    <a:p>
                      <a:pPr>
                        <a:buNone/>
                      </a:pPr>
                      <a:r>
                        <a:rPr lang="en-IN" altLang="en-US"/>
                        <a:t>       4</a:t>
                      </a:r>
                      <a:endParaRPr lang="en-IN" altLang="en-US"/>
                    </a:p>
                  </a:txBody>
                  <a:tcPr/>
                </a:tc>
                <a:tc>
                  <a:txBody>
                    <a:bodyPr/>
                    <a:p>
                      <a:pPr marL="0" lvl="1">
                        <a:buNone/>
                      </a:pPr>
                      <a:r>
                        <a:rPr lang="en-IN" altLang="en-US" sz="1800"/>
                        <a:t>11.829268</a:t>
                      </a:r>
                      <a:endParaRPr lang="en-IN" altLang="en-US" sz="1800"/>
                    </a:p>
                    <a:p>
                      <a:pPr>
                        <a:buNone/>
                      </a:pPr>
                      <a:endParaRPr lang="en-US"/>
                    </a:p>
                  </a:txBody>
                  <a:tcPr/>
                </a:tc>
              </a:tr>
            </a:tbl>
          </a:graphicData>
        </a:graphic>
      </p:graphicFrame>
      <p:pic>
        <p:nvPicPr>
          <p:cNvPr id="7" name="Content Placeholder 6" descr="total work xp in years"/>
          <p:cNvPicPr>
            <a:picLocks noChangeAspect="1"/>
          </p:cNvPicPr>
          <p:nvPr>
            <p:ph sz="half" idx="2"/>
          </p:nvPr>
        </p:nvPicPr>
        <p:blipFill>
          <a:blip r:embed="rId1"/>
          <a:stretch>
            <a:fillRect/>
          </a:stretch>
        </p:blipFill>
        <p:spPr>
          <a:xfrm>
            <a:off x="6731000" y="2258060"/>
            <a:ext cx="4851400" cy="379666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EmpWorkLifeBalance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EmpWorkLifeBalance</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2.558824</a:t>
                      </a:r>
                      <a:endParaRPr lang="en-US"/>
                    </a:p>
                  </a:txBody>
                  <a:tcPr/>
                </a:tc>
              </a:tr>
              <a:tr h="1061085">
                <a:tc>
                  <a:txBody>
                    <a:bodyPr/>
                    <a:p>
                      <a:pPr>
                        <a:buNone/>
                      </a:pPr>
                      <a:r>
                        <a:rPr lang="en-IN" altLang="en-US"/>
                        <a:t>       3</a:t>
                      </a:r>
                      <a:endParaRPr lang="en-IN" altLang="en-US"/>
                    </a:p>
                  </a:txBody>
                  <a:tcPr/>
                </a:tc>
                <a:tc>
                  <a:txBody>
                    <a:bodyPr/>
                    <a:p>
                      <a:pPr marL="0" lvl="1">
                        <a:buNone/>
                      </a:pPr>
                      <a:r>
                        <a:rPr lang="en-US"/>
                        <a:t>2.739316</a:t>
                      </a:r>
                      <a:endParaRPr lang="en-US"/>
                    </a:p>
                  </a:txBody>
                  <a:tcPr/>
                </a:tc>
              </a:tr>
              <a:tr h="983615">
                <a:tc>
                  <a:txBody>
                    <a:bodyPr/>
                    <a:p>
                      <a:pPr>
                        <a:buNone/>
                      </a:pPr>
                      <a:r>
                        <a:rPr lang="en-IN" altLang="en-US"/>
                        <a:t>       4</a:t>
                      </a:r>
                      <a:endParaRPr lang="en-IN" altLang="en-US"/>
                    </a:p>
                  </a:txBody>
                  <a:tcPr/>
                </a:tc>
                <a:tc>
                  <a:txBody>
                    <a:bodyPr/>
                    <a:p>
                      <a:pPr marL="0" lvl="1">
                        <a:buNone/>
                      </a:pPr>
                      <a:r>
                        <a:rPr lang="en-IN" altLang="en-US" sz="1800"/>
                        <a:t>3.073171</a:t>
                      </a:r>
                      <a:endParaRPr lang="en-IN" altLang="en-US" sz="1800"/>
                    </a:p>
                    <a:p>
                      <a:pPr>
                        <a:buNone/>
                      </a:pPr>
                      <a:endParaRPr lang="en-US"/>
                    </a:p>
                  </a:txBody>
                  <a:tcPr/>
                </a:tc>
              </a:tr>
            </a:tbl>
          </a:graphicData>
        </a:graphic>
      </p:graphicFrame>
      <p:pic>
        <p:nvPicPr>
          <p:cNvPr id="7" name="Content Placeholder 6" descr="work life balance"/>
          <p:cNvPicPr>
            <a:picLocks noChangeAspect="1"/>
          </p:cNvPicPr>
          <p:nvPr>
            <p:ph sz="half" idx="2"/>
          </p:nvPr>
        </p:nvPicPr>
        <p:blipFill>
          <a:blip r:embed="rId1"/>
          <a:stretch>
            <a:fillRect/>
          </a:stretch>
        </p:blipFill>
        <p:spPr>
          <a:xfrm>
            <a:off x="6813550" y="2258060"/>
            <a:ext cx="4902200" cy="379666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ExperienceYearsAtThisCompany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ExperienceYearsAtThisCompany</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9.666667</a:t>
                      </a:r>
                      <a:endParaRPr lang="en-US"/>
                    </a:p>
                  </a:txBody>
                  <a:tcPr/>
                </a:tc>
              </a:tr>
              <a:tr h="1061085">
                <a:tc>
                  <a:txBody>
                    <a:bodyPr/>
                    <a:p>
                      <a:pPr>
                        <a:buNone/>
                      </a:pPr>
                      <a:r>
                        <a:rPr lang="en-IN" altLang="en-US"/>
                        <a:t>       3</a:t>
                      </a:r>
                      <a:endParaRPr lang="en-IN" altLang="en-US"/>
                    </a:p>
                  </a:txBody>
                  <a:tcPr/>
                </a:tc>
                <a:tc>
                  <a:txBody>
                    <a:bodyPr/>
                    <a:p>
                      <a:pPr marL="0" lvl="1">
                        <a:buNone/>
                      </a:pPr>
                      <a:r>
                        <a:rPr lang="en-US"/>
                        <a:t>6.470120</a:t>
                      </a:r>
                      <a:endParaRPr lang="en-US"/>
                    </a:p>
                  </a:txBody>
                  <a:tcPr/>
                </a:tc>
              </a:tr>
              <a:tr h="983615">
                <a:tc>
                  <a:txBody>
                    <a:bodyPr/>
                    <a:p>
                      <a:pPr>
                        <a:buNone/>
                      </a:pPr>
                      <a:r>
                        <a:rPr lang="en-IN" altLang="en-US"/>
                        <a:t>       4</a:t>
                      </a:r>
                      <a:endParaRPr lang="en-IN" altLang="en-US"/>
                    </a:p>
                  </a:txBody>
                  <a:tcPr/>
                </a:tc>
                <a:tc>
                  <a:txBody>
                    <a:bodyPr/>
                    <a:p>
                      <a:pPr marL="0" lvl="1">
                        <a:buNone/>
                      </a:pPr>
                      <a:r>
                        <a:rPr lang="en-US"/>
                        <a:t>9.485714</a:t>
                      </a:r>
                      <a:endParaRPr lang="en-US"/>
                    </a:p>
                  </a:txBody>
                  <a:tcPr/>
                </a:tc>
              </a:tr>
            </a:tbl>
          </a:graphicData>
        </a:graphic>
      </p:graphicFrame>
      <p:pic>
        <p:nvPicPr>
          <p:cNvPr id="6" name="Content Placeholder 5" descr="experience years at this company"/>
          <p:cNvPicPr>
            <a:picLocks noChangeAspect="1"/>
          </p:cNvPicPr>
          <p:nvPr>
            <p:ph sz="half" idx="2"/>
          </p:nvPr>
        </p:nvPicPr>
        <p:blipFill>
          <a:blip r:embed="rId1"/>
          <a:stretch>
            <a:fillRect/>
          </a:stretch>
        </p:blipFill>
        <p:spPr>
          <a:xfrm>
            <a:off x="6899910" y="2258060"/>
            <a:ext cx="4851400" cy="379666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YearsSinceLastPromotion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YearsSinceLastPromotion</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3.352941</a:t>
                      </a:r>
                      <a:endParaRPr lang="en-US"/>
                    </a:p>
                  </a:txBody>
                  <a:tcPr/>
                </a:tc>
              </a:tr>
              <a:tr h="1061085">
                <a:tc>
                  <a:txBody>
                    <a:bodyPr/>
                    <a:p>
                      <a:pPr>
                        <a:buNone/>
                      </a:pPr>
                      <a:r>
                        <a:rPr lang="en-IN" altLang="en-US"/>
                        <a:t>       3</a:t>
                      </a:r>
                      <a:endParaRPr lang="en-IN" altLang="en-US"/>
                    </a:p>
                  </a:txBody>
                  <a:tcPr/>
                </a:tc>
                <a:tc>
                  <a:txBody>
                    <a:bodyPr/>
                    <a:p>
                      <a:pPr marL="0" lvl="1">
                        <a:buNone/>
                      </a:pPr>
                      <a:r>
                        <a:rPr lang="en-US"/>
                        <a:t>1.978632</a:t>
                      </a:r>
                      <a:endParaRPr lang="en-US"/>
                    </a:p>
                  </a:txBody>
                  <a:tcPr/>
                </a:tc>
              </a:tr>
              <a:tr h="983615">
                <a:tc>
                  <a:txBody>
                    <a:bodyPr/>
                    <a:p>
                      <a:pPr>
                        <a:buNone/>
                      </a:pPr>
                      <a:r>
                        <a:rPr lang="en-IN" altLang="en-US"/>
                        <a:t>       4</a:t>
                      </a:r>
                      <a:endParaRPr lang="en-IN" altLang="en-US"/>
                    </a:p>
                  </a:txBody>
                  <a:tcPr/>
                </a:tc>
                <a:tc>
                  <a:txBody>
                    <a:bodyPr/>
                    <a:p>
                      <a:pPr marL="0" lvl="1">
                        <a:buNone/>
                      </a:pPr>
                      <a:r>
                        <a:rPr lang="en-US"/>
                        <a:t>1.926829</a:t>
                      </a:r>
                      <a:endParaRPr lang="en-US"/>
                    </a:p>
                  </a:txBody>
                  <a:tcPr/>
                </a:tc>
              </a:tr>
            </a:tbl>
          </a:graphicData>
        </a:graphic>
      </p:graphicFrame>
      <p:pic>
        <p:nvPicPr>
          <p:cNvPr id="7" name="Content Placeholder 6" descr="years since last promotion"/>
          <p:cNvPicPr>
            <a:picLocks noChangeAspect="1"/>
          </p:cNvPicPr>
          <p:nvPr>
            <p:ph sz="half" idx="2"/>
          </p:nvPr>
        </p:nvPicPr>
        <p:blipFill>
          <a:blip r:embed="rId1"/>
          <a:stretch>
            <a:fillRect/>
          </a:stretch>
        </p:blipFill>
        <p:spPr>
          <a:xfrm>
            <a:off x="6915150" y="2258060"/>
            <a:ext cx="4902200" cy="35585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Analysis</a:t>
            </a:r>
            <a:endParaRPr lang="en-IN" altLang="en-US"/>
          </a:p>
        </p:txBody>
      </p:sp>
      <p:sp>
        <p:nvSpPr>
          <p:cNvPr id="3" name="Content Placeholder 2"/>
          <p:cNvSpPr>
            <a:spLocks noGrp="1"/>
          </p:cNvSpPr>
          <p:nvPr>
            <p:ph idx="1"/>
          </p:nvPr>
        </p:nvSpPr>
        <p:spPr>
          <a:xfrm>
            <a:off x="609600" y="1174750"/>
            <a:ext cx="10972800" cy="5354955"/>
          </a:xfrm>
        </p:spPr>
        <p:txBody>
          <a:bodyPr/>
          <a:p>
            <a:r>
              <a:rPr lang="en-IN" altLang="en-US"/>
              <a:t>Categorical Features:</a:t>
            </a:r>
            <a:endParaRPr lang="en-IN" altLang="en-US"/>
          </a:p>
          <a:p>
            <a:pPr marL="457200" lvl="1" indent="0">
              <a:buFont typeface="Wingdings" panose="05000000000000000000" charset="0"/>
              <a:buNone/>
            </a:pPr>
            <a:endParaRPr lang="en-IN" altLang="en-US" sz="2400"/>
          </a:p>
        </p:txBody>
      </p:sp>
      <p:graphicFrame>
        <p:nvGraphicFramePr>
          <p:cNvPr id="4" name="Table 3"/>
          <p:cNvGraphicFramePr/>
          <p:nvPr/>
        </p:nvGraphicFramePr>
        <p:xfrm>
          <a:off x="1139190" y="1855470"/>
          <a:ext cx="10054590" cy="4413250"/>
        </p:xfrm>
        <a:graphic>
          <a:graphicData uri="http://schemas.openxmlformats.org/drawingml/2006/table">
            <a:tbl>
              <a:tblPr firstRow="1" bandRow="1">
                <a:tableStyleId>{5C22544A-7EE6-4342-B048-85BDC9FD1C3A}</a:tableStyleId>
              </a:tblPr>
              <a:tblGrid>
                <a:gridCol w="5027295"/>
                <a:gridCol w="5027295"/>
              </a:tblGrid>
              <a:tr h="441325">
                <a:tc>
                  <a:txBody>
                    <a:bodyPr/>
                    <a:p>
                      <a:pPr>
                        <a:buNone/>
                      </a:pPr>
                      <a:r>
                        <a:rPr lang="en-IN" altLang="en-US"/>
                        <a:t>Feature Name</a:t>
                      </a:r>
                      <a:endParaRPr lang="en-IN" altLang="en-US"/>
                    </a:p>
                  </a:txBody>
                  <a:tcPr/>
                </a:tc>
                <a:tc>
                  <a:txBody>
                    <a:bodyPr/>
                    <a:p>
                      <a:pPr>
                        <a:buNone/>
                      </a:pPr>
                      <a:r>
                        <a:rPr lang="en-IN" altLang="en-US"/>
                        <a:t>Meaning</a:t>
                      </a:r>
                      <a:endParaRPr lang="en-IN" altLang="en-US"/>
                    </a:p>
                  </a:txBody>
                  <a:tcPr/>
                </a:tc>
              </a:tr>
              <a:tr h="441325">
                <a:tc>
                  <a:txBody>
                    <a:bodyPr/>
                    <a:p>
                      <a:pPr marL="0" lvl="1">
                        <a:buNone/>
                      </a:pPr>
                      <a:r>
                        <a:rPr lang="en-IN" altLang="en-US" sz="1800">
                          <a:sym typeface="+mn-ea"/>
                        </a:rPr>
                        <a:t>EmpNumber</a:t>
                      </a:r>
                      <a:endParaRPr lang="en-US"/>
                    </a:p>
                  </a:txBody>
                  <a:tcPr/>
                </a:tc>
                <a:tc>
                  <a:txBody>
                    <a:bodyPr/>
                    <a:p>
                      <a:pPr>
                        <a:buNone/>
                      </a:pPr>
                      <a:r>
                        <a:rPr lang="en-IN" altLang="en-US"/>
                        <a:t>Employee Number</a:t>
                      </a:r>
                      <a:endParaRPr lang="en-IN" altLang="en-US"/>
                    </a:p>
                  </a:txBody>
                  <a:tcPr/>
                </a:tc>
              </a:tr>
              <a:tr h="441325">
                <a:tc>
                  <a:txBody>
                    <a:bodyPr/>
                    <a:p>
                      <a:pPr marL="0" lvl="1">
                        <a:buNone/>
                      </a:pPr>
                      <a:r>
                        <a:rPr lang="en-IN" altLang="en-US" sz="1800">
                          <a:sym typeface="+mn-ea"/>
                        </a:rPr>
                        <a:t>Gender</a:t>
                      </a:r>
                      <a:endParaRPr lang="en-US"/>
                    </a:p>
                  </a:txBody>
                  <a:tcPr/>
                </a:tc>
                <a:tc>
                  <a:txBody>
                    <a:bodyPr/>
                    <a:p>
                      <a:pPr>
                        <a:buNone/>
                      </a:pPr>
                      <a:r>
                        <a:rPr lang="en-IN" altLang="en-US"/>
                        <a:t>Employee Gender</a:t>
                      </a:r>
                      <a:endParaRPr lang="en-IN" altLang="en-US"/>
                    </a:p>
                  </a:txBody>
                  <a:tcPr/>
                </a:tc>
              </a:tr>
              <a:tr h="441325">
                <a:tc>
                  <a:txBody>
                    <a:bodyPr/>
                    <a:p>
                      <a:pPr marL="0" lvl="1">
                        <a:buNone/>
                      </a:pPr>
                      <a:r>
                        <a:rPr lang="en-IN" altLang="en-US" sz="1800">
                          <a:solidFill>
                            <a:schemeClr val="tx1"/>
                          </a:solidFill>
                          <a:sym typeface="+mn-ea"/>
                        </a:rPr>
                        <a:t>EducationBackground</a:t>
                      </a:r>
                      <a:endParaRPr lang="en-US"/>
                    </a:p>
                  </a:txBody>
                  <a:tcPr/>
                </a:tc>
                <a:tc>
                  <a:txBody>
                    <a:bodyPr/>
                    <a:p>
                      <a:pPr>
                        <a:buNone/>
                      </a:pPr>
                      <a:r>
                        <a:rPr lang="en-IN" altLang="en-US"/>
                        <a:t>Employee Education Background</a:t>
                      </a:r>
                      <a:endParaRPr lang="en-IN" altLang="en-US"/>
                    </a:p>
                  </a:txBody>
                  <a:tcPr/>
                </a:tc>
              </a:tr>
              <a:tr h="441325">
                <a:tc>
                  <a:txBody>
                    <a:bodyPr/>
                    <a:p>
                      <a:pPr marL="0" lvl="1">
                        <a:buNone/>
                      </a:pPr>
                      <a:r>
                        <a:rPr lang="en-IN" altLang="en-US" sz="1800">
                          <a:sym typeface="+mn-ea"/>
                        </a:rPr>
                        <a:t>MaritalStatus</a:t>
                      </a:r>
                      <a:endParaRPr lang="en-US"/>
                    </a:p>
                  </a:txBody>
                  <a:tcPr/>
                </a:tc>
                <a:tc>
                  <a:txBody>
                    <a:bodyPr/>
                    <a:p>
                      <a:pPr>
                        <a:buNone/>
                      </a:pPr>
                      <a:r>
                        <a:rPr lang="en-IN" altLang="en-US"/>
                        <a:t>Employee Marital Status</a:t>
                      </a:r>
                      <a:endParaRPr lang="en-IN" altLang="en-US"/>
                    </a:p>
                  </a:txBody>
                  <a:tcPr/>
                </a:tc>
              </a:tr>
              <a:tr h="441325">
                <a:tc>
                  <a:txBody>
                    <a:bodyPr/>
                    <a:p>
                      <a:pPr marL="0" lvl="1">
                        <a:buNone/>
                      </a:pPr>
                      <a:r>
                        <a:rPr lang="en-IN" altLang="en-US" sz="1800" b="1">
                          <a:solidFill>
                            <a:srgbClr val="FF0000"/>
                          </a:solidFill>
                          <a:sym typeface="+mn-ea"/>
                        </a:rPr>
                        <a:t>EmpDepartment</a:t>
                      </a:r>
                      <a:endParaRPr lang="en-US"/>
                    </a:p>
                  </a:txBody>
                  <a:tcPr/>
                </a:tc>
                <a:tc>
                  <a:txBody>
                    <a:bodyPr/>
                    <a:p>
                      <a:pPr>
                        <a:buNone/>
                      </a:pPr>
                      <a:r>
                        <a:rPr lang="en-IN" altLang="en-US"/>
                        <a:t>Employee Department</a:t>
                      </a:r>
                      <a:endParaRPr lang="en-IN" altLang="en-US"/>
                    </a:p>
                  </a:txBody>
                  <a:tcPr/>
                </a:tc>
              </a:tr>
              <a:tr h="441325">
                <a:tc>
                  <a:txBody>
                    <a:bodyPr/>
                    <a:p>
                      <a:pPr marL="0" lvl="1">
                        <a:buNone/>
                      </a:pPr>
                      <a:r>
                        <a:rPr lang="en-IN" altLang="en-US" sz="1800">
                          <a:solidFill>
                            <a:schemeClr val="tx1"/>
                          </a:solidFill>
                          <a:sym typeface="+mn-ea"/>
                        </a:rPr>
                        <a:t>EmpJobRole</a:t>
                      </a:r>
                      <a:endParaRPr lang="en-US"/>
                    </a:p>
                  </a:txBody>
                  <a:tcPr/>
                </a:tc>
                <a:tc>
                  <a:txBody>
                    <a:bodyPr/>
                    <a:p>
                      <a:pPr>
                        <a:buNone/>
                      </a:pPr>
                      <a:r>
                        <a:rPr lang="en-IN" altLang="en-US"/>
                        <a:t>Job Role of the Employee</a:t>
                      </a:r>
                      <a:endParaRPr lang="en-IN" altLang="en-US"/>
                    </a:p>
                  </a:txBody>
                  <a:tcPr/>
                </a:tc>
              </a:tr>
              <a:tr h="441325">
                <a:tc>
                  <a:txBody>
                    <a:bodyPr/>
                    <a:p>
                      <a:pPr marL="0" lvl="1">
                        <a:buNone/>
                      </a:pPr>
                      <a:r>
                        <a:rPr lang="en-IN" altLang="en-US" sz="1800">
                          <a:sym typeface="+mn-ea"/>
                        </a:rPr>
                        <a:t>BusinessTravelFrequency</a:t>
                      </a:r>
                      <a:endParaRPr lang="en-US"/>
                    </a:p>
                  </a:txBody>
                  <a:tcPr/>
                </a:tc>
                <a:tc>
                  <a:txBody>
                    <a:bodyPr/>
                    <a:p>
                      <a:pPr>
                        <a:buNone/>
                      </a:pPr>
                      <a:r>
                        <a:rPr lang="en-IN" altLang="en-US"/>
                        <a:t>Travel Frequency for Business purpose</a:t>
                      </a:r>
                      <a:endParaRPr lang="en-IN" altLang="en-US"/>
                    </a:p>
                  </a:txBody>
                  <a:tcPr/>
                </a:tc>
              </a:tr>
              <a:tr h="441325">
                <a:tc>
                  <a:txBody>
                    <a:bodyPr/>
                    <a:p>
                      <a:pPr marL="0" lvl="1">
                        <a:buNone/>
                      </a:pPr>
                      <a:r>
                        <a:rPr lang="en-IN" altLang="en-US" sz="1800">
                          <a:sym typeface="+mn-ea"/>
                        </a:rPr>
                        <a:t>OverTime</a:t>
                      </a:r>
                      <a:endParaRPr lang="en-US"/>
                    </a:p>
                  </a:txBody>
                  <a:tcPr/>
                </a:tc>
                <a:tc>
                  <a:txBody>
                    <a:bodyPr/>
                    <a:p>
                      <a:pPr>
                        <a:buNone/>
                      </a:pPr>
                      <a:r>
                        <a:rPr lang="en-IN" altLang="en-US"/>
                        <a:t>Worked Over Time</a:t>
                      </a:r>
                      <a:endParaRPr lang="en-IN" altLang="en-US"/>
                    </a:p>
                  </a:txBody>
                  <a:tcPr/>
                </a:tc>
              </a:tr>
              <a:tr h="441325">
                <a:tc>
                  <a:txBody>
                    <a:bodyPr/>
                    <a:p>
                      <a:pPr marL="0" lvl="1">
                        <a:buNone/>
                      </a:pPr>
                      <a:r>
                        <a:rPr lang="en-IN" altLang="en-US" sz="1800">
                          <a:sym typeface="+mn-ea"/>
                        </a:rPr>
                        <a:t>Attrition</a:t>
                      </a:r>
                      <a:endParaRPr lang="en-US"/>
                    </a:p>
                  </a:txBody>
                  <a:tcPr/>
                </a:tc>
                <a:tc>
                  <a:txBody>
                    <a:bodyPr/>
                    <a:p>
                      <a:pPr>
                        <a:buNone/>
                      </a:pPr>
                      <a:r>
                        <a:rPr lang="en-IN" altLang="en-US"/>
                        <a:t>Attrition</a:t>
                      </a:r>
                      <a:endParaRPr lang="en-IN" altLang="en-US"/>
                    </a:p>
                  </a:txBody>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609600" y="1174750"/>
            <a:ext cx="11389995" cy="4953000"/>
          </a:xfrm>
        </p:spPr>
        <p:txBody>
          <a:bodyPr/>
          <a:p>
            <a:pPr marL="457200" lvl="1" indent="0">
              <a:buFont typeface="Wingdings" panose="05000000000000000000" charset="0"/>
              <a:buNone/>
            </a:pPr>
            <a:r>
              <a:rPr lang="en-IN" altLang="en-US" sz="3200" b="1">
                <a:solidFill>
                  <a:srgbClr val="FF0000"/>
                </a:solidFill>
                <a:sym typeface="+mn-ea"/>
              </a:rPr>
              <a:t>YearsWithCurrManager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YearsWithCurrManager</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5.220588</a:t>
                      </a:r>
                      <a:endParaRPr lang="en-US"/>
                    </a:p>
                  </a:txBody>
                  <a:tcPr/>
                </a:tc>
              </a:tr>
              <a:tr h="1061085">
                <a:tc>
                  <a:txBody>
                    <a:bodyPr/>
                    <a:p>
                      <a:pPr>
                        <a:buNone/>
                      </a:pPr>
                      <a:r>
                        <a:rPr lang="en-IN" altLang="en-US"/>
                        <a:t>       3</a:t>
                      </a:r>
                      <a:endParaRPr lang="en-IN" altLang="en-US"/>
                    </a:p>
                  </a:txBody>
                  <a:tcPr/>
                </a:tc>
                <a:tc>
                  <a:txBody>
                    <a:bodyPr/>
                    <a:p>
                      <a:pPr marL="0" lvl="1">
                        <a:buNone/>
                      </a:pPr>
                      <a:r>
                        <a:rPr lang="en-US"/>
                        <a:t>3.833333</a:t>
                      </a:r>
                      <a:endParaRPr lang="en-US"/>
                    </a:p>
                  </a:txBody>
                  <a:tcPr/>
                </a:tc>
              </a:tr>
              <a:tr h="983615">
                <a:tc>
                  <a:txBody>
                    <a:bodyPr/>
                    <a:p>
                      <a:pPr>
                        <a:buNone/>
                      </a:pPr>
                      <a:r>
                        <a:rPr lang="en-IN" altLang="en-US"/>
                        <a:t>       4</a:t>
                      </a:r>
                      <a:endParaRPr lang="en-IN" altLang="en-US"/>
                    </a:p>
                  </a:txBody>
                  <a:tcPr/>
                </a:tc>
                <a:tc>
                  <a:txBody>
                    <a:bodyPr/>
                    <a:p>
                      <a:pPr marL="0" lvl="1">
                        <a:buNone/>
                      </a:pPr>
                      <a:r>
                        <a:rPr lang="en-US"/>
                        <a:t>3.170732</a:t>
                      </a:r>
                      <a:endParaRPr lang="en-US"/>
                    </a:p>
                  </a:txBody>
                  <a:tcPr/>
                </a:tc>
              </a:tr>
            </a:tbl>
          </a:graphicData>
        </a:graphic>
      </p:graphicFrame>
      <p:pic>
        <p:nvPicPr>
          <p:cNvPr id="7" name="Content Placeholder 6" descr="years with current manager"/>
          <p:cNvPicPr>
            <a:picLocks noChangeAspect="1"/>
          </p:cNvPicPr>
          <p:nvPr>
            <p:ph sz="half" idx="2"/>
          </p:nvPr>
        </p:nvPicPr>
        <p:blipFill>
          <a:blip r:embed="rId1"/>
          <a:stretch>
            <a:fillRect/>
          </a:stretch>
        </p:blipFill>
        <p:spPr>
          <a:xfrm>
            <a:off x="6957695" y="2258060"/>
            <a:ext cx="4775200" cy="35306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Visualization(Categorical Features)</a:t>
            </a:r>
            <a:br>
              <a:rPr lang="en-IN" altLang="en-US"/>
            </a:br>
            <a:endParaRPr lang="en-US"/>
          </a:p>
        </p:txBody>
      </p:sp>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EducationBackground wise low performance</a:t>
            </a: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8" name="Table 7"/>
          <p:cNvGraphicFramePr/>
          <p:nvPr/>
        </p:nvGraphicFramePr>
        <p:xfrm>
          <a:off x="1068705" y="1825625"/>
          <a:ext cx="3625850" cy="3108325"/>
        </p:xfrm>
        <a:graphic>
          <a:graphicData uri="http://schemas.openxmlformats.org/drawingml/2006/table">
            <a:tbl>
              <a:tblPr firstRow="1" bandRow="1">
                <a:tableStyleId>{5C22544A-7EE6-4342-B048-85BDC9FD1C3A}</a:tableStyleId>
              </a:tblPr>
              <a:tblGrid>
                <a:gridCol w="2120900"/>
                <a:gridCol w="1504950"/>
              </a:tblGrid>
              <a:tr h="621665">
                <a:tc>
                  <a:txBody>
                    <a:bodyPr/>
                    <a:p>
                      <a:pPr>
                        <a:buNone/>
                      </a:pPr>
                      <a:r>
                        <a:rPr lang="en-IN" altLang="en-US"/>
                        <a:t>EmpBackground</a:t>
                      </a:r>
                      <a:endParaRPr lang="en-IN" altLang="en-US"/>
                    </a:p>
                  </a:txBody>
                  <a:tcPr/>
                </a:tc>
                <a:tc>
                  <a:txBody>
                    <a:bodyPr/>
                    <a:p>
                      <a:pPr>
                        <a:buNone/>
                      </a:pPr>
                      <a:r>
                        <a:rPr lang="en-IN" altLang="en-US"/>
                        <a:t>Percentage</a:t>
                      </a:r>
                      <a:endParaRPr lang="en-IN" altLang="en-US"/>
                    </a:p>
                  </a:txBody>
                  <a:tcPr/>
                </a:tc>
              </a:tr>
              <a:tr h="621665">
                <a:tc>
                  <a:txBody>
                    <a:bodyPr/>
                    <a:p>
                      <a:pPr>
                        <a:buNone/>
                      </a:pPr>
                      <a:r>
                        <a:rPr lang="en-IN" altLang="en-US"/>
                        <a:t>Life Science</a:t>
                      </a:r>
                      <a:endParaRPr lang="en-IN" altLang="en-US"/>
                    </a:p>
                  </a:txBody>
                  <a:tcPr/>
                </a:tc>
                <a:tc>
                  <a:txBody>
                    <a:bodyPr/>
                    <a:p>
                      <a:pPr>
                        <a:buNone/>
                      </a:pPr>
                      <a:r>
                        <a:rPr lang="en-IN" altLang="en-US" b="1">
                          <a:solidFill>
                            <a:srgbClr val="FF0000"/>
                          </a:solidFill>
                        </a:rPr>
                        <a:t>45.6%</a:t>
                      </a:r>
                      <a:endParaRPr lang="en-IN" altLang="en-US" b="1">
                        <a:solidFill>
                          <a:srgbClr val="FF0000"/>
                        </a:solidFill>
                      </a:endParaRPr>
                    </a:p>
                  </a:txBody>
                  <a:tcPr/>
                </a:tc>
              </a:tr>
              <a:tr h="621665">
                <a:tc>
                  <a:txBody>
                    <a:bodyPr/>
                    <a:p>
                      <a:pPr>
                        <a:buNone/>
                      </a:pPr>
                      <a:r>
                        <a:rPr lang="en-IN" altLang="en-US"/>
                        <a:t>Medical</a:t>
                      </a:r>
                      <a:endParaRPr lang="en-IN" altLang="en-US"/>
                    </a:p>
                  </a:txBody>
                  <a:tcPr/>
                </a:tc>
                <a:tc>
                  <a:txBody>
                    <a:bodyPr/>
                    <a:p>
                      <a:pPr>
                        <a:buNone/>
                      </a:pPr>
                      <a:r>
                        <a:rPr lang="en-IN" altLang="en-US" b="1">
                          <a:solidFill>
                            <a:srgbClr val="FF0000"/>
                          </a:solidFill>
                        </a:rPr>
                        <a:t>41.2%</a:t>
                      </a:r>
                      <a:endParaRPr lang="en-IN" altLang="en-US" b="1">
                        <a:solidFill>
                          <a:srgbClr val="FF0000"/>
                        </a:solidFill>
                      </a:endParaRPr>
                    </a:p>
                  </a:txBody>
                  <a:tcPr/>
                </a:tc>
              </a:tr>
              <a:tr h="621665">
                <a:tc>
                  <a:txBody>
                    <a:bodyPr/>
                    <a:p>
                      <a:pPr>
                        <a:buNone/>
                      </a:pPr>
                      <a:r>
                        <a:rPr lang="en-IN" altLang="en-US"/>
                        <a:t>Technical Degree</a:t>
                      </a:r>
                      <a:endParaRPr lang="en-IN" altLang="en-US"/>
                    </a:p>
                  </a:txBody>
                  <a:tcPr/>
                </a:tc>
                <a:tc>
                  <a:txBody>
                    <a:bodyPr/>
                    <a:p>
                      <a:pPr>
                        <a:buNone/>
                      </a:pPr>
                      <a:r>
                        <a:rPr lang="en-IN" altLang="en-US"/>
                        <a:t>11.8%</a:t>
                      </a:r>
                      <a:endParaRPr lang="en-IN" altLang="en-US"/>
                    </a:p>
                  </a:txBody>
                  <a:tcPr/>
                </a:tc>
              </a:tr>
              <a:tr h="621665">
                <a:tc>
                  <a:txBody>
                    <a:bodyPr/>
                    <a:p>
                      <a:pPr>
                        <a:buNone/>
                      </a:pPr>
                      <a:r>
                        <a:rPr lang="en-IN" altLang="en-US"/>
                        <a:t>Others</a:t>
                      </a:r>
                      <a:endParaRPr lang="en-IN" altLang="en-US"/>
                    </a:p>
                  </a:txBody>
                  <a:tcPr/>
                </a:tc>
                <a:tc>
                  <a:txBody>
                    <a:bodyPr/>
                    <a:p>
                      <a:pPr>
                        <a:buNone/>
                      </a:pPr>
                      <a:r>
                        <a:rPr lang="en-IN" altLang="en-US"/>
                        <a:t>1.5%</a:t>
                      </a:r>
                      <a:endParaRPr lang="en-IN" altLang="en-US"/>
                    </a:p>
                  </a:txBody>
                  <a:tcPr/>
                </a:tc>
              </a:tr>
            </a:tbl>
          </a:graphicData>
        </a:graphic>
      </p:graphicFrame>
      <p:pic>
        <p:nvPicPr>
          <p:cNvPr id="4" name="Content Placeholder 3" descr="educationbackgroundwiselowperformance"/>
          <p:cNvPicPr>
            <a:picLocks noChangeAspect="1"/>
          </p:cNvPicPr>
          <p:nvPr>
            <p:ph idx="1"/>
          </p:nvPr>
        </p:nvPicPr>
        <p:blipFill>
          <a:blip r:embed="rId1"/>
          <a:stretch>
            <a:fillRect/>
          </a:stretch>
        </p:blipFill>
        <p:spPr>
          <a:xfrm>
            <a:off x="7369175" y="1825625"/>
            <a:ext cx="4483100" cy="39319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Visualization(Categorical Features)</a:t>
            </a:r>
            <a:br>
              <a:rPr lang="en-IN" altLang="en-US"/>
            </a:br>
            <a:endParaRPr lang="en-US"/>
          </a:p>
        </p:txBody>
      </p:sp>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MaritalStatus</a:t>
            </a:r>
            <a:r>
              <a:rPr lang="en-IN" altLang="en-US" sz="3200" b="1">
                <a:solidFill>
                  <a:srgbClr val="FF0000"/>
                </a:solidFill>
                <a:sym typeface="+mn-ea"/>
              </a:rPr>
              <a:t> wise low performance</a:t>
            </a: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8" name="Table 7"/>
          <p:cNvGraphicFramePr/>
          <p:nvPr/>
        </p:nvGraphicFramePr>
        <p:xfrm>
          <a:off x="1068705" y="1825625"/>
          <a:ext cx="3625850" cy="3108325"/>
        </p:xfrm>
        <a:graphic>
          <a:graphicData uri="http://schemas.openxmlformats.org/drawingml/2006/table">
            <a:tbl>
              <a:tblPr firstRow="1" bandRow="1">
                <a:tableStyleId>{5C22544A-7EE6-4342-B048-85BDC9FD1C3A}</a:tableStyleId>
              </a:tblPr>
              <a:tblGrid>
                <a:gridCol w="2120900"/>
                <a:gridCol w="1504950"/>
              </a:tblGrid>
              <a:tr h="621665">
                <a:tc>
                  <a:txBody>
                    <a:bodyPr/>
                    <a:p>
                      <a:pPr>
                        <a:buNone/>
                      </a:pPr>
                      <a:r>
                        <a:rPr lang="en-IN" altLang="en-US"/>
                        <a:t>MaritalStatus</a:t>
                      </a:r>
                      <a:endParaRPr lang="en-IN" altLang="en-US"/>
                    </a:p>
                  </a:txBody>
                  <a:tcPr/>
                </a:tc>
                <a:tc>
                  <a:txBody>
                    <a:bodyPr/>
                    <a:p>
                      <a:pPr>
                        <a:buNone/>
                      </a:pPr>
                      <a:r>
                        <a:rPr lang="en-IN" altLang="en-US"/>
                        <a:t>Percentage</a:t>
                      </a:r>
                      <a:endParaRPr lang="en-IN" altLang="en-US"/>
                    </a:p>
                  </a:txBody>
                  <a:tcPr/>
                </a:tc>
              </a:tr>
              <a:tr h="621665">
                <a:tc>
                  <a:txBody>
                    <a:bodyPr/>
                    <a:p>
                      <a:pPr>
                        <a:buNone/>
                      </a:pPr>
                      <a:r>
                        <a:rPr lang="en-IN" altLang="en-US"/>
                        <a:t>Married</a:t>
                      </a:r>
                      <a:endParaRPr lang="en-IN" altLang="en-US"/>
                    </a:p>
                  </a:txBody>
                  <a:tcPr/>
                </a:tc>
                <a:tc>
                  <a:txBody>
                    <a:bodyPr/>
                    <a:p>
                      <a:pPr>
                        <a:buNone/>
                      </a:pPr>
                      <a:r>
                        <a:rPr lang="en-IN" altLang="en-US" b="1">
                          <a:solidFill>
                            <a:srgbClr val="FF0000"/>
                          </a:solidFill>
                        </a:rPr>
                        <a:t>44.1%</a:t>
                      </a:r>
                      <a:endParaRPr lang="en-IN" altLang="en-US" b="1">
                        <a:solidFill>
                          <a:srgbClr val="FF0000"/>
                        </a:solidFill>
                      </a:endParaRPr>
                    </a:p>
                  </a:txBody>
                  <a:tcPr/>
                </a:tc>
              </a:tr>
              <a:tr h="621665">
                <a:tc>
                  <a:txBody>
                    <a:bodyPr/>
                    <a:p>
                      <a:pPr>
                        <a:buNone/>
                      </a:pPr>
                      <a:r>
                        <a:rPr lang="en-IN" altLang="en-US"/>
                        <a:t>Single</a:t>
                      </a:r>
                      <a:endParaRPr lang="en-IN" altLang="en-US"/>
                    </a:p>
                  </a:txBody>
                  <a:tcPr/>
                </a:tc>
                <a:tc>
                  <a:txBody>
                    <a:bodyPr/>
                    <a:p>
                      <a:pPr>
                        <a:buNone/>
                      </a:pPr>
                      <a:r>
                        <a:rPr lang="en-IN" altLang="en-US" b="0">
                          <a:solidFill>
                            <a:schemeClr val="tx1"/>
                          </a:solidFill>
                        </a:rPr>
                        <a:t>33.8%</a:t>
                      </a:r>
                      <a:endParaRPr lang="en-IN" altLang="en-US" b="0">
                        <a:solidFill>
                          <a:schemeClr val="tx1"/>
                        </a:solidFill>
                      </a:endParaRPr>
                    </a:p>
                  </a:txBody>
                  <a:tcPr/>
                </a:tc>
              </a:tr>
              <a:tr h="621665">
                <a:tc>
                  <a:txBody>
                    <a:bodyPr/>
                    <a:p>
                      <a:pPr>
                        <a:buNone/>
                      </a:pPr>
                      <a:r>
                        <a:rPr lang="en-IN" altLang="en-US"/>
                        <a:t>Divorced</a:t>
                      </a:r>
                      <a:endParaRPr lang="en-IN" altLang="en-US"/>
                    </a:p>
                  </a:txBody>
                  <a:tcPr/>
                </a:tc>
                <a:tc>
                  <a:txBody>
                    <a:bodyPr/>
                    <a:p>
                      <a:pPr>
                        <a:buNone/>
                      </a:pPr>
                      <a:r>
                        <a:rPr lang="en-IN" altLang="en-US"/>
                        <a:t>22.1%</a:t>
                      </a:r>
                      <a:endParaRPr lang="en-IN" altLang="en-US"/>
                    </a:p>
                  </a:txBody>
                  <a:tcPr/>
                </a:tc>
              </a:tr>
            </a:tbl>
          </a:graphicData>
        </a:graphic>
      </p:graphicFrame>
      <p:pic>
        <p:nvPicPr>
          <p:cNvPr id="5" name="Content Placeholder 4" descr="marital status wise low performance"/>
          <p:cNvPicPr>
            <a:picLocks noChangeAspect="1"/>
          </p:cNvPicPr>
          <p:nvPr>
            <p:ph idx="1"/>
          </p:nvPr>
        </p:nvPicPr>
        <p:blipFill>
          <a:blip r:embed="rId1"/>
          <a:stretch>
            <a:fillRect/>
          </a:stretch>
        </p:blipFill>
        <p:spPr>
          <a:xfrm>
            <a:off x="6202045" y="1825625"/>
            <a:ext cx="4432300" cy="310769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Visualization(Categorical Features)</a:t>
            </a:r>
            <a:br>
              <a:rPr lang="en-IN" altLang="en-US"/>
            </a:br>
            <a:endParaRPr lang="en-US"/>
          </a:p>
        </p:txBody>
      </p:sp>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Attrition wise low performance</a:t>
            </a: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8" name="Table 7"/>
          <p:cNvGraphicFramePr/>
          <p:nvPr/>
        </p:nvGraphicFramePr>
        <p:xfrm>
          <a:off x="1068705" y="1825625"/>
          <a:ext cx="3625850" cy="3108325"/>
        </p:xfrm>
        <a:graphic>
          <a:graphicData uri="http://schemas.openxmlformats.org/drawingml/2006/table">
            <a:tbl>
              <a:tblPr firstRow="1" bandRow="1">
                <a:tableStyleId>{5C22544A-7EE6-4342-B048-85BDC9FD1C3A}</a:tableStyleId>
              </a:tblPr>
              <a:tblGrid>
                <a:gridCol w="2120900"/>
                <a:gridCol w="1504950"/>
              </a:tblGrid>
              <a:tr h="621665">
                <a:tc>
                  <a:txBody>
                    <a:bodyPr/>
                    <a:p>
                      <a:pPr>
                        <a:buNone/>
                      </a:pPr>
                      <a:r>
                        <a:rPr lang="en-IN" altLang="en-US"/>
                        <a:t>Attrition</a:t>
                      </a:r>
                      <a:endParaRPr lang="en-IN" altLang="en-US"/>
                    </a:p>
                  </a:txBody>
                  <a:tcPr/>
                </a:tc>
                <a:tc>
                  <a:txBody>
                    <a:bodyPr/>
                    <a:p>
                      <a:pPr>
                        <a:buNone/>
                      </a:pPr>
                      <a:r>
                        <a:rPr lang="en-IN" altLang="en-US"/>
                        <a:t>Percentage</a:t>
                      </a:r>
                      <a:endParaRPr lang="en-IN" altLang="en-US"/>
                    </a:p>
                  </a:txBody>
                  <a:tcPr/>
                </a:tc>
              </a:tr>
              <a:tr h="621665">
                <a:tc>
                  <a:txBody>
                    <a:bodyPr/>
                    <a:p>
                      <a:pPr>
                        <a:buNone/>
                      </a:pPr>
                      <a:r>
                        <a:rPr lang="en-IN" altLang="en-US"/>
                        <a:t>No</a:t>
                      </a:r>
                      <a:endParaRPr lang="en-IN" altLang="en-US"/>
                    </a:p>
                  </a:txBody>
                  <a:tcPr/>
                </a:tc>
                <a:tc>
                  <a:txBody>
                    <a:bodyPr/>
                    <a:p>
                      <a:pPr>
                        <a:buNone/>
                      </a:pPr>
                      <a:r>
                        <a:rPr lang="en-IN" altLang="en-US" b="1">
                          <a:solidFill>
                            <a:srgbClr val="FF0000"/>
                          </a:solidFill>
                        </a:rPr>
                        <a:t>86.8%</a:t>
                      </a:r>
                      <a:endParaRPr lang="en-IN" altLang="en-US" b="1">
                        <a:solidFill>
                          <a:srgbClr val="FF0000"/>
                        </a:solidFill>
                      </a:endParaRPr>
                    </a:p>
                  </a:txBody>
                  <a:tcPr/>
                </a:tc>
              </a:tr>
              <a:tr h="621665">
                <a:tc>
                  <a:txBody>
                    <a:bodyPr/>
                    <a:p>
                      <a:pPr>
                        <a:buNone/>
                      </a:pPr>
                      <a:r>
                        <a:rPr lang="en-IN" altLang="en-US"/>
                        <a:t>Yes</a:t>
                      </a:r>
                      <a:endParaRPr lang="en-IN" altLang="en-US"/>
                    </a:p>
                  </a:txBody>
                  <a:tcPr/>
                </a:tc>
                <a:tc>
                  <a:txBody>
                    <a:bodyPr/>
                    <a:p>
                      <a:pPr>
                        <a:buNone/>
                      </a:pPr>
                      <a:r>
                        <a:rPr lang="en-IN" altLang="en-US" b="0">
                          <a:solidFill>
                            <a:schemeClr val="tx1"/>
                          </a:solidFill>
                        </a:rPr>
                        <a:t>13.2%</a:t>
                      </a:r>
                      <a:endParaRPr lang="en-IN" altLang="en-US" b="0">
                        <a:solidFill>
                          <a:schemeClr val="tx1"/>
                        </a:solidFill>
                      </a:endParaRPr>
                    </a:p>
                  </a:txBody>
                  <a:tcPr/>
                </a:tc>
              </a:tr>
            </a:tbl>
          </a:graphicData>
        </a:graphic>
      </p:graphicFrame>
      <p:pic>
        <p:nvPicPr>
          <p:cNvPr id="4" name="Content Placeholder 3" descr="attrition wise low performance"/>
          <p:cNvPicPr>
            <a:picLocks noChangeAspect="1"/>
          </p:cNvPicPr>
          <p:nvPr>
            <p:ph idx="1"/>
          </p:nvPr>
        </p:nvPicPr>
        <p:blipFill>
          <a:blip r:embed="rId1"/>
          <a:stretch>
            <a:fillRect/>
          </a:stretch>
        </p:blipFill>
        <p:spPr>
          <a:xfrm>
            <a:off x="5958840" y="1825625"/>
            <a:ext cx="4432300" cy="31369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Analysing R&amp;D Department</a:t>
            </a:r>
            <a:endParaRPr lang="en-IN" altLang="en-US"/>
          </a:p>
        </p:txBody>
      </p:sp>
      <p:sp>
        <p:nvSpPr>
          <p:cNvPr id="3" name="Content Placeholder 2"/>
          <p:cNvSpPr>
            <a:spLocks noGrp="1"/>
          </p:cNvSpPr>
          <p:nvPr>
            <p:ph idx="1"/>
          </p:nvPr>
        </p:nvSpPr>
        <p:spPr/>
        <p:txBody>
          <a:bodyPr/>
          <a:p>
            <a:pPr marL="0" indent="0">
              <a:buNone/>
            </a:pPr>
            <a:r>
              <a:rPr lang="en-IN" altLang="en-US"/>
              <a:t>Numerical features considered:</a:t>
            </a:r>
            <a:endParaRPr lang="en-IN" altLang="en-US"/>
          </a:p>
          <a:p>
            <a:pPr>
              <a:buFont typeface="Wingdings" panose="05000000000000000000" charset="0"/>
              <a:buChar char="§"/>
            </a:pPr>
            <a:r>
              <a:rPr lang="en-IN" altLang="en-US"/>
              <a:t>Age</a:t>
            </a:r>
            <a:endParaRPr lang="en-IN" altLang="en-US"/>
          </a:p>
          <a:p>
            <a:pPr>
              <a:buFont typeface="Wingdings" panose="05000000000000000000" charset="0"/>
              <a:buChar char="§"/>
            </a:pPr>
            <a:r>
              <a:rPr lang="en-IN" altLang="en-US"/>
              <a:t>DistanceFromHome</a:t>
            </a:r>
            <a:endParaRPr lang="en-IN" altLang="en-US"/>
          </a:p>
          <a:p>
            <a:pPr marL="0" lvl="1">
              <a:buFont typeface="Wingdings" panose="05000000000000000000" charset="0"/>
              <a:buChar char="§"/>
            </a:pPr>
            <a:r>
              <a:rPr lang="en-IN" altLang="en-US" sz="3200">
                <a:solidFill>
                  <a:schemeClr val="tx1"/>
                </a:solidFill>
                <a:sym typeface="+mn-ea"/>
              </a:rPr>
              <a:t>EmpEnvironmentSatisfaction</a:t>
            </a:r>
            <a:endParaRPr lang="en-IN" altLang="en-US" sz="3200">
              <a:solidFill>
                <a:schemeClr val="tx1"/>
              </a:solidFill>
              <a:sym typeface="+mn-ea"/>
            </a:endParaRPr>
          </a:p>
          <a:p>
            <a:pPr marL="0" lvl="1">
              <a:buFont typeface="Wingdings" panose="05000000000000000000" charset="0"/>
              <a:buChar char="§"/>
            </a:pPr>
            <a:r>
              <a:rPr lang="en-IN" altLang="en-US" sz="3200">
                <a:solidFill>
                  <a:schemeClr val="tx1"/>
                </a:solidFill>
                <a:sym typeface="+mn-ea"/>
              </a:rPr>
              <a:t>EmpJobInvolvement</a:t>
            </a:r>
            <a:endParaRPr lang="en-IN" altLang="en-US" sz="3200">
              <a:solidFill>
                <a:schemeClr val="tx1"/>
              </a:solidFill>
              <a:sym typeface="+mn-ea"/>
            </a:endParaRPr>
          </a:p>
          <a:p>
            <a:pPr marL="0" lvl="1">
              <a:buFont typeface="Wingdings" panose="05000000000000000000" charset="0"/>
              <a:buChar char="§"/>
            </a:pPr>
            <a:r>
              <a:rPr lang="en-IN" altLang="en-US" sz="3200">
                <a:solidFill>
                  <a:schemeClr val="tx1"/>
                </a:solidFill>
                <a:sym typeface="+mn-ea"/>
              </a:rPr>
              <a:t>EmpJobLevel</a:t>
            </a:r>
            <a:endParaRPr lang="en-IN" altLang="en-US" sz="3200">
              <a:solidFill>
                <a:schemeClr val="tx1"/>
              </a:solidFill>
              <a:sym typeface="+mn-ea"/>
            </a:endParaRPr>
          </a:p>
          <a:p>
            <a:pPr marL="0" lvl="1">
              <a:buFont typeface="Wingdings" panose="05000000000000000000" charset="0"/>
              <a:buChar char="§"/>
            </a:pPr>
            <a:r>
              <a:rPr lang="en-IN" altLang="en-US" sz="3200">
                <a:sym typeface="+mn-ea"/>
              </a:rPr>
              <a:t>EmpJobSatisfaction</a:t>
            </a:r>
            <a:endParaRPr lang="en-IN" altLang="en-US" sz="3200">
              <a:sym typeface="+mn-ea"/>
            </a:endParaRPr>
          </a:p>
          <a:p>
            <a:pPr marL="0" lvl="1">
              <a:buFont typeface="Wingdings" panose="05000000000000000000" charset="0"/>
              <a:buChar char="§"/>
            </a:pPr>
            <a:r>
              <a:rPr lang="en-IN" altLang="en-US" sz="3200">
                <a:solidFill>
                  <a:schemeClr val="tx1"/>
                </a:solidFill>
                <a:sym typeface="+mn-ea"/>
              </a:rPr>
              <a:t>TotalWorkExperienceInYears</a:t>
            </a:r>
            <a:endParaRPr lang="en-IN" altLang="en-US" sz="3200">
              <a:solidFill>
                <a:schemeClr val="tx1"/>
              </a:solidFill>
              <a:sym typeface="+mn-ea"/>
            </a:endParaRPr>
          </a:p>
          <a:p>
            <a:pPr marL="0" lvl="1">
              <a:buFont typeface="Wingdings" panose="05000000000000000000" charset="0"/>
              <a:buChar char="§"/>
            </a:pPr>
            <a:endParaRPr lang="en-IN" altLang="en-US" sz="3200">
              <a:solidFill>
                <a:schemeClr val="tx1"/>
              </a:solidFill>
              <a:sym typeface="+mn-ea"/>
            </a:endParaRPr>
          </a:p>
          <a:p>
            <a:pPr marL="0" lvl="1">
              <a:buFont typeface="Wingdings" panose="05000000000000000000" charset="0"/>
              <a:buChar char="§"/>
            </a:pPr>
            <a:endParaRPr lang="en-IN" altLang="en-US" sz="3200" b="1">
              <a:solidFill>
                <a:schemeClr val="tx1"/>
              </a:solidFill>
            </a:endParaRPr>
          </a:p>
          <a:p>
            <a:pPr marL="0" lvl="1">
              <a:buFont typeface="Wingdings" panose="05000000000000000000" charset="0"/>
              <a:buChar char="§"/>
            </a:pPr>
            <a:endParaRPr lang="en-IN" altLang="en-US" sz="3200" b="1"/>
          </a:p>
          <a:p>
            <a:pPr>
              <a:buFont typeface="Wingdings" panose="05000000000000000000" charset="0"/>
              <a:buChar char="§"/>
            </a:pPr>
            <a:endParaRPr lang="en-IN" altLang="en-US"/>
          </a:p>
          <a:p>
            <a:pPr>
              <a:buFont typeface="Wingdings" panose="05000000000000000000" charset="0"/>
              <a:buChar char="§"/>
            </a:pPr>
            <a:endParaRPr lang="en-I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Analysing R&amp;D Department</a:t>
            </a:r>
            <a:endParaRPr lang="en-IN" altLang="en-US"/>
          </a:p>
        </p:txBody>
      </p:sp>
      <p:sp>
        <p:nvSpPr>
          <p:cNvPr id="3" name="Content Placeholder 2"/>
          <p:cNvSpPr>
            <a:spLocks noGrp="1"/>
          </p:cNvSpPr>
          <p:nvPr>
            <p:ph idx="1"/>
          </p:nvPr>
        </p:nvSpPr>
        <p:spPr/>
        <p:txBody>
          <a:bodyPr/>
          <a:p>
            <a:pPr marL="0" indent="0">
              <a:buNone/>
            </a:pPr>
            <a:r>
              <a:rPr lang="en-IN" altLang="en-US"/>
              <a:t>Numerical features considered:</a:t>
            </a:r>
            <a:endParaRPr lang="en-IN" altLang="en-US"/>
          </a:p>
          <a:p>
            <a:pPr>
              <a:buFont typeface="Wingdings" panose="05000000000000000000" charset="0"/>
              <a:buChar char="§"/>
            </a:pPr>
            <a:r>
              <a:rPr lang="en-IN" altLang="en-US">
                <a:solidFill>
                  <a:schemeClr val="tx1"/>
                </a:solidFill>
                <a:sym typeface="+mn-ea"/>
              </a:rPr>
              <a:t>EmpWorkLifeBalance</a:t>
            </a:r>
            <a:endParaRPr lang="en-IN" altLang="en-US">
              <a:solidFill>
                <a:schemeClr val="tx1"/>
              </a:solidFill>
              <a:sym typeface="+mn-ea"/>
            </a:endParaRPr>
          </a:p>
          <a:p>
            <a:pPr>
              <a:buFont typeface="Wingdings" panose="05000000000000000000" charset="0"/>
              <a:buChar char="§"/>
            </a:pPr>
            <a:r>
              <a:rPr lang="en-IN" altLang="en-US">
                <a:solidFill>
                  <a:schemeClr val="tx1"/>
                </a:solidFill>
                <a:sym typeface="+mn-ea"/>
              </a:rPr>
              <a:t>ExperieneYearsAtThisCompany</a:t>
            </a:r>
            <a:endParaRPr lang="en-IN" altLang="en-US">
              <a:solidFill>
                <a:schemeClr val="tx1"/>
              </a:solidFill>
              <a:sym typeface="+mn-ea"/>
            </a:endParaRPr>
          </a:p>
          <a:p>
            <a:pPr>
              <a:buFont typeface="Wingdings" panose="05000000000000000000" charset="0"/>
              <a:buChar char="§"/>
            </a:pPr>
            <a:r>
              <a:rPr lang="en-IN" altLang="en-US">
                <a:solidFill>
                  <a:schemeClr val="tx1"/>
                </a:solidFill>
                <a:sym typeface="+mn-ea"/>
              </a:rPr>
              <a:t>ExperienceYearsInCurrentRole</a:t>
            </a:r>
            <a:endParaRPr lang="en-IN" altLang="en-US">
              <a:solidFill>
                <a:schemeClr val="tx1"/>
              </a:solidFill>
              <a:sym typeface="+mn-ea"/>
            </a:endParaRPr>
          </a:p>
          <a:p>
            <a:pPr>
              <a:buFont typeface="Wingdings" panose="05000000000000000000" charset="0"/>
              <a:buChar char="§"/>
            </a:pPr>
            <a:r>
              <a:rPr lang="en-IN" altLang="en-US">
                <a:solidFill>
                  <a:schemeClr val="tx1"/>
                </a:solidFill>
                <a:sym typeface="+mn-ea"/>
              </a:rPr>
              <a:t>YearsSinceLastPromotion</a:t>
            </a:r>
            <a:endParaRPr lang="en-IN" altLang="en-US">
              <a:solidFill>
                <a:schemeClr val="tx1"/>
              </a:solidFill>
              <a:sym typeface="+mn-ea"/>
            </a:endParaRPr>
          </a:p>
          <a:p>
            <a:pPr>
              <a:buFont typeface="Wingdings" panose="05000000000000000000" charset="0"/>
              <a:buChar char="§"/>
            </a:pPr>
            <a:r>
              <a:rPr lang="en-IN" altLang="en-US">
                <a:solidFill>
                  <a:schemeClr val="tx1"/>
                </a:solidFill>
                <a:sym typeface="+mn-ea"/>
              </a:rPr>
              <a:t>YearsWithCurrentManager</a:t>
            </a:r>
            <a:endParaRPr lang="en-IN" altLang="en-US" sz="3200">
              <a:solidFill>
                <a:schemeClr val="tx1"/>
              </a:solidFill>
              <a:sym typeface="+mn-ea"/>
            </a:endParaRPr>
          </a:p>
          <a:p>
            <a:pPr marL="0" lvl="1" indent="0">
              <a:buFont typeface="Wingdings" panose="05000000000000000000" charset="0"/>
              <a:buNone/>
            </a:pPr>
            <a:endParaRPr lang="en-IN" altLang="en-US"/>
          </a:p>
          <a:p>
            <a:pPr>
              <a:buFont typeface="Wingdings" panose="05000000000000000000" charset="0"/>
              <a:buChar char="§"/>
            </a:pPr>
            <a:endParaRPr lang="en-I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Analysing R&amp;D Department</a:t>
            </a:r>
            <a:endParaRPr lang="en-IN" altLang="en-US"/>
          </a:p>
        </p:txBody>
      </p:sp>
      <p:sp>
        <p:nvSpPr>
          <p:cNvPr id="3" name="Content Placeholder 2"/>
          <p:cNvSpPr>
            <a:spLocks noGrp="1"/>
          </p:cNvSpPr>
          <p:nvPr>
            <p:ph idx="1"/>
          </p:nvPr>
        </p:nvSpPr>
        <p:spPr/>
        <p:txBody>
          <a:bodyPr/>
          <a:p>
            <a:pPr marL="0" indent="0">
              <a:buNone/>
            </a:pPr>
            <a:r>
              <a:rPr lang="en-IN" altLang="en-US"/>
              <a:t>Categorial features considered:</a:t>
            </a:r>
            <a:endParaRPr lang="en-IN" altLang="en-US"/>
          </a:p>
          <a:p>
            <a:pPr marL="0" lvl="1">
              <a:buFont typeface="Wingdings" panose="05000000000000000000" charset="0"/>
              <a:buChar char="§"/>
            </a:pPr>
            <a:r>
              <a:rPr lang="en-IN" altLang="en-US" sz="3200">
                <a:sym typeface="+mn-ea"/>
              </a:rPr>
              <a:t>EducationBackground</a:t>
            </a:r>
            <a:endParaRPr lang="en-IN" altLang="en-US" sz="3200">
              <a:solidFill>
                <a:schemeClr val="tx1"/>
              </a:solidFill>
            </a:endParaRPr>
          </a:p>
          <a:p>
            <a:pPr marL="0" lvl="1">
              <a:buFont typeface="Wingdings" panose="05000000000000000000" charset="0"/>
              <a:buChar char="§"/>
            </a:pPr>
            <a:r>
              <a:rPr lang="en-IN" altLang="en-US" sz="3200">
                <a:sym typeface="+mn-ea"/>
              </a:rPr>
              <a:t>MaritalStatus</a:t>
            </a:r>
            <a:endParaRPr lang="en-IN" altLang="en-US" sz="3200"/>
          </a:p>
          <a:p>
            <a:pPr marL="0" lvl="1">
              <a:buFont typeface="Wingdings" panose="05000000000000000000" charset="0"/>
              <a:buChar char="§"/>
            </a:pPr>
            <a:r>
              <a:rPr lang="en-IN" altLang="en-US" sz="3200">
                <a:sym typeface="+mn-ea"/>
              </a:rPr>
              <a:t>Attrition</a:t>
            </a:r>
            <a:endParaRPr lang="en-IN" altLang="en-US" sz="3200"/>
          </a:p>
          <a:p>
            <a:pPr>
              <a:buFont typeface="Wingdings" panose="05000000000000000000" charset="0"/>
              <a:buChar char="§"/>
            </a:pPr>
            <a:endParaRPr lang="en-IN" altLang="en-US"/>
          </a:p>
          <a:p>
            <a:pPr>
              <a:buFont typeface="Wingdings" panose="05000000000000000000" charset="0"/>
              <a:buChar char="§"/>
            </a:pPr>
            <a:endParaRPr lang="en-IN" altLang="en-US"/>
          </a:p>
          <a:p>
            <a:pPr>
              <a:buFont typeface="Wingdings" panose="05000000000000000000" charset="0"/>
              <a:buChar char="§"/>
            </a:pPr>
            <a:endParaRPr lang="en-I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Age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Age</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37.574713</a:t>
                      </a:r>
                      <a:endParaRPr lang="en-US"/>
                    </a:p>
                  </a:txBody>
                  <a:tcPr/>
                </a:tc>
              </a:tr>
              <a:tr h="1061085">
                <a:tc>
                  <a:txBody>
                    <a:bodyPr/>
                    <a:p>
                      <a:pPr>
                        <a:buNone/>
                      </a:pPr>
                      <a:r>
                        <a:rPr lang="en-IN" altLang="en-US"/>
                        <a:t>       3</a:t>
                      </a:r>
                      <a:endParaRPr lang="en-IN" altLang="en-US"/>
                    </a:p>
                  </a:txBody>
                  <a:tcPr/>
                </a:tc>
                <a:tc>
                  <a:txBody>
                    <a:bodyPr/>
                    <a:p>
                      <a:pPr marL="0" lvl="1">
                        <a:buNone/>
                      </a:pPr>
                      <a:r>
                        <a:rPr lang="en-IN" altLang="en-US" sz="1800">
                          <a:sym typeface="+mn-ea"/>
                        </a:rPr>
                        <a:t>36.031873</a:t>
                      </a:r>
                      <a:endParaRPr lang="en-IN" altLang="en-US" sz="1800">
                        <a:sym typeface="+mn-ea"/>
                      </a:endParaRPr>
                    </a:p>
                  </a:txBody>
                  <a:tcPr/>
                </a:tc>
              </a:tr>
              <a:tr h="983615">
                <a:tc>
                  <a:txBody>
                    <a:bodyPr/>
                    <a:p>
                      <a:pPr>
                        <a:buNone/>
                      </a:pPr>
                      <a:r>
                        <a:rPr lang="en-IN" altLang="en-US"/>
                        <a:t>       4</a:t>
                      </a:r>
                      <a:endParaRPr lang="en-IN" altLang="en-US"/>
                    </a:p>
                  </a:txBody>
                  <a:tcPr/>
                </a:tc>
                <a:tc>
                  <a:txBody>
                    <a:bodyPr/>
                    <a:p>
                      <a:pPr marL="0" lvl="1">
                        <a:buNone/>
                      </a:pPr>
                      <a:r>
                        <a:rPr lang="en-IN" altLang="en-US" sz="1800">
                          <a:sym typeface="+mn-ea"/>
                        </a:rPr>
                        <a:t>36.714286</a:t>
                      </a:r>
                      <a:endParaRPr lang="en-IN" altLang="en-US" sz="1800">
                        <a:sym typeface="+mn-ea"/>
                      </a:endParaRPr>
                    </a:p>
                    <a:p>
                      <a:pPr>
                        <a:buNone/>
                      </a:pPr>
                      <a:endParaRPr lang="en-US"/>
                    </a:p>
                  </a:txBody>
                  <a:tcPr/>
                </a:tc>
              </a:tr>
            </a:tbl>
          </a:graphicData>
        </a:graphic>
      </p:graphicFrame>
      <p:pic>
        <p:nvPicPr>
          <p:cNvPr id="6" name="Content Placeholder 5" descr="Age"/>
          <p:cNvPicPr>
            <a:picLocks noChangeAspect="1"/>
          </p:cNvPicPr>
          <p:nvPr>
            <p:ph sz="half" idx="2"/>
          </p:nvPr>
        </p:nvPicPr>
        <p:blipFill>
          <a:blip r:embed="rId1"/>
          <a:stretch>
            <a:fillRect/>
          </a:stretch>
        </p:blipFill>
        <p:spPr>
          <a:xfrm>
            <a:off x="6731000" y="2258060"/>
            <a:ext cx="4851400" cy="37973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DistanceFromHome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DistanceFromHome</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9.689655</a:t>
                      </a:r>
                      <a:endParaRPr lang="en-US"/>
                    </a:p>
                  </a:txBody>
                  <a:tcPr/>
                </a:tc>
              </a:tr>
              <a:tr h="1061085">
                <a:tc>
                  <a:txBody>
                    <a:bodyPr/>
                    <a:p>
                      <a:pPr>
                        <a:buNone/>
                      </a:pPr>
                      <a:r>
                        <a:rPr lang="en-IN" altLang="en-US"/>
                        <a:t>       3</a:t>
                      </a:r>
                      <a:endParaRPr lang="en-IN" altLang="en-US"/>
                    </a:p>
                  </a:txBody>
                  <a:tcPr/>
                </a:tc>
                <a:tc>
                  <a:txBody>
                    <a:bodyPr/>
                    <a:p>
                      <a:pPr marL="0" lvl="1">
                        <a:buNone/>
                      </a:pPr>
                      <a:r>
                        <a:rPr lang="en-US"/>
                        <a:t>9.063745</a:t>
                      </a:r>
                      <a:endParaRPr lang="en-US"/>
                    </a:p>
                  </a:txBody>
                  <a:tcPr/>
                </a:tc>
              </a:tr>
              <a:tr h="983615">
                <a:tc>
                  <a:txBody>
                    <a:bodyPr/>
                    <a:p>
                      <a:pPr>
                        <a:buNone/>
                      </a:pPr>
                      <a:r>
                        <a:rPr lang="en-IN" altLang="en-US"/>
                        <a:t>       4</a:t>
                      </a:r>
                      <a:endParaRPr lang="en-IN" altLang="en-US"/>
                    </a:p>
                  </a:txBody>
                  <a:tcPr/>
                </a:tc>
                <a:tc>
                  <a:txBody>
                    <a:bodyPr/>
                    <a:p>
                      <a:pPr marL="0" lvl="1">
                        <a:buNone/>
                      </a:pPr>
                      <a:r>
                        <a:rPr lang="en-US"/>
                        <a:t>8.542857</a:t>
                      </a:r>
                      <a:endParaRPr lang="en-US"/>
                    </a:p>
                  </a:txBody>
                  <a:tcPr/>
                </a:tc>
              </a:tr>
            </a:tbl>
          </a:graphicData>
        </a:graphic>
      </p:graphicFrame>
      <p:pic>
        <p:nvPicPr>
          <p:cNvPr id="6" name="Content Placeholder 5" descr="distance from home"/>
          <p:cNvPicPr>
            <a:picLocks noChangeAspect="1"/>
          </p:cNvPicPr>
          <p:nvPr>
            <p:ph sz="half" idx="2"/>
          </p:nvPr>
        </p:nvPicPr>
        <p:blipFill>
          <a:blip r:embed="rId1"/>
          <a:stretch>
            <a:fillRect/>
          </a:stretch>
        </p:blipFill>
        <p:spPr>
          <a:xfrm>
            <a:off x="6818630" y="2258060"/>
            <a:ext cx="4851400" cy="379666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EmpEnvironmentSatisfaction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a:solidFill>
                            <a:schemeClr val="bg1"/>
                          </a:solidFill>
                          <a:sym typeface="+mn-ea"/>
                        </a:rPr>
                        <a:t>EmpEnvironmentSatisfaction</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1.586207</a:t>
                      </a:r>
                      <a:endParaRPr lang="en-US"/>
                    </a:p>
                  </a:txBody>
                  <a:tcPr/>
                </a:tc>
              </a:tr>
              <a:tr h="1061085">
                <a:tc>
                  <a:txBody>
                    <a:bodyPr/>
                    <a:p>
                      <a:pPr>
                        <a:buNone/>
                      </a:pPr>
                      <a:r>
                        <a:rPr lang="en-IN" altLang="en-US"/>
                        <a:t>       3</a:t>
                      </a:r>
                      <a:endParaRPr lang="en-IN" altLang="en-US"/>
                    </a:p>
                  </a:txBody>
                  <a:tcPr/>
                </a:tc>
                <a:tc>
                  <a:txBody>
                    <a:bodyPr/>
                    <a:p>
                      <a:pPr marL="0" lvl="1">
                        <a:buNone/>
                      </a:pPr>
                      <a:r>
                        <a:rPr lang="en-IN" altLang="en-US" sz="1800">
                          <a:sym typeface="+mn-ea"/>
                        </a:rPr>
                        <a:t>2.968127</a:t>
                      </a:r>
                      <a:endParaRPr lang="en-IN" altLang="en-US" sz="1800">
                        <a:sym typeface="+mn-ea"/>
                      </a:endParaRPr>
                    </a:p>
                  </a:txBody>
                  <a:tcPr/>
                </a:tc>
              </a:tr>
              <a:tr h="983615">
                <a:tc>
                  <a:txBody>
                    <a:bodyPr/>
                    <a:p>
                      <a:pPr>
                        <a:buNone/>
                      </a:pPr>
                      <a:r>
                        <a:rPr lang="en-IN" altLang="en-US"/>
                        <a:t>       4</a:t>
                      </a:r>
                      <a:endParaRPr lang="en-IN" altLang="en-US"/>
                    </a:p>
                  </a:txBody>
                  <a:tcPr/>
                </a:tc>
                <a:tc>
                  <a:txBody>
                    <a:bodyPr/>
                    <a:p>
                      <a:pPr marL="0" lvl="1">
                        <a:buNone/>
                      </a:pPr>
                      <a:r>
                        <a:rPr lang="en-US"/>
                        <a:t>3.028571</a:t>
                      </a:r>
                      <a:endParaRPr lang="en-US"/>
                    </a:p>
                  </a:txBody>
                  <a:tcPr/>
                </a:tc>
              </a:tr>
            </a:tbl>
          </a:graphicData>
        </a:graphic>
      </p:graphicFrame>
      <p:pic>
        <p:nvPicPr>
          <p:cNvPr id="6" name="Content Placeholder 5" descr="Emp Environment Satisfaction"/>
          <p:cNvPicPr>
            <a:picLocks noChangeAspect="1"/>
          </p:cNvPicPr>
          <p:nvPr>
            <p:ph sz="half" idx="2"/>
          </p:nvPr>
        </p:nvPicPr>
        <p:blipFill>
          <a:blip r:embed="rId1"/>
          <a:stretch>
            <a:fillRect/>
          </a:stretch>
        </p:blipFill>
        <p:spPr>
          <a:xfrm>
            <a:off x="6874510" y="2258060"/>
            <a:ext cx="4902200" cy="37966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Analysis</a:t>
            </a:r>
            <a:endParaRPr lang="en-IN" altLang="en-US"/>
          </a:p>
        </p:txBody>
      </p:sp>
      <p:sp>
        <p:nvSpPr>
          <p:cNvPr id="3" name="Content Placeholder 2"/>
          <p:cNvSpPr>
            <a:spLocks noGrp="1"/>
          </p:cNvSpPr>
          <p:nvPr>
            <p:ph idx="1"/>
          </p:nvPr>
        </p:nvSpPr>
        <p:spPr>
          <a:xfrm>
            <a:off x="609600" y="1174750"/>
            <a:ext cx="10972800" cy="5384800"/>
          </a:xfrm>
        </p:spPr>
        <p:txBody>
          <a:bodyPr/>
          <a:p>
            <a:r>
              <a:rPr lang="en-IN" altLang="en-US"/>
              <a:t>Numerical Features</a:t>
            </a:r>
            <a:endParaRPr lang="en-IN" altLang="en-US"/>
          </a:p>
          <a:p>
            <a:pPr marL="457200" lvl="1" indent="0">
              <a:buFont typeface="Wingdings" panose="05000000000000000000" charset="0"/>
              <a:buNone/>
            </a:pPr>
            <a:endParaRPr lang="en-IN" altLang="en-US" sz="2400" b="1">
              <a:solidFill>
                <a:srgbClr val="FF0000"/>
              </a:solidFill>
            </a:endParaRPr>
          </a:p>
        </p:txBody>
      </p:sp>
      <p:graphicFrame>
        <p:nvGraphicFramePr>
          <p:cNvPr id="4" name="Table 3"/>
          <p:cNvGraphicFramePr/>
          <p:nvPr/>
        </p:nvGraphicFramePr>
        <p:xfrm>
          <a:off x="1108075" y="1962150"/>
          <a:ext cx="9729470" cy="4260850"/>
        </p:xfrm>
        <a:graphic>
          <a:graphicData uri="http://schemas.openxmlformats.org/drawingml/2006/table">
            <a:tbl>
              <a:tblPr firstRow="1" bandRow="1">
                <a:tableStyleId>{5C22544A-7EE6-4342-B048-85BDC9FD1C3A}</a:tableStyleId>
              </a:tblPr>
              <a:tblGrid>
                <a:gridCol w="4864735"/>
                <a:gridCol w="4864735"/>
              </a:tblGrid>
              <a:tr h="426085">
                <a:tc>
                  <a:txBody>
                    <a:bodyPr/>
                    <a:p>
                      <a:pPr>
                        <a:buNone/>
                      </a:pPr>
                      <a:r>
                        <a:rPr lang="en-IN" altLang="en-US"/>
                        <a:t>Feature Name</a:t>
                      </a:r>
                      <a:endParaRPr lang="en-IN" altLang="en-US"/>
                    </a:p>
                  </a:txBody>
                  <a:tcPr/>
                </a:tc>
                <a:tc>
                  <a:txBody>
                    <a:bodyPr/>
                    <a:p>
                      <a:pPr>
                        <a:buNone/>
                      </a:pPr>
                      <a:r>
                        <a:rPr lang="en-IN" altLang="en-US"/>
                        <a:t>Meaning</a:t>
                      </a:r>
                      <a:endParaRPr lang="en-IN" altLang="en-US"/>
                    </a:p>
                  </a:txBody>
                  <a:tcPr/>
                </a:tc>
              </a:tr>
              <a:tr h="426085">
                <a:tc>
                  <a:txBody>
                    <a:bodyPr/>
                    <a:p>
                      <a:pPr marL="0" lvl="1">
                        <a:buNone/>
                      </a:pPr>
                      <a:r>
                        <a:rPr lang="en-IN" altLang="en-US" sz="1800">
                          <a:sym typeface="+mn-ea"/>
                        </a:rPr>
                        <a:t>Age</a:t>
                      </a:r>
                      <a:endParaRPr lang="en-US"/>
                    </a:p>
                  </a:txBody>
                  <a:tcPr/>
                </a:tc>
                <a:tc>
                  <a:txBody>
                    <a:bodyPr/>
                    <a:p>
                      <a:pPr>
                        <a:buNone/>
                      </a:pPr>
                      <a:r>
                        <a:rPr lang="en-IN" altLang="en-US"/>
                        <a:t>Employee age</a:t>
                      </a:r>
                      <a:endParaRPr lang="en-IN" altLang="en-US"/>
                    </a:p>
                  </a:txBody>
                  <a:tcPr/>
                </a:tc>
              </a:tr>
              <a:tr h="426085">
                <a:tc>
                  <a:txBody>
                    <a:bodyPr/>
                    <a:p>
                      <a:pPr marL="0" lvl="1">
                        <a:buNone/>
                      </a:pPr>
                      <a:r>
                        <a:rPr lang="en-IN" altLang="en-US" sz="1800" b="1">
                          <a:solidFill>
                            <a:srgbClr val="FF0000"/>
                          </a:solidFill>
                          <a:sym typeface="+mn-ea"/>
                        </a:rPr>
                        <a:t>DistanceFromHome</a:t>
                      </a:r>
                      <a:endParaRPr lang="en-US"/>
                    </a:p>
                  </a:txBody>
                  <a:tcPr/>
                </a:tc>
                <a:tc>
                  <a:txBody>
                    <a:bodyPr/>
                    <a:p>
                      <a:pPr>
                        <a:buNone/>
                      </a:pPr>
                      <a:r>
                        <a:rPr lang="en-IN" altLang="en-US"/>
                        <a:t>Distance of office from home</a:t>
                      </a:r>
                      <a:endParaRPr lang="en-IN" altLang="en-US"/>
                    </a:p>
                  </a:txBody>
                  <a:tcPr/>
                </a:tc>
              </a:tr>
              <a:tr h="426085">
                <a:tc>
                  <a:txBody>
                    <a:bodyPr/>
                    <a:p>
                      <a:pPr marL="0" lvl="1">
                        <a:buNone/>
                      </a:pPr>
                      <a:r>
                        <a:rPr lang="en-IN" altLang="en-US" sz="1800">
                          <a:sym typeface="+mn-ea"/>
                        </a:rPr>
                        <a:t>EmpEducationLevel</a:t>
                      </a:r>
                      <a:endParaRPr lang="en-US"/>
                    </a:p>
                  </a:txBody>
                  <a:tcPr/>
                </a:tc>
                <a:tc>
                  <a:txBody>
                    <a:bodyPr/>
                    <a:p>
                      <a:pPr>
                        <a:buNone/>
                      </a:pPr>
                      <a:r>
                        <a:rPr lang="en-IN" altLang="en-US"/>
                        <a:t>Level of education</a:t>
                      </a:r>
                      <a:endParaRPr lang="en-IN" altLang="en-US"/>
                    </a:p>
                  </a:txBody>
                  <a:tcPr/>
                </a:tc>
              </a:tr>
              <a:tr h="426085">
                <a:tc>
                  <a:txBody>
                    <a:bodyPr/>
                    <a:p>
                      <a:pPr>
                        <a:buNone/>
                      </a:pPr>
                      <a:r>
                        <a:rPr lang="en-IN" altLang="en-US" sz="1800" b="1">
                          <a:solidFill>
                            <a:srgbClr val="FF0000"/>
                          </a:solidFill>
                          <a:sym typeface="+mn-ea"/>
                        </a:rPr>
                        <a:t>EmpEnvironmentSatisfaction</a:t>
                      </a:r>
                      <a:endParaRPr lang="en-US"/>
                    </a:p>
                  </a:txBody>
                  <a:tcPr/>
                </a:tc>
                <a:tc>
                  <a:txBody>
                    <a:bodyPr/>
                    <a:p>
                      <a:pPr>
                        <a:buNone/>
                      </a:pPr>
                      <a:r>
                        <a:rPr lang="en-IN" altLang="en-US"/>
                        <a:t>Employee environment satisfaction</a:t>
                      </a:r>
                      <a:endParaRPr lang="en-IN" altLang="en-US"/>
                    </a:p>
                  </a:txBody>
                  <a:tcPr/>
                </a:tc>
              </a:tr>
              <a:tr h="426085">
                <a:tc>
                  <a:txBody>
                    <a:bodyPr/>
                    <a:p>
                      <a:pPr marL="0" lvl="1">
                        <a:buNone/>
                      </a:pPr>
                      <a:r>
                        <a:rPr lang="en-IN" altLang="en-US" sz="1800">
                          <a:sym typeface="+mn-ea"/>
                        </a:rPr>
                        <a:t>EmpHourlyRate</a:t>
                      </a:r>
                      <a:endParaRPr lang="en-US"/>
                    </a:p>
                  </a:txBody>
                  <a:tcPr/>
                </a:tc>
                <a:tc>
                  <a:txBody>
                    <a:bodyPr/>
                    <a:p>
                      <a:pPr>
                        <a:buNone/>
                      </a:pPr>
                      <a:r>
                        <a:rPr lang="en-IN" altLang="en-US"/>
                        <a:t>Hourly rate of employee</a:t>
                      </a:r>
                      <a:endParaRPr lang="en-IN" altLang="en-US"/>
                    </a:p>
                  </a:txBody>
                  <a:tcPr/>
                </a:tc>
              </a:tr>
              <a:tr h="426085">
                <a:tc>
                  <a:txBody>
                    <a:bodyPr/>
                    <a:p>
                      <a:pPr>
                        <a:buNone/>
                      </a:pPr>
                      <a:r>
                        <a:rPr lang="en-IN" altLang="en-US" sz="1800">
                          <a:sym typeface="+mn-ea"/>
                        </a:rPr>
                        <a:t>EmpJobInvolvement</a:t>
                      </a:r>
                      <a:endParaRPr lang="en-US"/>
                    </a:p>
                  </a:txBody>
                  <a:tcPr/>
                </a:tc>
                <a:tc>
                  <a:txBody>
                    <a:bodyPr/>
                    <a:p>
                      <a:pPr>
                        <a:buNone/>
                      </a:pPr>
                      <a:r>
                        <a:rPr lang="en-IN" altLang="en-US"/>
                        <a:t>Job Involvement of Employee</a:t>
                      </a:r>
                      <a:endParaRPr lang="en-IN" altLang="en-US"/>
                    </a:p>
                  </a:txBody>
                  <a:tcPr/>
                </a:tc>
              </a:tr>
              <a:tr h="426085">
                <a:tc>
                  <a:txBody>
                    <a:bodyPr/>
                    <a:p>
                      <a:pPr>
                        <a:buNone/>
                      </a:pPr>
                      <a:r>
                        <a:rPr lang="en-IN" altLang="en-US" sz="1800" b="1">
                          <a:solidFill>
                            <a:srgbClr val="FF0000"/>
                          </a:solidFill>
                          <a:sym typeface="+mn-ea"/>
                        </a:rPr>
                        <a:t>EmpJobLevel</a:t>
                      </a:r>
                      <a:endParaRPr lang="en-US"/>
                    </a:p>
                  </a:txBody>
                  <a:tcPr/>
                </a:tc>
                <a:tc>
                  <a:txBody>
                    <a:bodyPr/>
                    <a:p>
                      <a:pPr>
                        <a:buNone/>
                      </a:pPr>
                      <a:r>
                        <a:rPr lang="en-IN" altLang="en-US"/>
                        <a:t>Job level of Employee</a:t>
                      </a:r>
                      <a:endParaRPr lang="en-IN" altLang="en-US"/>
                    </a:p>
                  </a:txBody>
                  <a:tcPr/>
                </a:tc>
              </a:tr>
              <a:tr h="426085">
                <a:tc>
                  <a:txBody>
                    <a:bodyPr/>
                    <a:p>
                      <a:pPr>
                        <a:buNone/>
                      </a:pPr>
                      <a:r>
                        <a:rPr lang="en-IN" altLang="en-US" sz="1800">
                          <a:sym typeface="+mn-ea"/>
                        </a:rPr>
                        <a:t>EmpJobSatisfaction</a:t>
                      </a:r>
                      <a:endParaRPr lang="en-US"/>
                    </a:p>
                  </a:txBody>
                  <a:tcPr/>
                </a:tc>
                <a:tc>
                  <a:txBody>
                    <a:bodyPr/>
                    <a:p>
                      <a:pPr>
                        <a:buNone/>
                      </a:pPr>
                      <a:r>
                        <a:rPr lang="en-IN" altLang="en-US"/>
                        <a:t>Job satisfaction of Employee</a:t>
                      </a:r>
                      <a:endParaRPr lang="en-IN" altLang="en-US"/>
                    </a:p>
                  </a:txBody>
                  <a:tcPr/>
                </a:tc>
              </a:tr>
              <a:tr h="426085">
                <a:tc>
                  <a:txBody>
                    <a:bodyPr/>
                    <a:p>
                      <a:pPr marL="0" lvl="1">
                        <a:buNone/>
                      </a:pPr>
                      <a:r>
                        <a:rPr lang="en-IN" altLang="en-US" sz="1800" b="1">
                          <a:solidFill>
                            <a:srgbClr val="FF0000"/>
                          </a:solidFill>
                          <a:sym typeface="+mn-ea"/>
                        </a:rPr>
                        <a:t>NumCompaniesWorked</a:t>
                      </a:r>
                      <a:endParaRPr lang="en-US"/>
                    </a:p>
                  </a:txBody>
                  <a:tcPr/>
                </a:tc>
                <a:tc>
                  <a:txBody>
                    <a:bodyPr/>
                    <a:p>
                      <a:pPr>
                        <a:buNone/>
                      </a:pPr>
                      <a:r>
                        <a:rPr lang="en-IN" altLang="en-US"/>
                        <a:t>Number of companies worked</a:t>
                      </a:r>
                      <a:endParaRPr lang="en-IN" altLang="en-US"/>
                    </a:p>
                  </a:txBody>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EmpJobInvolvement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a:solidFill>
                            <a:schemeClr val="bg1"/>
                          </a:solidFill>
                          <a:sym typeface="+mn-ea"/>
                        </a:rPr>
                        <a:t>EmpJobInvolvement</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2.563218</a:t>
                      </a:r>
                      <a:endParaRPr lang="en-US"/>
                    </a:p>
                  </a:txBody>
                  <a:tcPr/>
                </a:tc>
              </a:tr>
              <a:tr h="1061085">
                <a:tc>
                  <a:txBody>
                    <a:bodyPr/>
                    <a:p>
                      <a:pPr>
                        <a:buNone/>
                      </a:pPr>
                      <a:r>
                        <a:rPr lang="en-IN" altLang="en-US"/>
                        <a:t>       3</a:t>
                      </a:r>
                      <a:endParaRPr lang="en-IN" altLang="en-US"/>
                    </a:p>
                  </a:txBody>
                  <a:tcPr/>
                </a:tc>
                <a:tc>
                  <a:txBody>
                    <a:bodyPr/>
                    <a:p>
                      <a:pPr marL="0" lvl="1">
                        <a:buNone/>
                      </a:pPr>
                      <a:r>
                        <a:rPr lang="en-IN" altLang="en-US" sz="1800">
                          <a:sym typeface="+mn-ea"/>
                        </a:rPr>
                        <a:t>2.725100</a:t>
                      </a:r>
                      <a:endParaRPr lang="en-IN" altLang="en-US" sz="1800">
                        <a:sym typeface="+mn-ea"/>
                      </a:endParaRPr>
                    </a:p>
                  </a:txBody>
                  <a:tcPr/>
                </a:tc>
              </a:tr>
              <a:tr h="983615">
                <a:tc>
                  <a:txBody>
                    <a:bodyPr/>
                    <a:p>
                      <a:pPr>
                        <a:buNone/>
                      </a:pPr>
                      <a:r>
                        <a:rPr lang="en-IN" altLang="en-US"/>
                        <a:t>       4</a:t>
                      </a:r>
                      <a:endParaRPr lang="en-IN" altLang="en-US"/>
                    </a:p>
                  </a:txBody>
                  <a:tcPr/>
                </a:tc>
                <a:tc>
                  <a:txBody>
                    <a:bodyPr/>
                    <a:p>
                      <a:pPr marL="0" lvl="1">
                        <a:buNone/>
                      </a:pPr>
                      <a:r>
                        <a:rPr lang="en-US"/>
                        <a:t>2.685714</a:t>
                      </a:r>
                      <a:endParaRPr lang="en-US"/>
                    </a:p>
                  </a:txBody>
                  <a:tcPr/>
                </a:tc>
              </a:tr>
            </a:tbl>
          </a:graphicData>
        </a:graphic>
      </p:graphicFrame>
      <p:pic>
        <p:nvPicPr>
          <p:cNvPr id="7" name="Content Placeholder 6" descr="Emp Job Involvement"/>
          <p:cNvPicPr>
            <a:picLocks noChangeAspect="1"/>
          </p:cNvPicPr>
          <p:nvPr>
            <p:ph sz="half" idx="2"/>
          </p:nvPr>
        </p:nvPicPr>
        <p:blipFill>
          <a:blip r:embed="rId1"/>
          <a:stretch>
            <a:fillRect/>
          </a:stretch>
        </p:blipFill>
        <p:spPr>
          <a:xfrm>
            <a:off x="6680200" y="2258060"/>
            <a:ext cx="4902200" cy="37973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EmpJobLevel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EmpJobLevel</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2.517241</a:t>
                      </a:r>
                      <a:endParaRPr lang="en-US"/>
                    </a:p>
                  </a:txBody>
                  <a:tcPr/>
                </a:tc>
              </a:tr>
              <a:tr h="1061085">
                <a:tc>
                  <a:txBody>
                    <a:bodyPr/>
                    <a:p>
                      <a:pPr>
                        <a:buNone/>
                      </a:pPr>
                      <a:r>
                        <a:rPr lang="en-IN" altLang="en-US"/>
                        <a:t>       3</a:t>
                      </a:r>
                      <a:endParaRPr lang="en-IN" altLang="en-US"/>
                    </a:p>
                  </a:txBody>
                  <a:tcPr/>
                </a:tc>
                <a:tc>
                  <a:txBody>
                    <a:bodyPr/>
                    <a:p>
                      <a:pPr marL="0" lvl="1">
                        <a:buNone/>
                      </a:pPr>
                      <a:r>
                        <a:rPr lang="en-US"/>
                        <a:t>2.163347</a:t>
                      </a:r>
                      <a:endParaRPr lang="en-US"/>
                    </a:p>
                  </a:txBody>
                  <a:tcPr/>
                </a:tc>
              </a:tr>
              <a:tr h="983615">
                <a:tc>
                  <a:txBody>
                    <a:bodyPr/>
                    <a:p>
                      <a:pPr>
                        <a:buNone/>
                      </a:pPr>
                      <a:r>
                        <a:rPr lang="en-IN" altLang="en-US"/>
                        <a:t>       4</a:t>
                      </a:r>
                      <a:endParaRPr lang="en-IN" altLang="en-US"/>
                    </a:p>
                  </a:txBody>
                  <a:tcPr/>
                </a:tc>
                <a:tc>
                  <a:txBody>
                    <a:bodyPr/>
                    <a:p>
                      <a:pPr marL="0" lvl="1">
                        <a:buNone/>
                      </a:pPr>
                      <a:r>
                        <a:rPr lang="en-IN" altLang="en-US" sz="1800"/>
                        <a:t>2.457143</a:t>
                      </a:r>
                      <a:endParaRPr lang="en-IN" altLang="en-US" sz="1800"/>
                    </a:p>
                    <a:p>
                      <a:pPr>
                        <a:buNone/>
                      </a:pPr>
                      <a:endParaRPr lang="en-US"/>
                    </a:p>
                  </a:txBody>
                  <a:tcPr/>
                </a:tc>
              </a:tr>
            </a:tbl>
          </a:graphicData>
        </a:graphic>
      </p:graphicFrame>
      <p:pic>
        <p:nvPicPr>
          <p:cNvPr id="9" name="Content Placeholder 8" descr="Job Level"/>
          <p:cNvPicPr>
            <a:picLocks noChangeAspect="1"/>
          </p:cNvPicPr>
          <p:nvPr>
            <p:ph sz="half" idx="2"/>
          </p:nvPr>
        </p:nvPicPr>
        <p:blipFill>
          <a:blip r:embed="rId1"/>
          <a:stretch>
            <a:fillRect/>
          </a:stretch>
        </p:blipFill>
        <p:spPr>
          <a:xfrm>
            <a:off x="6772910" y="2258060"/>
            <a:ext cx="4902200" cy="37973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EmpJobSatisfaction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EmpJobLevel</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2.632184</a:t>
                      </a:r>
                      <a:endParaRPr lang="en-US"/>
                    </a:p>
                  </a:txBody>
                  <a:tcPr/>
                </a:tc>
              </a:tr>
              <a:tr h="1061085">
                <a:tc>
                  <a:txBody>
                    <a:bodyPr/>
                    <a:p>
                      <a:pPr>
                        <a:buNone/>
                      </a:pPr>
                      <a:r>
                        <a:rPr lang="en-IN" altLang="en-US"/>
                        <a:t>       3</a:t>
                      </a:r>
                      <a:endParaRPr lang="en-IN" altLang="en-US"/>
                    </a:p>
                  </a:txBody>
                  <a:tcPr/>
                </a:tc>
                <a:tc>
                  <a:txBody>
                    <a:bodyPr/>
                    <a:p>
                      <a:pPr marL="0" lvl="1">
                        <a:buNone/>
                      </a:pPr>
                      <a:r>
                        <a:rPr lang="en-US"/>
                        <a:t>2.784861</a:t>
                      </a:r>
                      <a:endParaRPr lang="en-US"/>
                    </a:p>
                  </a:txBody>
                  <a:tcPr/>
                </a:tc>
              </a:tr>
              <a:tr h="983615">
                <a:tc>
                  <a:txBody>
                    <a:bodyPr/>
                    <a:p>
                      <a:pPr>
                        <a:buNone/>
                      </a:pPr>
                      <a:r>
                        <a:rPr lang="en-IN" altLang="en-US"/>
                        <a:t>       4</a:t>
                      </a:r>
                      <a:endParaRPr lang="en-IN" altLang="en-US"/>
                    </a:p>
                  </a:txBody>
                  <a:tcPr/>
                </a:tc>
                <a:tc>
                  <a:txBody>
                    <a:bodyPr/>
                    <a:p>
                      <a:pPr marL="0" lvl="1">
                        <a:buNone/>
                      </a:pPr>
                      <a:r>
                        <a:rPr lang="en-US"/>
                        <a:t>2.971429</a:t>
                      </a:r>
                      <a:endParaRPr lang="en-US"/>
                    </a:p>
                  </a:txBody>
                  <a:tcPr/>
                </a:tc>
              </a:tr>
            </a:tbl>
          </a:graphicData>
        </a:graphic>
      </p:graphicFrame>
      <p:pic>
        <p:nvPicPr>
          <p:cNvPr id="6" name="Content Placeholder 5" descr="job satisfaction"/>
          <p:cNvPicPr>
            <a:picLocks noChangeAspect="1"/>
          </p:cNvPicPr>
          <p:nvPr>
            <p:ph sz="half" idx="2"/>
          </p:nvPr>
        </p:nvPicPr>
        <p:blipFill>
          <a:blip r:embed="rId1"/>
          <a:stretch>
            <a:fillRect/>
          </a:stretch>
        </p:blipFill>
        <p:spPr>
          <a:xfrm>
            <a:off x="6680200" y="2258060"/>
            <a:ext cx="4902200" cy="37973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TotalWorkExperienceInYears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TotalWorkExperienceInYears</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12.977011</a:t>
                      </a:r>
                      <a:endParaRPr lang="en-US"/>
                    </a:p>
                  </a:txBody>
                  <a:tcPr/>
                </a:tc>
              </a:tr>
              <a:tr h="1061085">
                <a:tc>
                  <a:txBody>
                    <a:bodyPr/>
                    <a:p>
                      <a:pPr>
                        <a:buNone/>
                      </a:pPr>
                      <a:r>
                        <a:rPr lang="en-IN" altLang="en-US"/>
                        <a:t>       3</a:t>
                      </a:r>
                      <a:endParaRPr lang="en-IN" altLang="en-US"/>
                    </a:p>
                  </a:txBody>
                  <a:tcPr/>
                </a:tc>
                <a:tc>
                  <a:txBody>
                    <a:bodyPr/>
                    <a:p>
                      <a:pPr marL="0" lvl="1">
                        <a:buNone/>
                      </a:pPr>
                      <a:r>
                        <a:rPr lang="en-US"/>
                        <a:t>10.462151</a:t>
                      </a:r>
                      <a:endParaRPr lang="en-US"/>
                    </a:p>
                  </a:txBody>
                  <a:tcPr/>
                </a:tc>
              </a:tr>
              <a:tr h="983615">
                <a:tc>
                  <a:txBody>
                    <a:bodyPr/>
                    <a:p>
                      <a:pPr>
                        <a:buNone/>
                      </a:pPr>
                      <a:r>
                        <a:rPr lang="en-IN" altLang="en-US"/>
                        <a:t>       4</a:t>
                      </a:r>
                      <a:endParaRPr lang="en-IN" altLang="en-US"/>
                    </a:p>
                  </a:txBody>
                  <a:tcPr/>
                </a:tc>
                <a:tc>
                  <a:txBody>
                    <a:bodyPr/>
                    <a:p>
                      <a:pPr marL="0" lvl="1">
                        <a:buNone/>
                      </a:pPr>
                      <a:r>
                        <a:rPr lang="en-IN" altLang="en-US" sz="1800"/>
                        <a:t>12.085714</a:t>
                      </a:r>
                      <a:endParaRPr lang="en-IN" altLang="en-US" sz="1800"/>
                    </a:p>
                    <a:p>
                      <a:pPr>
                        <a:buNone/>
                      </a:pPr>
                      <a:endParaRPr lang="en-US"/>
                    </a:p>
                  </a:txBody>
                  <a:tcPr/>
                </a:tc>
              </a:tr>
            </a:tbl>
          </a:graphicData>
        </a:graphic>
      </p:graphicFrame>
      <p:pic>
        <p:nvPicPr>
          <p:cNvPr id="9" name="Content Placeholder 8" descr="work xp in years"/>
          <p:cNvPicPr>
            <a:picLocks noChangeAspect="1"/>
          </p:cNvPicPr>
          <p:nvPr>
            <p:ph sz="half" idx="2"/>
          </p:nvPr>
        </p:nvPicPr>
        <p:blipFill>
          <a:blip r:embed="rId1"/>
          <a:stretch>
            <a:fillRect/>
          </a:stretch>
        </p:blipFill>
        <p:spPr>
          <a:xfrm>
            <a:off x="7112635" y="2258060"/>
            <a:ext cx="4851400" cy="37973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EmpWorkLifeBalance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EmpWorkLifeBalance</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2.678161</a:t>
                      </a:r>
                      <a:endParaRPr lang="en-US"/>
                    </a:p>
                  </a:txBody>
                  <a:tcPr/>
                </a:tc>
              </a:tr>
              <a:tr h="1061085">
                <a:tc>
                  <a:txBody>
                    <a:bodyPr/>
                    <a:p>
                      <a:pPr>
                        <a:buNone/>
                      </a:pPr>
                      <a:r>
                        <a:rPr lang="en-IN" altLang="en-US"/>
                        <a:t>       3</a:t>
                      </a:r>
                      <a:endParaRPr lang="en-IN" altLang="en-US"/>
                    </a:p>
                  </a:txBody>
                  <a:tcPr/>
                </a:tc>
                <a:tc>
                  <a:txBody>
                    <a:bodyPr/>
                    <a:p>
                      <a:pPr marL="0" lvl="1">
                        <a:buNone/>
                      </a:pPr>
                      <a:r>
                        <a:rPr lang="en-US"/>
                        <a:t>2.800797</a:t>
                      </a:r>
                      <a:endParaRPr lang="en-US"/>
                    </a:p>
                  </a:txBody>
                  <a:tcPr/>
                </a:tc>
              </a:tr>
              <a:tr h="983615">
                <a:tc>
                  <a:txBody>
                    <a:bodyPr/>
                    <a:p>
                      <a:pPr>
                        <a:buNone/>
                      </a:pPr>
                      <a:r>
                        <a:rPr lang="en-IN" altLang="en-US"/>
                        <a:t>       4</a:t>
                      </a:r>
                      <a:endParaRPr lang="en-IN" altLang="en-US"/>
                    </a:p>
                  </a:txBody>
                  <a:tcPr/>
                </a:tc>
                <a:tc>
                  <a:txBody>
                    <a:bodyPr/>
                    <a:p>
                      <a:pPr marL="0" lvl="1">
                        <a:buNone/>
                      </a:pPr>
                      <a:r>
                        <a:rPr lang="en-US"/>
                        <a:t>3.057143</a:t>
                      </a:r>
                      <a:endParaRPr lang="en-US"/>
                    </a:p>
                  </a:txBody>
                  <a:tcPr/>
                </a:tc>
              </a:tr>
            </a:tbl>
          </a:graphicData>
        </a:graphic>
      </p:graphicFrame>
      <p:pic>
        <p:nvPicPr>
          <p:cNvPr id="6" name="Content Placeholder 5" descr="work life balance"/>
          <p:cNvPicPr>
            <a:picLocks noChangeAspect="1"/>
          </p:cNvPicPr>
          <p:nvPr>
            <p:ph sz="half" idx="2"/>
          </p:nvPr>
        </p:nvPicPr>
        <p:blipFill>
          <a:blip r:embed="rId1"/>
          <a:stretch>
            <a:fillRect/>
          </a:stretch>
        </p:blipFill>
        <p:spPr>
          <a:xfrm>
            <a:off x="7006590" y="2258060"/>
            <a:ext cx="4902200" cy="37973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ExperienceYearsAtThisCompany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ExperienceYearsAtThisCompany</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9.666667</a:t>
                      </a:r>
                      <a:endParaRPr lang="en-US"/>
                    </a:p>
                  </a:txBody>
                  <a:tcPr/>
                </a:tc>
              </a:tr>
              <a:tr h="1061085">
                <a:tc>
                  <a:txBody>
                    <a:bodyPr/>
                    <a:p>
                      <a:pPr>
                        <a:buNone/>
                      </a:pPr>
                      <a:r>
                        <a:rPr lang="en-IN" altLang="en-US"/>
                        <a:t>       3</a:t>
                      </a:r>
                      <a:endParaRPr lang="en-IN" altLang="en-US"/>
                    </a:p>
                  </a:txBody>
                  <a:tcPr/>
                </a:tc>
                <a:tc>
                  <a:txBody>
                    <a:bodyPr/>
                    <a:p>
                      <a:pPr marL="0" lvl="1">
                        <a:buNone/>
                      </a:pPr>
                      <a:r>
                        <a:rPr lang="en-US"/>
                        <a:t>6.470120</a:t>
                      </a:r>
                      <a:endParaRPr lang="en-US"/>
                    </a:p>
                  </a:txBody>
                  <a:tcPr/>
                </a:tc>
              </a:tr>
              <a:tr h="983615">
                <a:tc>
                  <a:txBody>
                    <a:bodyPr/>
                    <a:p>
                      <a:pPr>
                        <a:buNone/>
                      </a:pPr>
                      <a:r>
                        <a:rPr lang="en-IN" altLang="en-US"/>
                        <a:t>       4</a:t>
                      </a:r>
                      <a:endParaRPr lang="en-IN" altLang="en-US"/>
                    </a:p>
                  </a:txBody>
                  <a:tcPr/>
                </a:tc>
                <a:tc>
                  <a:txBody>
                    <a:bodyPr/>
                    <a:p>
                      <a:pPr marL="0" lvl="1">
                        <a:buNone/>
                      </a:pPr>
                      <a:r>
                        <a:rPr lang="en-US"/>
                        <a:t>9.485714</a:t>
                      </a:r>
                      <a:endParaRPr lang="en-US"/>
                    </a:p>
                  </a:txBody>
                  <a:tcPr/>
                </a:tc>
              </a:tr>
            </a:tbl>
          </a:graphicData>
        </a:graphic>
      </p:graphicFrame>
      <p:pic>
        <p:nvPicPr>
          <p:cNvPr id="7" name="Content Placeholder 6" descr="experience years at this company"/>
          <p:cNvPicPr>
            <a:picLocks noChangeAspect="1"/>
          </p:cNvPicPr>
          <p:nvPr>
            <p:ph sz="half" idx="2"/>
          </p:nvPr>
        </p:nvPicPr>
        <p:blipFill>
          <a:blip r:embed="rId1"/>
          <a:stretch>
            <a:fillRect/>
          </a:stretch>
        </p:blipFill>
        <p:spPr>
          <a:xfrm>
            <a:off x="6859270" y="2258060"/>
            <a:ext cx="4851400" cy="379666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ExperienceYearsInCurrentRole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ExperienceYearsAtThisCompany</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6.172414</a:t>
                      </a:r>
                      <a:endParaRPr lang="en-US"/>
                    </a:p>
                  </a:txBody>
                  <a:tcPr/>
                </a:tc>
              </a:tr>
              <a:tr h="1061085">
                <a:tc>
                  <a:txBody>
                    <a:bodyPr/>
                    <a:p>
                      <a:pPr>
                        <a:buNone/>
                      </a:pPr>
                      <a:r>
                        <a:rPr lang="en-IN" altLang="en-US"/>
                        <a:t>       3</a:t>
                      </a:r>
                      <a:endParaRPr lang="en-IN" altLang="en-US"/>
                    </a:p>
                  </a:txBody>
                  <a:tcPr/>
                </a:tc>
                <a:tc>
                  <a:txBody>
                    <a:bodyPr/>
                    <a:p>
                      <a:pPr marL="0" lvl="1">
                        <a:buNone/>
                      </a:pPr>
                      <a:r>
                        <a:rPr lang="en-US"/>
                        <a:t>4.023904</a:t>
                      </a:r>
                      <a:endParaRPr lang="en-US"/>
                    </a:p>
                  </a:txBody>
                  <a:tcPr/>
                </a:tc>
              </a:tr>
              <a:tr h="983615">
                <a:tc>
                  <a:txBody>
                    <a:bodyPr/>
                    <a:p>
                      <a:pPr>
                        <a:buNone/>
                      </a:pPr>
                      <a:r>
                        <a:rPr lang="en-IN" altLang="en-US"/>
                        <a:t>       4</a:t>
                      </a:r>
                      <a:endParaRPr lang="en-IN" altLang="en-US"/>
                    </a:p>
                  </a:txBody>
                  <a:tcPr/>
                </a:tc>
                <a:tc>
                  <a:txBody>
                    <a:bodyPr/>
                    <a:p>
                      <a:pPr marL="0" lvl="1">
                        <a:buNone/>
                      </a:pPr>
                      <a:r>
                        <a:rPr lang="en-US"/>
                        <a:t>5.314286</a:t>
                      </a:r>
                      <a:endParaRPr lang="en-US"/>
                    </a:p>
                  </a:txBody>
                  <a:tcPr/>
                </a:tc>
              </a:tr>
            </a:tbl>
          </a:graphicData>
        </a:graphic>
      </p:graphicFrame>
      <p:pic>
        <p:nvPicPr>
          <p:cNvPr id="6" name="Content Placeholder 5" descr="experience years in current role"/>
          <p:cNvPicPr>
            <a:picLocks noChangeAspect="1"/>
          </p:cNvPicPr>
          <p:nvPr>
            <p:ph sz="half" idx="2"/>
          </p:nvPr>
        </p:nvPicPr>
        <p:blipFill>
          <a:blip r:embed="rId1"/>
          <a:stretch>
            <a:fillRect/>
          </a:stretch>
        </p:blipFill>
        <p:spPr>
          <a:xfrm>
            <a:off x="6807200" y="2258060"/>
            <a:ext cx="4775200" cy="37973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YearsSinceLastPromotion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YearsSinceLastPromotion</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US"/>
                        <a:t>4.344828</a:t>
                      </a:r>
                      <a:endParaRPr lang="en-US"/>
                    </a:p>
                  </a:txBody>
                  <a:tcPr/>
                </a:tc>
              </a:tr>
              <a:tr h="1061085">
                <a:tc>
                  <a:txBody>
                    <a:bodyPr/>
                    <a:p>
                      <a:pPr>
                        <a:buNone/>
                      </a:pPr>
                      <a:r>
                        <a:rPr lang="en-IN" altLang="en-US"/>
                        <a:t>       3</a:t>
                      </a:r>
                      <a:endParaRPr lang="en-IN" altLang="en-US"/>
                    </a:p>
                  </a:txBody>
                  <a:tcPr/>
                </a:tc>
                <a:tc>
                  <a:txBody>
                    <a:bodyPr/>
                    <a:p>
                      <a:pPr marL="0" lvl="1">
                        <a:buNone/>
                      </a:pPr>
                      <a:r>
                        <a:rPr lang="en-US"/>
                        <a:t>1.756972</a:t>
                      </a:r>
                      <a:endParaRPr lang="en-US"/>
                    </a:p>
                  </a:txBody>
                  <a:tcPr/>
                </a:tc>
              </a:tr>
              <a:tr h="983615">
                <a:tc>
                  <a:txBody>
                    <a:bodyPr/>
                    <a:p>
                      <a:pPr>
                        <a:buNone/>
                      </a:pPr>
                      <a:r>
                        <a:rPr lang="en-IN" altLang="en-US"/>
                        <a:t>       4</a:t>
                      </a:r>
                      <a:endParaRPr lang="en-IN" altLang="en-US"/>
                    </a:p>
                  </a:txBody>
                  <a:tcPr/>
                </a:tc>
                <a:tc>
                  <a:txBody>
                    <a:bodyPr/>
                    <a:p>
                      <a:pPr marL="0" lvl="1">
                        <a:buNone/>
                      </a:pPr>
                      <a:r>
                        <a:rPr lang="en-US"/>
                        <a:t>2.342857</a:t>
                      </a:r>
                      <a:endParaRPr lang="en-US"/>
                    </a:p>
                  </a:txBody>
                  <a:tcPr/>
                </a:tc>
              </a:tr>
            </a:tbl>
          </a:graphicData>
        </a:graphic>
      </p:graphicFrame>
      <p:pic>
        <p:nvPicPr>
          <p:cNvPr id="6" name="Content Placeholder 5" descr="years since last promotion"/>
          <p:cNvPicPr>
            <a:picLocks noChangeAspect="1"/>
          </p:cNvPicPr>
          <p:nvPr>
            <p:ph sz="half" idx="2"/>
          </p:nvPr>
        </p:nvPicPr>
        <p:blipFill>
          <a:blip r:embed="rId1"/>
          <a:stretch>
            <a:fillRect/>
          </a:stretch>
        </p:blipFill>
        <p:spPr>
          <a:xfrm>
            <a:off x="6887210" y="2258060"/>
            <a:ext cx="4775200" cy="37973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Visualization(Numerical Features)</a:t>
            </a:r>
            <a:br>
              <a:rPr lang="en-IN" altLang="en-US"/>
            </a:br>
            <a:endParaRPr lang="en-US"/>
          </a:p>
        </p:txBody>
      </p:sp>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a:t>
            </a:r>
            <a:r>
              <a:rPr lang="en-IN" altLang="en-US" sz="3200" b="1">
                <a:solidFill>
                  <a:srgbClr val="FF0000"/>
                </a:solidFill>
                <a:sym typeface="+mn-ea"/>
              </a:rPr>
              <a:t>YearsWithCurrentManager</a:t>
            </a:r>
            <a:r>
              <a:rPr lang="en-IN" altLang="en-US" sz="3200" b="1">
                <a:solidFill>
                  <a:srgbClr val="FF0000"/>
                </a:solidFill>
                <a:sym typeface="+mn-ea"/>
              </a:rPr>
              <a:t> </a:t>
            </a:r>
            <a:r>
              <a:rPr lang="en-IN" altLang="en-US" sz="3200" b="1">
                <a:solidFill>
                  <a:srgbClr val="FF0000"/>
                </a:solidFill>
                <a:sym typeface="+mn-ea"/>
              </a:rPr>
              <a:t>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7" name="Content Placeholder 6"/>
          <p:cNvGraphicFramePr/>
          <p:nvPr>
            <p:ph sz="half" idx="2"/>
          </p:nvPr>
        </p:nvGraphicFramePr>
        <p:xfrm>
          <a:off x="1065530" y="2213610"/>
          <a:ext cx="4878070" cy="3354705"/>
        </p:xfrm>
        <a:graphic>
          <a:graphicData uri="http://schemas.openxmlformats.org/drawingml/2006/table">
            <a:tbl>
              <a:tblPr firstRow="1" bandRow="1">
                <a:tableStyleId>{5C22544A-7EE6-4342-B048-85BDC9FD1C3A}</a:tableStyleId>
              </a:tblPr>
              <a:tblGrid>
                <a:gridCol w="2470150"/>
                <a:gridCol w="2407920"/>
              </a:tblGrid>
              <a:tr h="88328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YearsWithCurrentManager</a:t>
                      </a:r>
                      <a:endParaRPr lang="en-IN" altLang="en-US" sz="1800" b="1">
                        <a:solidFill>
                          <a:schemeClr val="bg1"/>
                        </a:solidFill>
                        <a:sym typeface="+mn-ea"/>
                      </a:endParaRPr>
                    </a:p>
                  </a:txBody>
                  <a:tcPr/>
                </a:tc>
              </a:tr>
              <a:tr h="8826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IN" altLang="en-US" sz="1800">
                          <a:sym typeface="+mn-ea"/>
                        </a:rPr>
                        <a:t>5.597701</a:t>
                      </a:r>
                      <a:endParaRPr lang="en-IN" altLang="en-US" sz="1800">
                        <a:sym typeface="+mn-ea"/>
                      </a:endParaRPr>
                    </a:p>
                  </a:txBody>
                  <a:tcPr/>
                </a:tc>
              </a:tr>
              <a:tr h="705485">
                <a:tc>
                  <a:txBody>
                    <a:bodyPr/>
                    <a:p>
                      <a:pPr>
                        <a:buNone/>
                      </a:pPr>
                      <a:r>
                        <a:rPr lang="en-IN" altLang="en-US"/>
                        <a:t>       3</a:t>
                      </a:r>
                      <a:endParaRPr lang="en-IN" altLang="en-US"/>
                    </a:p>
                  </a:txBody>
                  <a:tcPr/>
                </a:tc>
                <a:tc>
                  <a:txBody>
                    <a:bodyPr/>
                    <a:p>
                      <a:pPr marL="0" lvl="1">
                        <a:buNone/>
                      </a:pPr>
                      <a:r>
                        <a:rPr lang="en-IN" altLang="en-US" sz="1800">
                          <a:sym typeface="+mn-ea"/>
                        </a:rPr>
                        <a:t>3.768924</a:t>
                      </a:r>
                      <a:endParaRPr lang="en-IN" altLang="en-US" sz="1800">
                        <a:sym typeface="+mn-ea"/>
                      </a:endParaRPr>
                    </a:p>
                  </a:txBody>
                  <a:tcPr/>
                </a:tc>
              </a:tr>
              <a:tr h="883285">
                <a:tc>
                  <a:txBody>
                    <a:bodyPr/>
                    <a:p>
                      <a:pPr>
                        <a:buNone/>
                      </a:pPr>
                      <a:r>
                        <a:rPr lang="en-IN" altLang="en-US"/>
                        <a:t>       4</a:t>
                      </a:r>
                      <a:endParaRPr lang="en-IN" altLang="en-US"/>
                    </a:p>
                  </a:txBody>
                  <a:tcPr/>
                </a:tc>
                <a:tc>
                  <a:txBody>
                    <a:bodyPr/>
                    <a:p>
                      <a:pPr marL="0" lvl="1">
                        <a:buNone/>
                      </a:pPr>
                      <a:r>
                        <a:rPr lang="en-IN" altLang="en-US" sz="1800">
                          <a:sym typeface="+mn-ea"/>
                        </a:rPr>
                        <a:t>5.114286</a:t>
                      </a:r>
                      <a:endParaRPr lang="en-IN" altLang="en-US" sz="1800">
                        <a:sym typeface="+mn-ea"/>
                      </a:endParaRPr>
                    </a:p>
                  </a:txBody>
                  <a:tcPr/>
                </a:tc>
              </a:tr>
            </a:tbl>
          </a:graphicData>
        </a:graphic>
      </p:graphicFrame>
      <p:pic>
        <p:nvPicPr>
          <p:cNvPr id="5" name="Content Placeholder 4" descr="years with current manager"/>
          <p:cNvPicPr>
            <a:picLocks noChangeAspect="1"/>
          </p:cNvPicPr>
          <p:nvPr>
            <p:ph sz="half" idx="1"/>
          </p:nvPr>
        </p:nvPicPr>
        <p:blipFill>
          <a:blip r:embed="rId1"/>
          <a:stretch>
            <a:fillRect/>
          </a:stretch>
        </p:blipFill>
        <p:spPr>
          <a:xfrm>
            <a:off x="6188075" y="2213610"/>
            <a:ext cx="4775200" cy="335407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Visualization(Categorical Features)</a:t>
            </a:r>
            <a:br>
              <a:rPr lang="en-IN" altLang="en-US"/>
            </a:br>
            <a:endParaRPr lang="en-US"/>
          </a:p>
        </p:txBody>
      </p:sp>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EducationBackground wise low performance</a:t>
            </a: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8" name="Table 7"/>
          <p:cNvGraphicFramePr/>
          <p:nvPr/>
        </p:nvGraphicFramePr>
        <p:xfrm>
          <a:off x="1068705" y="1825625"/>
          <a:ext cx="3625850" cy="3108325"/>
        </p:xfrm>
        <a:graphic>
          <a:graphicData uri="http://schemas.openxmlformats.org/drawingml/2006/table">
            <a:tbl>
              <a:tblPr firstRow="1" bandRow="1">
                <a:tableStyleId>{5C22544A-7EE6-4342-B048-85BDC9FD1C3A}</a:tableStyleId>
              </a:tblPr>
              <a:tblGrid>
                <a:gridCol w="2120900"/>
                <a:gridCol w="1504950"/>
              </a:tblGrid>
              <a:tr h="621665">
                <a:tc>
                  <a:txBody>
                    <a:bodyPr/>
                    <a:p>
                      <a:pPr>
                        <a:buNone/>
                      </a:pPr>
                      <a:r>
                        <a:rPr lang="en-IN" altLang="en-US"/>
                        <a:t>EmpBackground</a:t>
                      </a:r>
                      <a:endParaRPr lang="en-IN" altLang="en-US"/>
                    </a:p>
                  </a:txBody>
                  <a:tcPr/>
                </a:tc>
                <a:tc>
                  <a:txBody>
                    <a:bodyPr/>
                    <a:p>
                      <a:pPr>
                        <a:buNone/>
                      </a:pPr>
                      <a:r>
                        <a:rPr lang="en-IN" altLang="en-US"/>
                        <a:t>Percentage</a:t>
                      </a:r>
                      <a:endParaRPr lang="en-IN" altLang="en-US"/>
                    </a:p>
                  </a:txBody>
                  <a:tcPr/>
                </a:tc>
              </a:tr>
              <a:tr h="621665">
                <a:tc>
                  <a:txBody>
                    <a:bodyPr/>
                    <a:p>
                      <a:pPr>
                        <a:buNone/>
                      </a:pPr>
                      <a:r>
                        <a:rPr lang="en-IN" altLang="en-US"/>
                        <a:t>Life Science</a:t>
                      </a:r>
                      <a:endParaRPr lang="en-IN" altLang="en-US"/>
                    </a:p>
                  </a:txBody>
                  <a:tcPr/>
                </a:tc>
                <a:tc>
                  <a:txBody>
                    <a:bodyPr/>
                    <a:p>
                      <a:pPr>
                        <a:buNone/>
                      </a:pPr>
                      <a:r>
                        <a:rPr lang="en-IN" altLang="en-US" b="1">
                          <a:solidFill>
                            <a:srgbClr val="FF0000"/>
                          </a:solidFill>
                        </a:rPr>
                        <a:t>40.2%</a:t>
                      </a:r>
                      <a:endParaRPr lang="en-IN" altLang="en-US" b="1">
                        <a:solidFill>
                          <a:srgbClr val="FF0000"/>
                        </a:solidFill>
                      </a:endParaRPr>
                    </a:p>
                  </a:txBody>
                  <a:tcPr/>
                </a:tc>
              </a:tr>
              <a:tr h="621665">
                <a:tc>
                  <a:txBody>
                    <a:bodyPr/>
                    <a:p>
                      <a:pPr>
                        <a:buNone/>
                      </a:pPr>
                      <a:r>
                        <a:rPr lang="en-IN" altLang="en-US"/>
                        <a:t>Marketing</a:t>
                      </a:r>
                      <a:endParaRPr lang="en-IN" altLang="en-US"/>
                    </a:p>
                  </a:txBody>
                  <a:tcPr/>
                </a:tc>
                <a:tc>
                  <a:txBody>
                    <a:bodyPr/>
                    <a:p>
                      <a:pPr>
                        <a:buNone/>
                      </a:pPr>
                      <a:r>
                        <a:rPr lang="en-IN" altLang="en-US" b="1">
                          <a:solidFill>
                            <a:srgbClr val="FF0000"/>
                          </a:solidFill>
                        </a:rPr>
                        <a:t>33.3%</a:t>
                      </a:r>
                      <a:endParaRPr lang="en-IN" altLang="en-US" b="1">
                        <a:solidFill>
                          <a:srgbClr val="FF0000"/>
                        </a:solidFill>
                      </a:endParaRPr>
                    </a:p>
                  </a:txBody>
                  <a:tcPr/>
                </a:tc>
              </a:tr>
              <a:tr h="621665">
                <a:tc>
                  <a:txBody>
                    <a:bodyPr/>
                    <a:p>
                      <a:pPr>
                        <a:buNone/>
                      </a:pPr>
                      <a:r>
                        <a:rPr lang="en-IN" altLang="en-US"/>
                        <a:t>Medical</a:t>
                      </a:r>
                      <a:endParaRPr lang="en-IN" altLang="en-US"/>
                    </a:p>
                  </a:txBody>
                  <a:tcPr/>
                </a:tc>
                <a:tc>
                  <a:txBody>
                    <a:bodyPr/>
                    <a:p>
                      <a:pPr>
                        <a:buNone/>
                      </a:pPr>
                      <a:r>
                        <a:rPr lang="en-IN" altLang="en-US"/>
                        <a:t>19.5%</a:t>
                      </a:r>
                      <a:endParaRPr lang="en-IN" altLang="en-US"/>
                    </a:p>
                  </a:txBody>
                  <a:tcPr/>
                </a:tc>
              </a:tr>
              <a:tr h="621665">
                <a:tc>
                  <a:txBody>
                    <a:bodyPr/>
                    <a:p>
                      <a:pPr>
                        <a:buNone/>
                      </a:pPr>
                      <a:r>
                        <a:rPr lang="en-IN" altLang="en-US"/>
                        <a:t>Technical Degree</a:t>
                      </a:r>
                      <a:endParaRPr lang="en-IN" altLang="en-US"/>
                    </a:p>
                  </a:txBody>
                  <a:tcPr/>
                </a:tc>
                <a:tc>
                  <a:txBody>
                    <a:bodyPr/>
                    <a:p>
                      <a:pPr>
                        <a:buNone/>
                      </a:pPr>
                      <a:r>
                        <a:rPr lang="en-IN" altLang="en-US"/>
                        <a:t>6.9%</a:t>
                      </a:r>
                      <a:endParaRPr lang="en-IN" altLang="en-US"/>
                    </a:p>
                  </a:txBody>
                  <a:tcPr/>
                </a:tc>
              </a:tr>
            </a:tbl>
          </a:graphicData>
        </a:graphic>
      </p:graphicFrame>
      <p:pic>
        <p:nvPicPr>
          <p:cNvPr id="5" name="Content Placeholder 4" descr="education background wise low performance"/>
          <p:cNvPicPr>
            <a:picLocks noChangeAspect="1"/>
          </p:cNvPicPr>
          <p:nvPr>
            <p:ph idx="1"/>
          </p:nvPr>
        </p:nvPicPr>
        <p:blipFill>
          <a:blip r:embed="rId1"/>
          <a:stretch>
            <a:fillRect/>
          </a:stretch>
        </p:blipFill>
        <p:spPr>
          <a:xfrm>
            <a:off x="5877560" y="1825625"/>
            <a:ext cx="4432300" cy="3136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Analysis</a:t>
            </a:r>
            <a:br>
              <a:rPr lang="en-IN" altLang="en-US"/>
            </a:br>
            <a:endParaRPr lang="en-US"/>
          </a:p>
        </p:txBody>
      </p:sp>
      <p:sp>
        <p:nvSpPr>
          <p:cNvPr id="3" name="Content Placeholder 2"/>
          <p:cNvSpPr>
            <a:spLocks noGrp="1"/>
          </p:cNvSpPr>
          <p:nvPr>
            <p:ph idx="1"/>
          </p:nvPr>
        </p:nvSpPr>
        <p:spPr>
          <a:xfrm>
            <a:off x="609600" y="1174750"/>
            <a:ext cx="10972800" cy="5287010"/>
          </a:xfrm>
        </p:spPr>
        <p:txBody>
          <a:bodyPr/>
          <a:p>
            <a:r>
              <a:rPr lang="en-IN" altLang="en-US"/>
              <a:t>Numerical Features</a:t>
            </a:r>
            <a:endParaRPr lang="en-IN" altLang="en-US"/>
          </a:p>
          <a:p>
            <a:pPr marL="457200" lvl="1" indent="0">
              <a:buFont typeface="Wingdings" panose="05000000000000000000" charset="0"/>
              <a:buNone/>
            </a:pPr>
            <a:endParaRPr lang="en-IN" altLang="en-US" sz="2400"/>
          </a:p>
        </p:txBody>
      </p:sp>
      <p:graphicFrame>
        <p:nvGraphicFramePr>
          <p:cNvPr id="4" name="Table 3"/>
          <p:cNvGraphicFramePr/>
          <p:nvPr/>
        </p:nvGraphicFramePr>
        <p:xfrm>
          <a:off x="1057910" y="1854835"/>
          <a:ext cx="10064750" cy="4302760"/>
        </p:xfrm>
        <a:graphic>
          <a:graphicData uri="http://schemas.openxmlformats.org/drawingml/2006/table">
            <a:tbl>
              <a:tblPr firstRow="1" bandRow="1">
                <a:tableStyleId>{5C22544A-7EE6-4342-B048-85BDC9FD1C3A}</a:tableStyleId>
              </a:tblPr>
              <a:tblGrid>
                <a:gridCol w="5032375"/>
                <a:gridCol w="5032375"/>
              </a:tblGrid>
              <a:tr h="391160">
                <a:tc>
                  <a:txBody>
                    <a:bodyPr/>
                    <a:p>
                      <a:pPr>
                        <a:buNone/>
                      </a:pPr>
                      <a:r>
                        <a:rPr lang="en-IN" altLang="en-US" sz="1800">
                          <a:sym typeface="+mn-ea"/>
                        </a:rPr>
                        <a:t>Feature Name</a:t>
                      </a:r>
                      <a:endParaRPr lang="en-US"/>
                    </a:p>
                  </a:txBody>
                  <a:tcPr/>
                </a:tc>
                <a:tc>
                  <a:txBody>
                    <a:bodyPr/>
                    <a:p>
                      <a:pPr>
                        <a:buNone/>
                      </a:pPr>
                      <a:r>
                        <a:rPr lang="en-IN" altLang="en-US" sz="1800">
                          <a:sym typeface="+mn-ea"/>
                        </a:rPr>
                        <a:t>Meaning</a:t>
                      </a:r>
                      <a:endParaRPr lang="en-US"/>
                    </a:p>
                  </a:txBody>
                  <a:tcPr/>
                </a:tc>
              </a:tr>
              <a:tr h="391160">
                <a:tc>
                  <a:txBody>
                    <a:bodyPr/>
                    <a:p>
                      <a:pPr marL="0" lvl="1">
                        <a:buNone/>
                      </a:pPr>
                      <a:r>
                        <a:rPr lang="en-IN" altLang="en-US" sz="1800" b="1">
                          <a:solidFill>
                            <a:srgbClr val="FF0000"/>
                          </a:solidFill>
                          <a:sym typeface="+mn-ea"/>
                        </a:rPr>
                        <a:t>EmpLastSalaryHikePercent</a:t>
                      </a:r>
                      <a:endParaRPr lang="en-US"/>
                    </a:p>
                  </a:txBody>
                  <a:tcPr/>
                </a:tc>
                <a:tc>
                  <a:txBody>
                    <a:bodyPr/>
                    <a:p>
                      <a:pPr>
                        <a:buNone/>
                      </a:pPr>
                      <a:r>
                        <a:rPr lang="en-IN" altLang="en-US"/>
                        <a:t>Employee last salary hike percentage</a:t>
                      </a:r>
                      <a:endParaRPr lang="en-IN" altLang="en-US"/>
                    </a:p>
                  </a:txBody>
                  <a:tcPr/>
                </a:tc>
              </a:tr>
              <a:tr h="391160">
                <a:tc>
                  <a:txBody>
                    <a:bodyPr/>
                    <a:p>
                      <a:pPr marL="0" lvl="1">
                        <a:buNone/>
                      </a:pPr>
                      <a:r>
                        <a:rPr lang="en-IN" altLang="en-US" sz="1800">
                          <a:sym typeface="+mn-ea"/>
                        </a:rPr>
                        <a:t>EmpRelationshipSatisfaction</a:t>
                      </a:r>
                      <a:endParaRPr lang="en-US"/>
                    </a:p>
                  </a:txBody>
                  <a:tcPr/>
                </a:tc>
                <a:tc>
                  <a:txBody>
                    <a:bodyPr/>
                    <a:p>
                      <a:pPr>
                        <a:buNone/>
                      </a:pPr>
                      <a:r>
                        <a:rPr lang="en-IN" altLang="en-US"/>
                        <a:t>Employee Relationship satisfaction</a:t>
                      </a:r>
                      <a:endParaRPr lang="en-IN" altLang="en-US"/>
                    </a:p>
                  </a:txBody>
                  <a:tcPr/>
                </a:tc>
              </a:tr>
              <a:tr h="391160">
                <a:tc>
                  <a:txBody>
                    <a:bodyPr/>
                    <a:p>
                      <a:pPr marL="0" lvl="1">
                        <a:buNone/>
                      </a:pPr>
                      <a:r>
                        <a:rPr lang="en-IN" altLang="en-US" sz="1800" b="1">
                          <a:solidFill>
                            <a:srgbClr val="FF0000"/>
                          </a:solidFill>
                          <a:sym typeface="+mn-ea"/>
                        </a:rPr>
                        <a:t>TotalWorkExperienceInYears</a:t>
                      </a:r>
                      <a:endParaRPr lang="en-US"/>
                    </a:p>
                  </a:txBody>
                  <a:tcPr/>
                </a:tc>
                <a:tc>
                  <a:txBody>
                    <a:bodyPr/>
                    <a:p>
                      <a:pPr>
                        <a:buNone/>
                      </a:pPr>
                      <a:r>
                        <a:rPr lang="en-IN" altLang="en-US"/>
                        <a:t>Total work experience in years</a:t>
                      </a:r>
                      <a:endParaRPr lang="en-IN" altLang="en-US"/>
                    </a:p>
                  </a:txBody>
                  <a:tcPr/>
                </a:tc>
              </a:tr>
              <a:tr h="391160">
                <a:tc>
                  <a:txBody>
                    <a:bodyPr/>
                    <a:p>
                      <a:pPr marL="0" lvl="1">
                        <a:buNone/>
                      </a:pPr>
                      <a:r>
                        <a:rPr lang="en-IN" altLang="en-US" sz="1800">
                          <a:sym typeface="+mn-ea"/>
                        </a:rPr>
                        <a:t>TrainingTimesLastYear</a:t>
                      </a:r>
                      <a:endParaRPr lang="en-US"/>
                    </a:p>
                  </a:txBody>
                  <a:tcPr/>
                </a:tc>
                <a:tc>
                  <a:txBody>
                    <a:bodyPr/>
                    <a:p>
                      <a:pPr>
                        <a:buNone/>
                      </a:pPr>
                      <a:r>
                        <a:rPr lang="en-IN" altLang="en-US"/>
                        <a:t>Training times last year</a:t>
                      </a:r>
                      <a:endParaRPr lang="en-IN" altLang="en-US"/>
                    </a:p>
                  </a:txBody>
                  <a:tcPr/>
                </a:tc>
              </a:tr>
              <a:tr h="391160">
                <a:tc>
                  <a:txBody>
                    <a:bodyPr/>
                    <a:p>
                      <a:pPr marL="0" lvl="1">
                        <a:buNone/>
                      </a:pPr>
                      <a:r>
                        <a:rPr lang="en-IN" altLang="en-US" sz="1800" b="1">
                          <a:solidFill>
                            <a:srgbClr val="FF0000"/>
                          </a:solidFill>
                          <a:sym typeface="+mn-ea"/>
                        </a:rPr>
                        <a:t>EmpWorkLifeBalance</a:t>
                      </a:r>
                      <a:endParaRPr lang="en-US"/>
                    </a:p>
                  </a:txBody>
                  <a:tcPr/>
                </a:tc>
                <a:tc>
                  <a:txBody>
                    <a:bodyPr/>
                    <a:p>
                      <a:pPr>
                        <a:buNone/>
                      </a:pPr>
                      <a:r>
                        <a:rPr lang="en-IN" altLang="en-US"/>
                        <a:t>Employee work life balance</a:t>
                      </a:r>
                      <a:endParaRPr lang="en-IN" altLang="en-US"/>
                    </a:p>
                  </a:txBody>
                  <a:tcPr/>
                </a:tc>
              </a:tr>
              <a:tr h="391160">
                <a:tc>
                  <a:txBody>
                    <a:bodyPr/>
                    <a:p>
                      <a:pPr marL="0" lvl="1">
                        <a:buNone/>
                      </a:pPr>
                      <a:r>
                        <a:rPr lang="en-IN" altLang="en-US" sz="1800" b="1">
                          <a:solidFill>
                            <a:srgbClr val="FF0000"/>
                          </a:solidFill>
                          <a:sym typeface="+mn-ea"/>
                        </a:rPr>
                        <a:t>ExperieneYearsAtThisCompany</a:t>
                      </a:r>
                      <a:endParaRPr lang="en-US"/>
                    </a:p>
                  </a:txBody>
                  <a:tcPr/>
                </a:tc>
                <a:tc>
                  <a:txBody>
                    <a:bodyPr/>
                    <a:p>
                      <a:pPr>
                        <a:buNone/>
                      </a:pPr>
                      <a:r>
                        <a:rPr lang="en-IN" altLang="en-US"/>
                        <a:t>Experience years at this company</a:t>
                      </a:r>
                      <a:endParaRPr lang="en-IN" altLang="en-US"/>
                    </a:p>
                  </a:txBody>
                  <a:tcPr/>
                </a:tc>
              </a:tr>
              <a:tr h="391160">
                <a:tc>
                  <a:txBody>
                    <a:bodyPr/>
                    <a:p>
                      <a:pPr marL="0" lvl="1">
                        <a:buNone/>
                      </a:pPr>
                      <a:r>
                        <a:rPr lang="en-IN" altLang="en-US" sz="1800" b="1">
                          <a:solidFill>
                            <a:srgbClr val="FF0000"/>
                          </a:solidFill>
                          <a:sym typeface="+mn-ea"/>
                        </a:rPr>
                        <a:t>ExperienceYearsInCurrentRole</a:t>
                      </a:r>
                      <a:endParaRPr lang="en-US"/>
                    </a:p>
                  </a:txBody>
                  <a:tcPr/>
                </a:tc>
                <a:tc>
                  <a:txBody>
                    <a:bodyPr/>
                    <a:p>
                      <a:pPr>
                        <a:buNone/>
                      </a:pPr>
                      <a:r>
                        <a:rPr lang="en-IN" altLang="en-US"/>
                        <a:t>Experience years in current role</a:t>
                      </a:r>
                      <a:endParaRPr lang="en-IN" altLang="en-US"/>
                    </a:p>
                  </a:txBody>
                  <a:tcPr/>
                </a:tc>
              </a:tr>
              <a:tr h="391160">
                <a:tc>
                  <a:txBody>
                    <a:bodyPr/>
                    <a:p>
                      <a:pPr marL="0" lvl="1">
                        <a:buNone/>
                      </a:pPr>
                      <a:r>
                        <a:rPr lang="en-IN" altLang="en-US" sz="1800" b="1">
                          <a:solidFill>
                            <a:srgbClr val="FF0000"/>
                          </a:solidFill>
                          <a:sym typeface="+mn-ea"/>
                        </a:rPr>
                        <a:t>YearsSinceLastPromotion</a:t>
                      </a:r>
                      <a:endParaRPr lang="en-US"/>
                    </a:p>
                  </a:txBody>
                  <a:tcPr/>
                </a:tc>
                <a:tc>
                  <a:txBody>
                    <a:bodyPr/>
                    <a:p>
                      <a:pPr>
                        <a:buNone/>
                      </a:pPr>
                      <a:r>
                        <a:rPr lang="en-IN" altLang="en-US"/>
                        <a:t>Years since last promotion</a:t>
                      </a:r>
                      <a:endParaRPr lang="en-IN" altLang="en-US"/>
                    </a:p>
                  </a:txBody>
                  <a:tcPr/>
                </a:tc>
              </a:tr>
              <a:tr h="391160">
                <a:tc>
                  <a:txBody>
                    <a:bodyPr/>
                    <a:p>
                      <a:pPr>
                        <a:buNone/>
                      </a:pPr>
                      <a:r>
                        <a:rPr lang="en-IN" altLang="en-US" sz="1800" b="1">
                          <a:solidFill>
                            <a:srgbClr val="FF0000"/>
                          </a:solidFill>
                          <a:sym typeface="+mn-ea"/>
                        </a:rPr>
                        <a:t>YearsWithCurrentManager</a:t>
                      </a:r>
                      <a:endParaRPr lang="en-US"/>
                    </a:p>
                  </a:txBody>
                  <a:tcPr/>
                </a:tc>
                <a:tc>
                  <a:txBody>
                    <a:bodyPr/>
                    <a:p>
                      <a:pPr>
                        <a:buNone/>
                      </a:pPr>
                      <a:r>
                        <a:rPr lang="en-IN" altLang="en-US"/>
                        <a:t>Years with current manager </a:t>
                      </a:r>
                      <a:endParaRPr lang="en-IN" altLang="en-US"/>
                    </a:p>
                  </a:txBody>
                  <a:tcPr/>
                </a:tc>
              </a:tr>
              <a:tr h="391160">
                <a:tc>
                  <a:txBody>
                    <a:bodyPr/>
                    <a:p>
                      <a:pPr>
                        <a:buNone/>
                      </a:pPr>
                      <a:r>
                        <a:rPr lang="en-IN" altLang="en-US" sz="1800">
                          <a:sym typeface="+mn-ea"/>
                        </a:rPr>
                        <a:t>PerformanceRating</a:t>
                      </a:r>
                      <a:endParaRPr lang="en-US"/>
                    </a:p>
                  </a:txBody>
                  <a:tcPr/>
                </a:tc>
                <a:tc>
                  <a:txBody>
                    <a:bodyPr/>
                    <a:p>
                      <a:pPr>
                        <a:buNone/>
                      </a:pPr>
                      <a:r>
                        <a:rPr lang="en-IN" altLang="en-US"/>
                        <a:t>Employee Performance Rating</a:t>
                      </a:r>
                      <a:endParaRPr lang="en-IN" altLang="en-US"/>
                    </a:p>
                  </a:txBody>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Visualization(Categorical Features)</a:t>
            </a:r>
            <a:br>
              <a:rPr lang="en-IN" altLang="en-US"/>
            </a:br>
            <a:endParaRPr lang="en-US"/>
          </a:p>
        </p:txBody>
      </p:sp>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MaritalStatus</a:t>
            </a:r>
            <a:r>
              <a:rPr lang="en-IN" altLang="en-US" sz="3200" b="1">
                <a:solidFill>
                  <a:srgbClr val="FF0000"/>
                </a:solidFill>
                <a:sym typeface="+mn-ea"/>
              </a:rPr>
              <a:t> wise low performance</a:t>
            </a: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8" name="Table 7"/>
          <p:cNvGraphicFramePr/>
          <p:nvPr/>
        </p:nvGraphicFramePr>
        <p:xfrm>
          <a:off x="1068705" y="1825625"/>
          <a:ext cx="3625850" cy="3108325"/>
        </p:xfrm>
        <a:graphic>
          <a:graphicData uri="http://schemas.openxmlformats.org/drawingml/2006/table">
            <a:tbl>
              <a:tblPr firstRow="1" bandRow="1">
                <a:tableStyleId>{5C22544A-7EE6-4342-B048-85BDC9FD1C3A}</a:tableStyleId>
              </a:tblPr>
              <a:tblGrid>
                <a:gridCol w="2120900"/>
                <a:gridCol w="1504950"/>
              </a:tblGrid>
              <a:tr h="621665">
                <a:tc>
                  <a:txBody>
                    <a:bodyPr/>
                    <a:p>
                      <a:pPr>
                        <a:buNone/>
                      </a:pPr>
                      <a:r>
                        <a:rPr lang="en-IN" altLang="en-US"/>
                        <a:t>MaritalStatus</a:t>
                      </a:r>
                      <a:endParaRPr lang="en-IN" altLang="en-US"/>
                    </a:p>
                  </a:txBody>
                  <a:tcPr/>
                </a:tc>
                <a:tc>
                  <a:txBody>
                    <a:bodyPr/>
                    <a:p>
                      <a:pPr>
                        <a:buNone/>
                      </a:pPr>
                      <a:r>
                        <a:rPr lang="en-IN" altLang="en-US"/>
                        <a:t>Percentage</a:t>
                      </a:r>
                      <a:endParaRPr lang="en-IN" altLang="en-US"/>
                    </a:p>
                  </a:txBody>
                  <a:tcPr/>
                </a:tc>
              </a:tr>
              <a:tr h="621665">
                <a:tc>
                  <a:txBody>
                    <a:bodyPr/>
                    <a:p>
                      <a:pPr>
                        <a:buNone/>
                      </a:pPr>
                      <a:r>
                        <a:rPr lang="en-IN" altLang="en-US"/>
                        <a:t>Married</a:t>
                      </a:r>
                      <a:endParaRPr lang="en-IN" altLang="en-US"/>
                    </a:p>
                  </a:txBody>
                  <a:tcPr/>
                </a:tc>
                <a:tc>
                  <a:txBody>
                    <a:bodyPr/>
                    <a:p>
                      <a:pPr>
                        <a:buNone/>
                      </a:pPr>
                      <a:r>
                        <a:rPr lang="en-IN" altLang="en-US" b="1">
                          <a:solidFill>
                            <a:srgbClr val="FF0000"/>
                          </a:solidFill>
                        </a:rPr>
                        <a:t>56.3%</a:t>
                      </a:r>
                      <a:endParaRPr lang="en-IN" altLang="en-US" b="1">
                        <a:solidFill>
                          <a:srgbClr val="FF0000"/>
                        </a:solidFill>
                      </a:endParaRPr>
                    </a:p>
                  </a:txBody>
                  <a:tcPr/>
                </a:tc>
              </a:tr>
              <a:tr h="621665">
                <a:tc>
                  <a:txBody>
                    <a:bodyPr/>
                    <a:p>
                      <a:pPr>
                        <a:buNone/>
                      </a:pPr>
                      <a:r>
                        <a:rPr lang="en-IN" altLang="en-US"/>
                        <a:t>Single</a:t>
                      </a:r>
                      <a:endParaRPr lang="en-IN" altLang="en-US"/>
                    </a:p>
                  </a:txBody>
                  <a:tcPr/>
                </a:tc>
                <a:tc>
                  <a:txBody>
                    <a:bodyPr/>
                    <a:p>
                      <a:pPr>
                        <a:buNone/>
                      </a:pPr>
                      <a:r>
                        <a:rPr lang="en-IN" altLang="en-US" b="0">
                          <a:solidFill>
                            <a:schemeClr val="tx1"/>
                          </a:solidFill>
                        </a:rPr>
                        <a:t>32.2%</a:t>
                      </a:r>
                      <a:endParaRPr lang="en-IN" altLang="en-US" b="0">
                        <a:solidFill>
                          <a:schemeClr val="tx1"/>
                        </a:solidFill>
                      </a:endParaRPr>
                    </a:p>
                  </a:txBody>
                  <a:tcPr/>
                </a:tc>
              </a:tr>
              <a:tr h="621665">
                <a:tc>
                  <a:txBody>
                    <a:bodyPr/>
                    <a:p>
                      <a:pPr>
                        <a:buNone/>
                      </a:pPr>
                      <a:r>
                        <a:rPr lang="en-IN" altLang="en-US"/>
                        <a:t>Divorced</a:t>
                      </a:r>
                      <a:endParaRPr lang="en-IN" altLang="en-US"/>
                    </a:p>
                  </a:txBody>
                  <a:tcPr/>
                </a:tc>
                <a:tc>
                  <a:txBody>
                    <a:bodyPr/>
                    <a:p>
                      <a:pPr>
                        <a:buNone/>
                      </a:pPr>
                      <a:r>
                        <a:rPr lang="en-IN" altLang="en-US"/>
                        <a:t>11.5%</a:t>
                      </a:r>
                      <a:endParaRPr lang="en-IN" altLang="en-US"/>
                    </a:p>
                  </a:txBody>
                  <a:tcPr/>
                </a:tc>
              </a:tr>
            </a:tbl>
          </a:graphicData>
        </a:graphic>
      </p:graphicFrame>
      <p:pic>
        <p:nvPicPr>
          <p:cNvPr id="4" name="Content Placeholder 3" descr="marital status wise low performance"/>
          <p:cNvPicPr>
            <a:picLocks noChangeAspect="1"/>
          </p:cNvPicPr>
          <p:nvPr>
            <p:ph idx="1"/>
          </p:nvPr>
        </p:nvPicPr>
        <p:blipFill>
          <a:blip r:embed="rId1"/>
          <a:stretch>
            <a:fillRect/>
          </a:stretch>
        </p:blipFill>
        <p:spPr>
          <a:xfrm>
            <a:off x="5988685" y="1825625"/>
            <a:ext cx="4432300" cy="31369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Visualization(Categorical Features)</a:t>
            </a:r>
            <a:br>
              <a:rPr lang="en-IN" altLang="en-US"/>
            </a:br>
            <a:endParaRPr lang="en-US"/>
          </a:p>
        </p:txBody>
      </p:sp>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Attrition wise low performance</a:t>
            </a: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8" name="Table 7"/>
          <p:cNvGraphicFramePr/>
          <p:nvPr/>
        </p:nvGraphicFramePr>
        <p:xfrm>
          <a:off x="1068705" y="1825625"/>
          <a:ext cx="3625850" cy="3108325"/>
        </p:xfrm>
        <a:graphic>
          <a:graphicData uri="http://schemas.openxmlformats.org/drawingml/2006/table">
            <a:tbl>
              <a:tblPr firstRow="1" bandRow="1">
                <a:tableStyleId>{5C22544A-7EE6-4342-B048-85BDC9FD1C3A}</a:tableStyleId>
              </a:tblPr>
              <a:tblGrid>
                <a:gridCol w="2120900"/>
                <a:gridCol w="1504950"/>
              </a:tblGrid>
              <a:tr h="621665">
                <a:tc>
                  <a:txBody>
                    <a:bodyPr/>
                    <a:p>
                      <a:pPr>
                        <a:buNone/>
                      </a:pPr>
                      <a:r>
                        <a:rPr lang="en-IN" altLang="en-US"/>
                        <a:t>Attrition</a:t>
                      </a:r>
                      <a:endParaRPr lang="en-IN" altLang="en-US"/>
                    </a:p>
                  </a:txBody>
                  <a:tcPr/>
                </a:tc>
                <a:tc>
                  <a:txBody>
                    <a:bodyPr/>
                    <a:p>
                      <a:pPr>
                        <a:buNone/>
                      </a:pPr>
                      <a:r>
                        <a:rPr lang="en-IN" altLang="en-US"/>
                        <a:t>Percentage</a:t>
                      </a:r>
                      <a:endParaRPr lang="en-IN" altLang="en-US"/>
                    </a:p>
                  </a:txBody>
                  <a:tcPr/>
                </a:tc>
              </a:tr>
              <a:tr h="621665">
                <a:tc>
                  <a:txBody>
                    <a:bodyPr/>
                    <a:p>
                      <a:pPr>
                        <a:buNone/>
                      </a:pPr>
                      <a:r>
                        <a:rPr lang="en-IN" altLang="en-US"/>
                        <a:t>No</a:t>
                      </a:r>
                      <a:endParaRPr lang="en-IN" altLang="en-US"/>
                    </a:p>
                  </a:txBody>
                  <a:tcPr/>
                </a:tc>
                <a:tc>
                  <a:txBody>
                    <a:bodyPr/>
                    <a:p>
                      <a:pPr>
                        <a:buNone/>
                      </a:pPr>
                      <a:r>
                        <a:rPr lang="en-IN" altLang="en-US" b="1">
                          <a:solidFill>
                            <a:srgbClr val="FF0000"/>
                          </a:solidFill>
                        </a:rPr>
                        <a:t>73.6%</a:t>
                      </a:r>
                      <a:endParaRPr lang="en-IN" altLang="en-US" b="1">
                        <a:solidFill>
                          <a:srgbClr val="FF0000"/>
                        </a:solidFill>
                      </a:endParaRPr>
                    </a:p>
                  </a:txBody>
                  <a:tcPr/>
                </a:tc>
              </a:tr>
              <a:tr h="621665">
                <a:tc>
                  <a:txBody>
                    <a:bodyPr/>
                    <a:p>
                      <a:pPr>
                        <a:buNone/>
                      </a:pPr>
                      <a:r>
                        <a:rPr lang="en-IN" altLang="en-US"/>
                        <a:t>Yes</a:t>
                      </a:r>
                      <a:endParaRPr lang="en-IN" altLang="en-US"/>
                    </a:p>
                  </a:txBody>
                  <a:tcPr/>
                </a:tc>
                <a:tc>
                  <a:txBody>
                    <a:bodyPr/>
                    <a:p>
                      <a:pPr>
                        <a:buNone/>
                      </a:pPr>
                      <a:r>
                        <a:rPr lang="en-IN" altLang="en-US" b="0">
                          <a:solidFill>
                            <a:schemeClr val="tx1"/>
                          </a:solidFill>
                        </a:rPr>
                        <a:t>26.4%</a:t>
                      </a:r>
                      <a:endParaRPr lang="en-IN" altLang="en-US" b="0">
                        <a:solidFill>
                          <a:schemeClr val="tx1"/>
                        </a:solidFill>
                      </a:endParaRPr>
                    </a:p>
                  </a:txBody>
                  <a:tcPr/>
                </a:tc>
              </a:tr>
            </a:tbl>
          </a:graphicData>
        </a:graphic>
      </p:graphicFrame>
      <p:pic>
        <p:nvPicPr>
          <p:cNvPr id="5" name="Content Placeholder 4" descr="attrition wise low performance"/>
          <p:cNvPicPr>
            <a:picLocks noChangeAspect="1"/>
          </p:cNvPicPr>
          <p:nvPr>
            <p:ph idx="1"/>
          </p:nvPr>
        </p:nvPicPr>
        <p:blipFill>
          <a:blip r:embed="rId1"/>
          <a:stretch>
            <a:fillRect/>
          </a:stretch>
        </p:blipFill>
        <p:spPr>
          <a:xfrm>
            <a:off x="6465570" y="1825625"/>
            <a:ext cx="4432300" cy="31369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5948045"/>
          </a:xfrm>
        </p:spPr>
        <p:txBody>
          <a:bodyPr>
            <a:scene3d>
              <a:camera prst="orthographicFront"/>
              <a:lightRig rig="threePt" dir="t"/>
            </a:scene3d>
          </a:bodyPr>
          <a:p>
            <a:pPr algn="ctr"/>
            <a:r>
              <a:rPr lang="en-IN" altLang="en-US" sz="8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IN" altLang="en-US" sz="8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Data Visualization(Numerical Features)</a:t>
            </a:r>
            <a:endParaRPr lang="en-IN" altLang="en-US"/>
          </a:p>
        </p:txBody>
      </p:sp>
      <p:sp>
        <p:nvSpPr>
          <p:cNvPr id="3" name="Content Placeholder 2"/>
          <p:cNvSpPr>
            <a:spLocks noGrp="1"/>
          </p:cNvSpPr>
          <p:nvPr>
            <p:ph sz="half" idx="1"/>
          </p:nvPr>
        </p:nvSpPr>
        <p:spPr>
          <a:xfrm>
            <a:off x="487680" y="1154430"/>
            <a:ext cx="11550650" cy="5205730"/>
          </a:xfrm>
        </p:spPr>
        <p:txBody>
          <a:bodyPr/>
          <a:p>
            <a:pPr marL="457200" lvl="1" indent="0">
              <a:buFont typeface="Wingdings" panose="05000000000000000000" charset="0"/>
              <a:buNone/>
            </a:pPr>
            <a:r>
              <a:rPr lang="en-IN" altLang="en-US" sz="3200" b="1">
                <a:solidFill>
                  <a:srgbClr val="FF0000"/>
                </a:solidFill>
                <a:sym typeface="+mn-ea"/>
              </a:rPr>
              <a:t>DistanceFromHome 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pic>
        <p:nvPicPr>
          <p:cNvPr id="4" name="Content Placeholder 3" descr="distfromhome"/>
          <p:cNvPicPr>
            <a:picLocks noChangeAspect="1"/>
          </p:cNvPicPr>
          <p:nvPr>
            <p:ph sz="half" idx="2"/>
          </p:nvPr>
        </p:nvPicPr>
        <p:blipFill>
          <a:blip r:embed="rId1"/>
          <a:stretch>
            <a:fillRect/>
          </a:stretch>
        </p:blipFill>
        <p:spPr>
          <a:xfrm>
            <a:off x="7011035" y="2118360"/>
            <a:ext cx="4851400" cy="3935730"/>
          </a:xfrm>
          <a:prstGeom prst="rect">
            <a:avLst/>
          </a:prstGeom>
        </p:spPr>
      </p:pic>
      <p:graphicFrame>
        <p:nvGraphicFramePr>
          <p:cNvPr id="5" name="Table 4"/>
          <p:cNvGraphicFramePr/>
          <p:nvPr/>
        </p:nvGraphicFramePr>
        <p:xfrm>
          <a:off x="1037590" y="2258060"/>
          <a:ext cx="5510530" cy="3796665"/>
        </p:xfrm>
        <a:graphic>
          <a:graphicData uri="http://schemas.openxmlformats.org/drawingml/2006/table">
            <a:tbl>
              <a:tblPr firstRow="1" bandRow="1">
                <a:tableStyleId>{5C22544A-7EE6-4342-B048-85BDC9FD1C3A}</a:tableStyleId>
              </a:tblPr>
              <a:tblGrid>
                <a:gridCol w="2790190"/>
                <a:gridCol w="2720340"/>
              </a:tblGrid>
              <a:tr h="76771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DistanceFromHome</a:t>
                      </a:r>
                      <a:endParaRPr lang="en-IN" altLang="en-US" sz="1800" b="1">
                        <a:solidFill>
                          <a:schemeClr val="bg1"/>
                        </a:solidFill>
                        <a:sym typeface="+mn-ea"/>
                      </a:endParaRPr>
                    </a:p>
                  </a:txBody>
                  <a:tcPr/>
                </a:tc>
              </a:tr>
              <a:tr h="9842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IN" altLang="en-US" sz="1800">
                          <a:sym typeface="+mn-ea"/>
                        </a:rPr>
                        <a:t>9.835052</a:t>
                      </a:r>
                      <a:endParaRPr lang="en-US"/>
                    </a:p>
                  </a:txBody>
                  <a:tcPr/>
                </a:tc>
              </a:tr>
              <a:tr h="1061085">
                <a:tc>
                  <a:txBody>
                    <a:bodyPr/>
                    <a:p>
                      <a:pPr>
                        <a:buNone/>
                      </a:pPr>
                      <a:r>
                        <a:rPr lang="en-IN" altLang="en-US"/>
                        <a:t>       3</a:t>
                      </a:r>
                      <a:endParaRPr lang="en-IN" altLang="en-US"/>
                    </a:p>
                  </a:txBody>
                  <a:tcPr/>
                </a:tc>
                <a:tc>
                  <a:txBody>
                    <a:bodyPr/>
                    <a:p>
                      <a:pPr marL="0" lvl="1">
                        <a:buNone/>
                      </a:pPr>
                      <a:r>
                        <a:rPr lang="en-IN" altLang="en-US" sz="1800">
                          <a:sym typeface="+mn-ea"/>
                        </a:rPr>
                        <a:t>9.137300</a:t>
                      </a:r>
                      <a:endParaRPr lang="en-US"/>
                    </a:p>
                  </a:txBody>
                  <a:tcPr/>
                </a:tc>
              </a:tr>
              <a:tr h="983615">
                <a:tc>
                  <a:txBody>
                    <a:bodyPr/>
                    <a:p>
                      <a:pPr>
                        <a:buNone/>
                      </a:pPr>
                      <a:r>
                        <a:rPr lang="en-IN" altLang="en-US"/>
                        <a:t>       4</a:t>
                      </a:r>
                      <a:endParaRPr lang="en-IN" altLang="en-US"/>
                    </a:p>
                  </a:txBody>
                  <a:tcPr/>
                </a:tc>
                <a:tc>
                  <a:txBody>
                    <a:bodyPr/>
                    <a:p>
                      <a:pPr marL="0" lvl="1">
                        <a:buNone/>
                      </a:pPr>
                      <a:r>
                        <a:rPr lang="en-IN" altLang="en-US" sz="1800">
                          <a:sym typeface="+mn-ea"/>
                        </a:rPr>
                        <a:t>8.371212</a:t>
                      </a:r>
                      <a:endParaRPr lang="en-IN" altLang="en-US" sz="1800"/>
                    </a:p>
                    <a:p>
                      <a:pPr>
                        <a:buNone/>
                      </a:pP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Explananation</a:t>
            </a:r>
            <a:endParaRPr lang="en-IN" altLang="en-US"/>
          </a:p>
        </p:txBody>
      </p:sp>
      <p:sp>
        <p:nvSpPr>
          <p:cNvPr id="3" name="Content Placeholder 2"/>
          <p:cNvSpPr>
            <a:spLocks noGrp="1"/>
          </p:cNvSpPr>
          <p:nvPr>
            <p:ph sz="half" idx="1"/>
          </p:nvPr>
        </p:nvSpPr>
        <p:spPr>
          <a:xfrm>
            <a:off x="609600" y="1174750"/>
            <a:ext cx="10972800" cy="4953000"/>
          </a:xfrm>
        </p:spPr>
        <p:txBody>
          <a:bodyPr/>
          <a:p>
            <a:r>
              <a:rPr lang="en-IN" altLang="en-US"/>
              <a:t>We can see from the bar graph that those who are having longer distances from home are performing low. Maybe because of longer distance, employees are not getting proper rest which is affecting their performance.</a:t>
            </a:r>
            <a:endParaRPr lang="en-IN" altLang="en-US"/>
          </a:p>
          <a:p>
            <a:endParaRPr lang="en-IN" altLang="en-US"/>
          </a:p>
          <a:p>
            <a:pPr marL="0" indent="0">
              <a:buNone/>
            </a:pPr>
            <a:endParaRPr lang="en-IN" altLang="en-US"/>
          </a:p>
        </p:txBody>
      </p:sp>
      <p:pic>
        <p:nvPicPr>
          <p:cNvPr id="5" name="Content Placeholder 4" descr="distfromhome"/>
          <p:cNvPicPr>
            <a:picLocks noChangeAspect="1"/>
          </p:cNvPicPr>
          <p:nvPr>
            <p:ph sz="half" idx="2"/>
          </p:nvPr>
        </p:nvPicPr>
        <p:blipFill>
          <a:blip r:embed="rId1"/>
          <a:stretch>
            <a:fillRect/>
          </a:stretch>
        </p:blipFill>
        <p:spPr>
          <a:xfrm>
            <a:off x="7031355" y="3102610"/>
            <a:ext cx="4851400" cy="39357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IN" altLang="en-US">
                <a:sym typeface="+mn-ea"/>
              </a:rPr>
            </a:br>
            <a:r>
              <a:rPr lang="en-IN" altLang="en-US">
                <a:sym typeface="+mn-ea"/>
              </a:rPr>
              <a:t>Data Visualization(Numerical Features)</a:t>
            </a:r>
            <a:br>
              <a:rPr lang="en-IN" altLang="en-US"/>
            </a:br>
            <a:endParaRPr lang="en-US"/>
          </a:p>
        </p:txBody>
      </p:sp>
      <p:pic>
        <p:nvPicPr>
          <p:cNvPr id="5" name="Content Placeholder 4" descr="EnvSatisfaction"/>
          <p:cNvPicPr>
            <a:picLocks noChangeAspect="1"/>
          </p:cNvPicPr>
          <p:nvPr>
            <p:ph sz="half" idx="1"/>
          </p:nvPr>
        </p:nvPicPr>
        <p:blipFill>
          <a:blip r:embed="rId1"/>
          <a:stretch>
            <a:fillRect/>
          </a:stretch>
        </p:blipFill>
        <p:spPr>
          <a:xfrm>
            <a:off x="6687820" y="2093595"/>
            <a:ext cx="5350510" cy="3632200"/>
          </a:xfrm>
          <a:prstGeom prst="rect">
            <a:avLst/>
          </a:prstGeom>
        </p:spPr>
      </p:pic>
      <p:sp>
        <p:nvSpPr>
          <p:cNvPr id="6" name="Content Placeholder 2"/>
          <p:cNvSpPr>
            <a:spLocks noGrp="1"/>
          </p:cNvSpPr>
          <p:nvPr/>
        </p:nvSpPr>
        <p:spPr>
          <a:xfrm>
            <a:off x="487680" y="1154430"/>
            <a:ext cx="11550650" cy="52057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panose="05000000000000000000" charset="0"/>
              <a:buNone/>
            </a:pPr>
            <a:r>
              <a:rPr lang="en-IN" altLang="en-US" sz="3200" b="1">
                <a:solidFill>
                  <a:srgbClr val="FF0000"/>
                </a:solidFill>
                <a:sym typeface="+mn-ea"/>
              </a:rPr>
              <a:t>    EmpEnvironmentSatisfaction </a:t>
            </a:r>
            <a:r>
              <a:rPr lang="en-IN" altLang="en-US" sz="3200" b="1">
                <a:solidFill>
                  <a:srgbClr val="FF0000"/>
                </a:solidFill>
                <a:sym typeface="+mn-ea"/>
              </a:rPr>
              <a:t>vs PerformanceRate</a:t>
            </a:r>
            <a:endParaRPr lang="en-IN" altLang="en-US" sz="3200" b="1">
              <a:solidFill>
                <a:srgbClr val="FF0000"/>
              </a:solidFill>
              <a:sym typeface="+mn-ea"/>
            </a:endParaRPr>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a:p>
            <a:pPr marL="457200" lvl="1" indent="0">
              <a:buFont typeface="Wingdings" panose="05000000000000000000" charset="0"/>
              <a:buNone/>
            </a:pPr>
            <a:endParaRPr lang="en-IN" altLang="en-US"/>
          </a:p>
        </p:txBody>
      </p:sp>
      <p:graphicFrame>
        <p:nvGraphicFramePr>
          <p:cNvPr id="7" name="Content Placeholder 6"/>
          <p:cNvGraphicFramePr/>
          <p:nvPr>
            <p:ph sz="half" idx="2"/>
          </p:nvPr>
        </p:nvGraphicFramePr>
        <p:xfrm>
          <a:off x="1065530" y="2213610"/>
          <a:ext cx="4878070" cy="3354705"/>
        </p:xfrm>
        <a:graphic>
          <a:graphicData uri="http://schemas.openxmlformats.org/drawingml/2006/table">
            <a:tbl>
              <a:tblPr firstRow="1" bandRow="1">
                <a:tableStyleId>{5C22544A-7EE6-4342-B048-85BDC9FD1C3A}</a:tableStyleId>
              </a:tblPr>
              <a:tblGrid>
                <a:gridCol w="2470150"/>
                <a:gridCol w="2407920"/>
              </a:tblGrid>
              <a:tr h="883285">
                <a:tc>
                  <a:txBody>
                    <a:bodyPr/>
                    <a:p>
                      <a:pPr marL="0" lvl="1">
                        <a:buNone/>
                      </a:pPr>
                      <a:r>
                        <a:rPr lang="en-IN" altLang="en-US" sz="1800">
                          <a:sym typeface="+mn-ea"/>
                        </a:rPr>
                        <a:t>PerformanceRating</a:t>
                      </a:r>
                      <a:endParaRPr lang="en-US"/>
                    </a:p>
                  </a:txBody>
                  <a:tcPr/>
                </a:tc>
                <a:tc>
                  <a:txBody>
                    <a:bodyPr/>
                    <a:p>
                      <a:pPr>
                        <a:buNone/>
                      </a:pPr>
                      <a:r>
                        <a:rPr lang="en-IN" altLang="en-US" sz="1800" b="1">
                          <a:solidFill>
                            <a:schemeClr val="bg1"/>
                          </a:solidFill>
                          <a:sym typeface="+mn-ea"/>
                        </a:rPr>
                        <a:t>EmpEnvironmentSatisfaction</a:t>
                      </a:r>
                      <a:endParaRPr lang="en-IN" altLang="en-US" sz="1800" b="1">
                        <a:solidFill>
                          <a:schemeClr val="bg1"/>
                        </a:solidFill>
                        <a:sym typeface="+mn-ea"/>
                      </a:endParaRPr>
                    </a:p>
                  </a:txBody>
                  <a:tcPr/>
                </a:tc>
              </a:tr>
              <a:tr h="882650">
                <a:tc>
                  <a:txBody>
                    <a:bodyPr/>
                    <a:p>
                      <a:pPr marL="457200" lvl="1" indent="0">
                        <a:buFont typeface="Wingdings" panose="05000000000000000000" charset="0"/>
                        <a:buNone/>
                      </a:pPr>
                      <a:r>
                        <a:rPr lang="en-IN" altLang="en-US" sz="1800"/>
                        <a:t>2</a:t>
                      </a:r>
                      <a:endParaRPr lang="en-IN" altLang="en-US" sz="1800"/>
                    </a:p>
                    <a:p>
                      <a:pPr>
                        <a:buNone/>
                      </a:pPr>
                      <a:endParaRPr lang="en-US"/>
                    </a:p>
                  </a:txBody>
                  <a:tcPr/>
                </a:tc>
                <a:tc>
                  <a:txBody>
                    <a:bodyPr/>
                    <a:p>
                      <a:pPr>
                        <a:buNone/>
                      </a:pPr>
                      <a:r>
                        <a:rPr lang="en-IN" altLang="en-US" sz="1800">
                          <a:sym typeface="+mn-ea"/>
                        </a:rPr>
                        <a:t>1.582474</a:t>
                      </a:r>
                      <a:endParaRPr lang="en-IN" altLang="en-US" sz="1800">
                        <a:sym typeface="+mn-ea"/>
                      </a:endParaRPr>
                    </a:p>
                  </a:txBody>
                  <a:tcPr/>
                </a:tc>
              </a:tr>
              <a:tr h="705485">
                <a:tc>
                  <a:txBody>
                    <a:bodyPr/>
                    <a:p>
                      <a:pPr>
                        <a:buNone/>
                      </a:pPr>
                      <a:r>
                        <a:rPr lang="en-IN" altLang="en-US"/>
                        <a:t>       3</a:t>
                      </a:r>
                      <a:endParaRPr lang="en-IN" altLang="en-US"/>
                    </a:p>
                  </a:txBody>
                  <a:tcPr/>
                </a:tc>
                <a:tc>
                  <a:txBody>
                    <a:bodyPr/>
                    <a:p>
                      <a:pPr marL="0" lvl="1">
                        <a:buNone/>
                      </a:pPr>
                      <a:r>
                        <a:rPr lang="en-IN" altLang="en-US" sz="1800">
                          <a:sym typeface="+mn-ea"/>
                        </a:rPr>
                        <a:t>2.911899</a:t>
                      </a:r>
                      <a:endParaRPr lang="en-IN" altLang="en-US" sz="1800">
                        <a:sym typeface="+mn-ea"/>
                      </a:endParaRPr>
                    </a:p>
                  </a:txBody>
                  <a:tcPr/>
                </a:tc>
              </a:tr>
              <a:tr h="883285">
                <a:tc>
                  <a:txBody>
                    <a:bodyPr/>
                    <a:p>
                      <a:pPr>
                        <a:buNone/>
                      </a:pPr>
                      <a:r>
                        <a:rPr lang="en-IN" altLang="en-US"/>
                        <a:t>       4</a:t>
                      </a:r>
                      <a:endParaRPr lang="en-IN" altLang="en-US"/>
                    </a:p>
                  </a:txBody>
                  <a:tcPr/>
                </a:tc>
                <a:tc>
                  <a:txBody>
                    <a:bodyPr/>
                    <a:p>
                      <a:pPr marL="0" lvl="1">
                        <a:buNone/>
                      </a:pPr>
                      <a:r>
                        <a:rPr lang="en-IN" altLang="en-US" sz="1800">
                          <a:sym typeface="+mn-ea"/>
                        </a:rPr>
                        <a:t>3.083333</a:t>
                      </a:r>
                      <a:endParaRPr lang="en-IN" altLang="en-US" sz="1800">
                        <a:sym typeface="+mn-ea"/>
                      </a:endParaRPr>
                    </a:p>
                  </a:txBody>
                  <a:tcPr/>
                </a:tc>
              </a:tr>
            </a:tbl>
          </a:graphicData>
        </a:graphic>
      </p:graphicFrame>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11758</Words>
  <Application>WPS Presentation</Application>
  <PresentationFormat>Widescreen</PresentationFormat>
  <Paragraphs>1372</Paragraphs>
  <Slides>62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62</vt:i4>
      </vt:variant>
    </vt:vector>
  </HeadingPairs>
  <TitlesOfParts>
    <vt:vector size="70" baseType="lpstr">
      <vt:lpstr>Arial</vt:lpstr>
      <vt:lpstr>SimSun</vt:lpstr>
      <vt:lpstr>Wingdings</vt:lpstr>
      <vt:lpstr>Wingdings</vt:lpstr>
      <vt:lpstr>Microsoft YaHei</vt:lpstr>
      <vt:lpstr>Arial Unicode MS</vt:lpstr>
      <vt:lpstr>Calibri</vt:lpstr>
      <vt:lpstr>Communications and Dialogues</vt:lpstr>
      <vt:lpstr>INX Future Employee Performance Project</vt:lpstr>
      <vt:lpstr>Problem Statement</vt:lpstr>
      <vt:lpstr>Key Points</vt:lpstr>
      <vt:lpstr>Data Analysis</vt:lpstr>
      <vt:lpstr>Data Analysis</vt:lpstr>
      <vt:lpstr> Data Analysis </vt:lpstr>
      <vt:lpstr>Data Visualization(Numerical Features)</vt:lpstr>
      <vt:lpstr>Explananation</vt:lpstr>
      <vt:lpstr> Data Visualization(Numerical Features) </vt:lpstr>
      <vt:lpstr>Explananation</vt:lpstr>
      <vt:lpstr> Data Visualization(Numerical Features) </vt:lpstr>
      <vt:lpstr>Explananation</vt:lpstr>
      <vt:lpstr> Data Visualization(Numerical Features) </vt:lpstr>
      <vt:lpstr>Explananation</vt:lpstr>
      <vt:lpstr> Data Visualization(Numerical Features) </vt:lpstr>
      <vt:lpstr>Explananation</vt:lpstr>
      <vt:lpstr> Data Visualization(Numerical Features) </vt:lpstr>
      <vt:lpstr>Explananation</vt:lpstr>
      <vt:lpstr> Data Visualization(Numerical Features) </vt:lpstr>
      <vt:lpstr>Explananation</vt:lpstr>
      <vt:lpstr> Data Visualization(Numerical Features) </vt:lpstr>
      <vt:lpstr> Data Visualization(Numerical Features) </vt:lpstr>
      <vt:lpstr> Data Visualization(Numerical Features) </vt:lpstr>
      <vt:lpstr> Data Visualization(Numerical Features) </vt:lpstr>
      <vt:lpstr> Data Visualization(Categorical Features) </vt:lpstr>
      <vt:lpstr>Analysing R&amp;D Department</vt:lpstr>
      <vt:lpstr>Analysing R&amp;D Department</vt:lpstr>
      <vt:lpstr>Analysing R&amp;D Department</vt:lpstr>
      <vt:lpstr>Data Visualization(Numerical Features)</vt:lpstr>
      <vt:lpstr>Data Visualization(Numerical Features)</vt:lpstr>
      <vt:lpstr>Data Visualization(Numerical Features)</vt:lpstr>
      <vt:lpstr>Data Visualization(Numerical Features)</vt:lpstr>
      <vt:lpstr>Data Visualization(Numerical Features)</vt:lpstr>
      <vt:lpstr>Data Visualization(Numerical Features)</vt:lpstr>
      <vt:lpstr>Data Visualization(Numerical Features)</vt:lpstr>
      <vt:lpstr>Data Visualization(Numerical Features)</vt:lpstr>
      <vt:lpstr>Data Visualization(Numerical Features)</vt:lpstr>
      <vt:lpstr>Data Visualization(Numerical Features)</vt:lpstr>
      <vt:lpstr>Data Visualization(Numerical Features)</vt:lpstr>
      <vt:lpstr>Data Visualization(Numerical Features)</vt:lpstr>
      <vt:lpstr> Data Visualization(Categorical Features) </vt:lpstr>
      <vt:lpstr> Data Visualization(Categorical Features) </vt:lpstr>
      <vt:lpstr> Data Visualization(Categorical Features) </vt:lpstr>
      <vt:lpstr>Analysing R&amp;D Department</vt:lpstr>
      <vt:lpstr>Analysing R&amp;D Department</vt:lpstr>
      <vt:lpstr>Analysing R&amp;D Department</vt:lpstr>
      <vt:lpstr>Data Visualization(Numerical Features)</vt:lpstr>
      <vt:lpstr>Data Visualization(Numerical Features)</vt:lpstr>
      <vt:lpstr>Data Visualization(Numerical Features)</vt:lpstr>
      <vt:lpstr>Data Visualization(Numerical Features)</vt:lpstr>
      <vt:lpstr>Data Visualization(Numerical Features)</vt:lpstr>
      <vt:lpstr>Data Visualization(Numerical Features)</vt:lpstr>
      <vt:lpstr>Data Visualization(Numerical Features)</vt:lpstr>
      <vt:lpstr>Data Visualization(Numerical Features)</vt:lpstr>
      <vt:lpstr>Data Visualization(Numerical Features)</vt:lpstr>
      <vt:lpstr>Data Visualization(Numerical Features)</vt:lpstr>
      <vt:lpstr>Data Visualization(Numerical Features)</vt:lpstr>
      <vt:lpstr> Data Visualization(Numerical Features) </vt:lpstr>
      <vt:lpstr> Data Visualization(Categorical Features) </vt:lpstr>
      <vt:lpstr> Data Visualization(Categorical Features) </vt:lpstr>
      <vt:lpstr> Data Visualization(Categorical Features)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INX Future Employee Performance Project</dc:title>
  <dc:creator/>
  <cp:lastModifiedBy>C. Dev</cp:lastModifiedBy>
  <cp:revision>6</cp:revision>
  <dcterms:created xsi:type="dcterms:W3CDTF">2020-08-27T10:45:00Z</dcterms:created>
  <dcterms:modified xsi:type="dcterms:W3CDTF">2020-08-31T15:56:32Z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