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Lst>
  <p:sldSz cx="9144000" cy="5143500"/>
  <p:notesSz cx="6858000" cy="9144000"/>
  <p:embeddedFontLst>
    <p:embeddedFont>
      <p:font typeface="Maven Pro"/>
      <p:regular r:id="rId10"/>
    </p:embeddedFont>
    <p:embeddedFont>
      <p:font typeface="Nunito"/>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9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15eb018d72_0_3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15eb018d72_0_3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215eb018d72_0_3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5eb018d72_0_3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6500" y="168450"/>
            <a:ext cx="84882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Objective &amp; Data Overview</a:t>
            </a:r>
            <a:endParaRPr lang="en-GB"/>
          </a:p>
        </p:txBody>
      </p:sp>
      <p:sp>
        <p:nvSpPr>
          <p:cNvPr id="278" name="Google Shape;278;p13"/>
          <p:cNvSpPr txBox="1"/>
          <p:nvPr>
            <p:ph type="subTitle" idx="1"/>
          </p:nvPr>
        </p:nvSpPr>
        <p:spPr>
          <a:xfrm>
            <a:off x="316500" y="2041350"/>
            <a:ext cx="8578500" cy="287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 : </a:t>
            </a:r>
            <a:endParaRPr lang="en-GB"/>
          </a:p>
          <a:p>
            <a:pPr marL="0" lvl="0" indent="0" algn="l" rtl="0">
              <a:spcBef>
                <a:spcPts val="0"/>
              </a:spcBef>
              <a:spcAft>
                <a:spcPts val="0"/>
              </a:spcAft>
              <a:buNone/>
            </a:pPr>
          </a:p>
          <a:p>
            <a:pPr marL="0" lvl="0" indent="0" algn="l" rtl="0">
              <a:spcBef>
                <a:spcPts val="0"/>
              </a:spcBef>
              <a:spcAft>
                <a:spcPts val="0"/>
              </a:spcAft>
              <a:buNone/>
            </a:pPr>
            <a:r>
              <a:rPr lang="en-GB"/>
              <a:t>The objective is to detect high impact values with a good accuracy.</a:t>
            </a:r>
            <a:endParaRPr lang="en-GB"/>
          </a:p>
          <a:p>
            <a:pPr marL="0" lvl="0" indent="0" algn="l" rtl="0">
              <a:spcBef>
                <a:spcPts val="0"/>
              </a:spcBef>
              <a:spcAft>
                <a:spcPts val="0"/>
              </a:spcAft>
              <a:buNone/>
            </a:pPr>
          </a:p>
          <a:p>
            <a:pPr marL="0" lvl="0" indent="0" algn="l" rtl="0">
              <a:spcBef>
                <a:spcPts val="0"/>
              </a:spcBef>
              <a:spcAft>
                <a:spcPts val="0"/>
              </a:spcAft>
              <a:buNone/>
            </a:pPr>
            <a:r>
              <a:rPr lang="en-GB"/>
              <a:t>Data Overview : </a:t>
            </a:r>
            <a:endParaRPr lang="en-GB"/>
          </a:p>
          <a:p>
            <a:pPr marL="0" lvl="0" indent="0" algn="l" rtl="0">
              <a:spcBef>
                <a:spcPts val="0"/>
              </a:spcBef>
              <a:spcAft>
                <a:spcPts val="0"/>
              </a:spcAft>
              <a:buNone/>
            </a:pPr>
          </a:p>
          <a:p>
            <a:pPr marL="457200" lvl="0" indent="-330200" algn="l" rtl="0">
              <a:spcBef>
                <a:spcPts val="0"/>
              </a:spcBef>
              <a:spcAft>
                <a:spcPts val="0"/>
              </a:spcAft>
              <a:buSzPts val="1600"/>
              <a:buAutoNum type="arabicPeriod"/>
            </a:pPr>
            <a:r>
              <a:rPr lang="en-GB"/>
              <a:t>Data consists of imbalance classes where the high impact class is the least. </a:t>
            </a:r>
            <a:endParaRPr lang="en-GB"/>
          </a:p>
          <a:p>
            <a:pPr marL="457200" lvl="0" indent="-330200" algn="l" rtl="0">
              <a:spcBef>
                <a:spcPts val="0"/>
              </a:spcBef>
              <a:spcAft>
                <a:spcPts val="0"/>
              </a:spcAft>
              <a:buSzPts val="1600"/>
              <a:buAutoNum type="arabicPeriod"/>
            </a:pPr>
            <a:r>
              <a:rPr lang="en-GB"/>
              <a:t>Data has a lot of missing values, which needs to be imputed.</a:t>
            </a:r>
            <a:endParaRPr lang="en-GB"/>
          </a:p>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73400" y="267000"/>
            <a:ext cx="8441400" cy="6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a:t>
            </a:r>
            <a:endParaRPr lang="en-GB"/>
          </a:p>
        </p:txBody>
      </p:sp>
      <p:sp>
        <p:nvSpPr>
          <p:cNvPr id="284" name="Google Shape;284;p14"/>
          <p:cNvSpPr txBox="1"/>
          <p:nvPr>
            <p:ph type="body" idx="1"/>
          </p:nvPr>
        </p:nvSpPr>
        <p:spPr>
          <a:xfrm>
            <a:off x="373500" y="859200"/>
            <a:ext cx="8441400" cy="4005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GB" b="1">
                <a:solidFill>
                  <a:srgbClr val="FF0000"/>
                </a:solidFill>
              </a:rPr>
              <a:t>Data Cleaning Phase : </a:t>
            </a:r>
            <a:endParaRPr b="1">
              <a:solidFill>
                <a:srgbClr val="FF0000"/>
              </a:solidFill>
            </a:endParaRPr>
          </a:p>
          <a:p>
            <a:pPr marL="457200" lvl="0" indent="-311150" algn="l" rtl="0">
              <a:spcBef>
                <a:spcPts val="1200"/>
              </a:spcBef>
              <a:spcAft>
                <a:spcPts val="0"/>
              </a:spcAft>
              <a:buSzPts val="1300"/>
              <a:buAutoNum type="arabicPeriod"/>
            </a:pPr>
            <a:r>
              <a:rPr lang="en-GB"/>
              <a:t>We have to do a lot of imputations in order to </a:t>
            </a:r>
            <a:r>
              <a:rPr lang="en-GB"/>
              <a:t>cover up</a:t>
            </a:r>
            <a:r>
              <a:rPr lang="en-GB"/>
              <a:t> the missing values, the approach to be taken on imputing a column depends on the values of the previous column. For eg : - if you want to impute the ‘Created_by’ column, you have to refer to ‘opened_by’ column.</a:t>
            </a:r>
            <a:endParaRPr lang="en-GB"/>
          </a:p>
          <a:p>
            <a:pPr marL="457200" lvl="0" indent="-311150" algn="l" rtl="0">
              <a:spcBef>
                <a:spcPts val="0"/>
              </a:spcBef>
              <a:spcAft>
                <a:spcPts val="0"/>
              </a:spcAft>
              <a:buSzPts val="1300"/>
              <a:buAutoNum type="arabicPeriod"/>
            </a:pPr>
            <a:r>
              <a:rPr lang="en-GB"/>
              <a:t>After imputation, certain columns have to be dropped such as ID, problem_ID, change_request, notify, etc because they are not important. Moreover some of them have 90% missing values.</a:t>
            </a:r>
            <a:endParaRPr lang="en-GB"/>
          </a:p>
          <a:p>
            <a:pPr marL="457200" lvl="0" indent="0" algn="l" rtl="0">
              <a:spcBef>
                <a:spcPts val="1200"/>
              </a:spcBef>
              <a:spcAft>
                <a:spcPts val="0"/>
              </a:spcAft>
              <a:buNone/>
            </a:pPr>
            <a:r>
              <a:rPr lang="en-GB" b="1">
                <a:solidFill>
                  <a:srgbClr val="FF0000"/>
                </a:solidFill>
              </a:rPr>
              <a:t>Analysis Phase :</a:t>
            </a:r>
            <a:endParaRPr b="1">
              <a:solidFill>
                <a:srgbClr val="FF0000"/>
              </a:solidFill>
            </a:endParaRPr>
          </a:p>
          <a:p>
            <a:pPr marL="457200" lvl="0" indent="-311150" algn="l" rtl="0">
              <a:spcBef>
                <a:spcPts val="1200"/>
              </a:spcBef>
              <a:spcAft>
                <a:spcPts val="0"/>
              </a:spcAft>
              <a:buSzPts val="1300"/>
              <a:buAutoNum type="arabicPeriod"/>
            </a:pPr>
            <a:r>
              <a:rPr lang="en-GB"/>
              <a:t>Here, we are interested to know which are the features which are responsible for classification of impact column. Since the features are categorical in nature, with the impact column also being categorical, we use chi-square test to find out which features are dependent on impact column. We found out that all the features were dependent on the impact column. </a:t>
            </a:r>
            <a:endParaRPr lang="en-GB"/>
          </a:p>
          <a:p>
            <a:pPr marL="457200" lvl="0" indent="-311150" algn="l" rtl="0">
              <a:spcBef>
                <a:spcPts val="0"/>
              </a:spcBef>
              <a:spcAft>
                <a:spcPts val="0"/>
              </a:spcAft>
              <a:buSzPts val="1300"/>
              <a:buAutoNum type="arabicPeriod"/>
            </a:pPr>
            <a:r>
              <a:rPr lang="en-GB"/>
              <a:t>After that we do a one hot encoding to encode the categorical features so as to pass them to decision tree algorithm</a:t>
            </a:r>
            <a:endParaRPr lang="en-GB"/>
          </a:p>
          <a:p>
            <a:pPr marL="457200" lvl="0" indent="-311150" algn="l" rtl="0">
              <a:spcBef>
                <a:spcPts val="0"/>
              </a:spcBef>
              <a:spcAft>
                <a:spcPts val="0"/>
              </a:spcAft>
              <a:buSzPts val="1300"/>
              <a:buAutoNum type="arabicPeriod"/>
            </a:pPr>
            <a:r>
              <a:rPr lang="en-GB"/>
              <a:t>Once this is done, we pass the data to decision tree algorithm to extract the top 9 features of importance.</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15"/>
          <p:cNvSpPr txBox="1"/>
          <p:nvPr>
            <p:ph type="body" idx="1"/>
          </p:nvPr>
        </p:nvSpPr>
        <p:spPr>
          <a:xfrm>
            <a:off x="273025" y="196725"/>
            <a:ext cx="8632200" cy="433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FF0000"/>
                </a:solidFill>
              </a:rPr>
              <a:t>Modeling Phase</a:t>
            </a:r>
            <a:endParaRPr b="1">
              <a:solidFill>
                <a:srgbClr val="FF0000"/>
              </a:solidFill>
            </a:endParaRPr>
          </a:p>
          <a:p>
            <a:pPr marL="457200" lvl="0" indent="-311150" algn="l" rtl="0">
              <a:spcBef>
                <a:spcPts val="1200"/>
              </a:spcBef>
              <a:spcAft>
                <a:spcPts val="0"/>
              </a:spcAft>
              <a:buSzPts val="1300"/>
              <a:buAutoNum type="arabicPeriod"/>
            </a:pPr>
            <a:r>
              <a:rPr lang="en-GB"/>
              <a:t>We ran multiple algorithms like </a:t>
            </a:r>
            <a:r>
              <a:rPr lang="en-GB" b="1">
                <a:solidFill>
                  <a:srgbClr val="000000"/>
                </a:solidFill>
              </a:rPr>
              <a:t>logistic regression</a:t>
            </a:r>
            <a:r>
              <a:rPr lang="en-GB"/>
              <a:t>, </a:t>
            </a:r>
            <a:r>
              <a:rPr lang="en-GB" b="1">
                <a:solidFill>
                  <a:srgbClr val="000000"/>
                </a:solidFill>
              </a:rPr>
              <a:t>decision tree</a:t>
            </a:r>
            <a:r>
              <a:rPr lang="en-GB"/>
              <a:t>, </a:t>
            </a:r>
            <a:r>
              <a:rPr lang="en-GB" b="1">
                <a:solidFill>
                  <a:srgbClr val="000000"/>
                </a:solidFill>
              </a:rPr>
              <a:t>random forest</a:t>
            </a:r>
            <a:r>
              <a:rPr lang="en-GB"/>
              <a:t>, </a:t>
            </a:r>
            <a:r>
              <a:rPr lang="en-GB" b="1">
                <a:solidFill>
                  <a:srgbClr val="000000"/>
                </a:solidFill>
              </a:rPr>
              <a:t>KNN</a:t>
            </a:r>
            <a:r>
              <a:rPr lang="en-GB"/>
              <a:t> and </a:t>
            </a:r>
            <a:r>
              <a:rPr lang="en-GB" b="1">
                <a:solidFill>
                  <a:srgbClr val="000000"/>
                </a:solidFill>
              </a:rPr>
              <a:t>SVC</a:t>
            </a:r>
            <a:r>
              <a:rPr lang="en-GB"/>
              <a:t>. From those algorithms, </a:t>
            </a:r>
            <a:r>
              <a:rPr lang="en-GB" b="1">
                <a:solidFill>
                  <a:srgbClr val="000000"/>
                </a:solidFill>
              </a:rPr>
              <a:t>KNN</a:t>
            </a:r>
            <a:r>
              <a:rPr lang="en-GB"/>
              <a:t> was giving us the </a:t>
            </a:r>
            <a:r>
              <a:rPr lang="en-GB" b="1">
                <a:solidFill>
                  <a:srgbClr val="000000"/>
                </a:solidFill>
              </a:rPr>
              <a:t>highest recall value</a:t>
            </a:r>
            <a:r>
              <a:rPr lang="en-GB"/>
              <a:t> to about </a:t>
            </a:r>
            <a:r>
              <a:rPr lang="en-GB" b="1">
                <a:solidFill>
                  <a:srgbClr val="000000"/>
                </a:solidFill>
              </a:rPr>
              <a:t>13% on high impact</a:t>
            </a:r>
            <a:r>
              <a:rPr lang="en-GB"/>
              <a:t> whereas the </a:t>
            </a:r>
            <a:r>
              <a:rPr lang="en-GB" b="1">
                <a:solidFill>
                  <a:srgbClr val="000000"/>
                </a:solidFill>
              </a:rPr>
              <a:t>Random Forest algorithm was the most stable algorithm with a recall value of 6% and a precision of 68% on high impact.</a:t>
            </a:r>
            <a:r>
              <a:rPr lang="en-US" altLang="en-GB" b="1">
                <a:solidFill>
                  <a:srgbClr val="000000"/>
                </a:solidFill>
              </a:rPr>
              <a:t> Overall accuracy was 94% on all classes.</a:t>
            </a:r>
            <a:endParaRPr b="1">
              <a:solidFill>
                <a:srgbClr val="000000"/>
              </a:solidFill>
            </a:endParaRPr>
          </a:p>
          <a:p>
            <a:pPr marL="457200" lvl="0" indent="-311150" algn="l" rtl="0">
              <a:spcBef>
                <a:spcPts val="0"/>
              </a:spcBef>
              <a:spcAft>
                <a:spcPts val="0"/>
              </a:spcAft>
              <a:buSzPts val="1300"/>
              <a:buAutoNum type="arabicPeriod"/>
            </a:pPr>
            <a:r>
              <a:rPr lang="en-GB"/>
              <a:t>We would be further improvising the Random Forest Algorithm and the KNN algorithm by following procedures such as class balancing by creating synthetic data to get more data on high impact class. Also we will be fine tuning the algorithm by using GridSearchCV techniques so as to achieve the most accurate results.</a:t>
            </a:r>
            <a:endParaRPr lang="en-GB"/>
          </a:p>
          <a:p>
            <a:pPr marL="0" lvl="0" indent="0" algn="l" rtl="0">
              <a:spcBef>
                <a:spcPts val="1200"/>
              </a:spcBef>
              <a:spcAft>
                <a:spcPts val="0"/>
              </a:spcAft>
              <a:buNone/>
            </a:pPr>
            <a:r>
              <a:rPr lang="en-GB" b="1">
                <a:solidFill>
                  <a:srgbClr val="FF0000"/>
                </a:solidFill>
              </a:rPr>
              <a:t>Benefits:</a:t>
            </a:r>
            <a:endParaRPr b="1">
              <a:solidFill>
                <a:srgbClr val="FF0000"/>
              </a:solidFill>
            </a:endParaRPr>
          </a:p>
          <a:p>
            <a:pPr marL="457200" lvl="0" indent="-311150" algn="l" rtl="0">
              <a:spcBef>
                <a:spcPts val="1200"/>
              </a:spcBef>
              <a:spcAft>
                <a:spcPts val="0"/>
              </a:spcAft>
              <a:buSzPts val="1300"/>
              <a:buAutoNum type="arabicPeriod"/>
            </a:pPr>
            <a:r>
              <a:rPr lang="en-GB"/>
              <a:t>The benefit of this approach will be that it is going to select the most important features which are required for classification. And as is being said that the high impact class is the top most priority class to be detected, my approach and the model is going to classify the high impact class with a good amount of accuracy.</a:t>
            </a:r>
            <a:endParaRPr lang="en-GB"/>
          </a:p>
          <a:p>
            <a:pPr marL="0" lvl="0" indent="0" algn="l" rtl="0">
              <a:spcBef>
                <a:spcPts val="1200"/>
              </a:spcBef>
              <a:spcAft>
                <a:spcPts val="1200"/>
              </a:spcAft>
              <a:buNone/>
            </a:p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2360</Words>
  <Application>WPS Presentation</Application>
  <PresentationFormat/>
  <Paragraphs>29</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Arial</vt:lpstr>
      <vt:lpstr>Maven Pro</vt:lpstr>
      <vt:lpstr>Nunito</vt:lpstr>
      <vt:lpstr>Microsoft YaHei</vt:lpstr>
      <vt:lpstr>Arial Unicode MS</vt:lpstr>
      <vt:lpstr>Momentum</vt:lpstr>
      <vt:lpstr>Objective &amp; Data Overview</vt:lpstr>
      <vt:lpstr>Approach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&amp; Data Overview</dc:title>
  <dc:creator/>
  <cp:lastModifiedBy>google1569082031</cp:lastModifiedBy>
  <cp:revision>2</cp:revision>
  <dcterms:created xsi:type="dcterms:W3CDTF">2023-03-05T06:31:49Z</dcterms:created>
  <dcterms:modified xsi:type="dcterms:W3CDTF">2023-03-05T06:31:51Z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1EB68165E9D14D789E8E6E04CC1EA8C6</vt:lpwstr>
  </property>
  <property fmtid="{D5CDD505-2E9C-101B-9397-08002B2CF9AE}" pid="3" name="KSOProductBuildVer">
    <vt:lpwstr>1033-11.2.0.11486</vt:lpwstr>
  </property>
</Properties>
</file>