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lear Sans Regular Bold" charset="0"/>
      <p:regular r:id="rId19"/>
    </p:embeddedFont>
    <p:embeddedFont>
      <p:font typeface="Arial Black" pitchFamily="34" charset="0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-3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wnloads\ForageDataAccentu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wnloads\ForageDataAccentu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wnloads\ForageDataAccentu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8"/>
  <c:chart>
    <c:plotArea>
      <c:layout/>
      <c:barChart>
        <c:barDir val="bar"/>
        <c:grouping val="clustered"/>
        <c:ser>
          <c:idx val="0"/>
          <c:order val="0"/>
          <c:cat>
            <c:strRef>
              <c:f>'Task 3_Final Content Data set(i'!$L$13:$L$17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'Task 3_Final Content Data set(i'!$M$13:$M$17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axId val="97085696"/>
        <c:axId val="69046272"/>
      </c:barChart>
      <c:catAx>
        <c:axId val="97085696"/>
        <c:scaling>
          <c:orientation val="minMax"/>
        </c:scaling>
        <c:axPos val="l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046272"/>
        <c:crosses val="autoZero"/>
        <c:auto val="1"/>
        <c:lblAlgn val="ctr"/>
        <c:lblOffset val="100"/>
      </c:catAx>
      <c:valAx>
        <c:axId val="69046272"/>
        <c:scaling>
          <c:orientation val="minMax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708569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tx>
        <c:rich>
          <a:bodyPr/>
          <a:lstStyle/>
          <a:p>
            <a:pPr>
              <a:defRPr/>
            </a:pPr>
            <a:r>
              <a:rPr lang="en-US"/>
              <a:t>Top 5</a:t>
            </a:r>
            <a:r>
              <a:rPr lang="en-US" baseline="0"/>
              <a:t> </a:t>
            </a:r>
            <a:r>
              <a:rPr lang="en-US"/>
              <a:t>Most</a:t>
            </a:r>
            <a:r>
              <a:rPr lang="en-US" baseline="0"/>
              <a:t> Responses</a:t>
            </a:r>
            <a:endParaRPr lang="en-US"/>
          </a:p>
        </c:rich>
      </c:tx>
      <c:layout/>
    </c:title>
    <c:plotArea>
      <c:layout/>
      <c:pie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showCatName val="1"/>
            <c:showPercent val="1"/>
          </c:dLbls>
          <c:cat>
            <c:strRef>
              <c:f>'Task 3_Final Content Data set(i'!$L$33:$L$37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'Task 3_Final Content Data set(i'!$M$33:$M$37</c:f>
              <c:numCache>
                <c:formatCode>General</c:formatCode>
                <c:ptCount val="5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1698</c:v>
                </c:pt>
                <c:pt idx="4">
                  <c:v>1699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2"/>
  <c:chart>
    <c:title>
      <c:tx>
        <c:rich>
          <a:bodyPr/>
          <a:lstStyle/>
          <a:p>
            <a:pPr>
              <a:defRPr/>
            </a:pPr>
            <a:r>
              <a:rPr lang="en-US"/>
              <a:t>Month:Most of posts  </a:t>
            </a:r>
          </a:p>
        </c:rich>
      </c:tx>
      <c:layout/>
    </c:title>
    <c:plotArea>
      <c:layout/>
      <c:lineChart>
        <c:grouping val="standard"/>
        <c:ser>
          <c:idx val="1"/>
          <c:order val="1"/>
          <c:tx>
            <c:strRef>
              <c:f>'Task 3_Final Content Data set(i'!$P$12</c:f>
              <c:strCache>
                <c:ptCount val="1"/>
                <c:pt idx="0">
                  <c:v>most of posts </c:v>
                </c:pt>
              </c:strCache>
            </c:strRef>
          </c:tx>
          <c:cat>
            <c:strRef>
              <c:f>'Task 3_Final Content Data set(i'!$O$13:$O$24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'Task 3_Final Content Data set(i'!$P$13:$P$24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</c:ser>
        <c:ser>
          <c:idx val="0"/>
          <c:order val="0"/>
          <c:tx>
            <c:strRef>
              <c:f>'Task 3_Final Content Data set(i'!$P$12</c:f>
              <c:strCache>
                <c:ptCount val="1"/>
                <c:pt idx="0">
                  <c:v>most of posts </c:v>
                </c:pt>
              </c:strCache>
            </c:strRef>
          </c:tx>
          <c:cat>
            <c:strRef>
              <c:f>'Task 3_Final Content Data set(i'!$O$13:$O$24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'Task 3_Final Content Data set(i'!$P$13:$P$24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</c:ser>
        <c:marker val="1"/>
        <c:axId val="108132992"/>
        <c:axId val="108151168"/>
      </c:lineChart>
      <c:catAx>
        <c:axId val="10813299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108151168"/>
        <c:crosses val="autoZero"/>
        <c:auto val="1"/>
        <c:lblAlgn val="ctr"/>
        <c:lblOffset val="100"/>
      </c:catAx>
      <c:valAx>
        <c:axId val="10815116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1081329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N" dirty="0" smtClean="0"/>
              <a:t>Client : Social Buzz</a:t>
            </a:r>
          </a:p>
          <a:p>
            <a:pPr lvl="0"/>
            <a:r>
              <a:rPr lang="en-IN" dirty="0" smtClean="0"/>
              <a:t>Client lead : Mae </a:t>
            </a:r>
            <a:r>
              <a:rPr lang="en-IN" dirty="0" err="1" smtClean="0"/>
              <a:t>Mullingan</a:t>
            </a:r>
            <a:r>
              <a:rPr lang="en-IN" dirty="0" smtClean="0"/>
              <a:t> (Accenture’s MD)</a:t>
            </a:r>
          </a:p>
          <a:p>
            <a:pPr lvl="0"/>
            <a:r>
              <a:rPr lang="en-IN" dirty="0" smtClean="0"/>
              <a:t>Brief:	Understand the client and business problem at</a:t>
            </a:r>
            <a:r>
              <a:rPr lang="en-IN" baseline="0" dirty="0" smtClean="0"/>
              <a:t> hand </a:t>
            </a:r>
          </a:p>
          <a:p>
            <a:pPr lvl="0"/>
            <a:r>
              <a:rPr lang="en-IN" baseline="0" dirty="0" smtClean="0"/>
              <a:t>	Identify the requirements that need to be delivered for this project</a:t>
            </a:r>
          </a:p>
          <a:p>
            <a:pPr lvl="0"/>
            <a:r>
              <a:rPr lang="en-IN" baseline="0" dirty="0" smtClean="0"/>
              <a:t>	Identify the Tasks that should focus on as a Data Analyst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Data Understanding:</a:t>
            </a:r>
            <a:r>
              <a:rPr lang="en-US" baseline="0" dirty="0" smtClean="0"/>
              <a:t> Requirements gathering</a:t>
            </a:r>
            <a:r>
              <a:rPr lang="en-US" b="1" baseline="0" dirty="0" smtClean="0"/>
              <a:t> 1.User , 2.Profile, 3.Location, 4. Session, 5.Content, 6.Reaction, 7.Reaction types.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4" Type="http://schemas.openxmlformats.org/officeDocument/2006/relationships/image" Target="../media/image18.sv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2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143208" y="2714608"/>
          <a:ext cx="9215502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ctangle 27"/>
          <p:cNvSpPr/>
          <p:nvPr/>
        </p:nvSpPr>
        <p:spPr>
          <a:xfrm>
            <a:off x="3286084" y="1785914"/>
            <a:ext cx="8786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What was the month with most Posts</a:t>
            </a:r>
            <a:endParaRPr lang="en-US" sz="3200" dirty="0">
              <a:latin typeface="Arial Black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3001652" y="1857352"/>
          <a:ext cx="4000528" cy="6827520"/>
        </p:xfrm>
        <a:graphic>
          <a:graphicData uri="http://schemas.openxmlformats.org/drawingml/2006/table">
            <a:tbl>
              <a:tblPr/>
              <a:tblGrid>
                <a:gridCol w="1725718"/>
                <a:gridCol w="2274810"/>
              </a:tblGrid>
              <a:tr h="96951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Months</a:t>
                      </a:r>
                      <a:endParaRPr lang="en-US" sz="3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M</a:t>
                      </a:r>
                      <a:r>
                        <a:rPr lang="en-US" sz="3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ost </a:t>
                      </a:r>
                      <a:r>
                        <a:rPr lang="en-US" sz="3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of posts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9C0006"/>
                          </a:solidFill>
                          <a:latin typeface="Calibri"/>
                        </a:rPr>
                        <a:t>2138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4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858512" y="1714476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Animals emerge d as the top category. indicating that people are particularly interested in "real-life" and tactile content.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87074" y="3643302"/>
            <a:ext cx="6429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Food emerges as a recurring theme among the top 5 categories, with "Healthy Eating" ranking the highest. This suggests that there is a significant interest in healthy eating within your user base. Leveraging this insight, you could create a campaign in collaboration with healthy eating brands to boost user engagement.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1388" y="7143764"/>
            <a:ext cx="6500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While this ad-hoc analysis provides valuable insights, it's crucial to scale this analysis for real-time understanding of your business. We can guide you through the process of implementing this at a larger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86018" y="2643170"/>
            <a:ext cx="8673443" cy="5095638"/>
            <a:chOff x="0" y="0"/>
            <a:chExt cx="11564591" cy="406668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1768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0" y="428592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1058" y="2714608"/>
            <a:ext cx="77153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client </a:t>
            </a:r>
            <a:r>
              <a:rPr lang="en-US" sz="3200" b="1" dirty="0" smtClean="0"/>
              <a:t>, Social Buzz </a:t>
            </a:r>
            <a:r>
              <a:rPr lang="en-US" sz="3200" dirty="0" smtClean="0"/>
              <a:t>has achieved massive scale, and </a:t>
            </a:r>
            <a:r>
              <a:rPr lang="en-US" sz="3200" b="1" dirty="0" smtClean="0"/>
              <a:t>Accenture</a:t>
            </a:r>
            <a:r>
              <a:rPr lang="en-US" sz="3200" dirty="0" smtClean="0"/>
              <a:t> has been tasked with enhancing their global business through focused efforts over a 3-month POC. </a:t>
            </a:r>
          </a:p>
          <a:p>
            <a:endParaRPr lang="en-US" sz="3200" dirty="0" smtClean="0"/>
          </a:p>
          <a:p>
            <a:r>
              <a:rPr lang="en-US" sz="3200" dirty="0" smtClean="0"/>
              <a:t>Key objectives include:</a:t>
            </a:r>
          </a:p>
          <a:p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Auditing their Big Data practices.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Providing recommendations for an IPO.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Analyzing popular content trends</a:t>
            </a:r>
          </a:p>
          <a:p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-36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5952" y="5357814"/>
            <a:ext cx="7215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FF00"/>
                </a:solidFill>
              </a:rPr>
              <a:t>A Lac posts per day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FF00"/>
                </a:solidFill>
              </a:rPr>
              <a:t>36.5 million yearly!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FF00"/>
                </a:solidFill>
              </a:rPr>
              <a:t>How can we make most out of it?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FF00"/>
                </a:solidFill>
              </a:rPr>
              <a:t>Find the top 5 categories that have most of the scores in Categories.</a:t>
            </a:r>
          </a:p>
          <a:p>
            <a:pPr>
              <a:buFont typeface="Wingdings" pitchFamily="2" charset="2"/>
              <a:buChar char="v"/>
            </a:pPr>
            <a:r>
              <a:rPr lang="en-IN" sz="3600" dirty="0" smtClean="0">
                <a:solidFill>
                  <a:srgbClr val="FFFF00"/>
                </a:solidFill>
              </a:rPr>
              <a:t>Massive Data and Valuable Insights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pic>
        <p:nvPicPr>
          <p:cNvPr id="34" name="Picture 33" descr="photo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72892" y="928658"/>
            <a:ext cx="1857388" cy="2378984"/>
          </a:xfrm>
          <a:prstGeom prst="ellipse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4073222" y="1428724"/>
            <a:ext cx="3286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Matam Gayathri </a:t>
            </a:r>
          </a:p>
          <a:p>
            <a:r>
              <a:rPr lang="en-US" sz="2800" i="1" dirty="0" smtClean="0"/>
              <a:t>Data Analyst</a:t>
            </a:r>
            <a:endParaRPr lang="en-US" sz="28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216098" y="4500558"/>
            <a:ext cx="3429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Marcus </a:t>
            </a:r>
            <a:r>
              <a:rPr lang="en-US" sz="2800" b="1" dirty="0" err="1" smtClean="0"/>
              <a:t>Rompton</a:t>
            </a:r>
            <a:r>
              <a:rPr lang="en-US" sz="2800" b="1" dirty="0" smtClean="0"/>
              <a:t> </a:t>
            </a:r>
          </a:p>
          <a:p>
            <a:r>
              <a:rPr lang="en-US" sz="2800" i="1" dirty="0" smtClean="0"/>
              <a:t>Senior Principle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287536" y="7500954"/>
            <a:ext cx="300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Andrew Fleming</a:t>
            </a:r>
          </a:p>
          <a:p>
            <a:r>
              <a:rPr lang="en-US" sz="2800" i="1" dirty="0" smtClean="0"/>
              <a:t>Chief Technical Architect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00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14778" y="1214411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</a:rPr>
              <a:t>Data</a:t>
            </a:r>
            <a:r>
              <a:rPr lang="en-IN" sz="2400" b="1" dirty="0" smtClean="0">
                <a:solidFill>
                  <a:srgbClr val="FFFF00"/>
                </a:solidFill>
              </a:rPr>
              <a:t> </a:t>
            </a:r>
            <a:r>
              <a:rPr lang="en-IN" sz="3200" b="1" dirty="0" smtClean="0">
                <a:solidFill>
                  <a:srgbClr val="FFFF00"/>
                </a:solidFill>
              </a:rPr>
              <a:t>Understanding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918" y="285748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</a:rPr>
              <a:t>Data Cleaning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0926" y="4714872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</a:rPr>
              <a:t>Data Modelling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15504" y="6357946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</a:rPr>
              <a:t>Data Analysis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16" y="800102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</a:rPr>
              <a:t>Data Visualisation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" name="Picture 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10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11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0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285952" y="6715136"/>
            <a:ext cx="2972219" cy="88175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358050" y="6786574"/>
            <a:ext cx="2972219" cy="881758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715900" y="6715136"/>
            <a:ext cx="2972219" cy="881758"/>
          </a:xfrm>
          <a:prstGeom prst="rect">
            <a:avLst/>
          </a:prstGeom>
        </p:spPr>
      </p:pic>
      <p:grpSp>
        <p:nvGrpSpPr>
          <p:cNvPr id="13" name="Group 16"/>
          <p:cNvGrpSpPr/>
          <p:nvPr/>
        </p:nvGrpSpPr>
        <p:grpSpPr>
          <a:xfrm>
            <a:off x="-785882" y="-857292"/>
            <a:ext cx="3159053" cy="3023370"/>
            <a:chOff x="0" y="0"/>
            <a:chExt cx="4727344" cy="4493736"/>
          </a:xfrm>
        </p:grpSpPr>
        <p:grpSp>
          <p:nvGrpSpPr>
            <p:cNvPr id="14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6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5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17" name="TextBox 3"/>
          <p:cNvSpPr txBox="1"/>
          <p:nvPr/>
        </p:nvSpPr>
        <p:spPr>
          <a:xfrm>
            <a:off x="3071770" y="50003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0200" y="3571864"/>
            <a:ext cx="3286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6000" b="1" dirty="0" smtClean="0">
                <a:solidFill>
                  <a:schemeClr val="accent4">
                    <a:lumMod val="50000"/>
                  </a:schemeClr>
                </a:solidFill>
              </a:rPr>
              <a:t>16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5952" y="5500690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Unique Category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7984" y="5357814"/>
            <a:ext cx="442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Animal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”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most popular category Reactions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87338" y="3357550"/>
            <a:ext cx="1714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>
                    <a:lumMod val="75000"/>
                  </a:schemeClr>
                </a:solidFill>
              </a:rPr>
              <a:t>May</a:t>
            </a:r>
            <a:endParaRPr 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3670" y="3428988"/>
            <a:ext cx="3286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6000" b="1" dirty="0" smtClean="0">
                <a:solidFill>
                  <a:schemeClr val="accent4">
                    <a:lumMod val="75000"/>
                  </a:schemeClr>
                </a:solidFill>
              </a:rPr>
              <a:t>1897</a:t>
            </a:r>
            <a:endParaRPr 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8710" y="5643566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Month with most posts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16028388" y="1045230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15956950" y="4259904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9026" y="42859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many Unique Categories of content are there?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787206" y="428592"/>
          <a:ext cx="4786346" cy="702072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418819"/>
                <a:gridCol w="1367527"/>
              </a:tblGrid>
              <a:tr h="4309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Unique Category</a:t>
                      </a:r>
                      <a:endParaRPr lang="en-US" sz="24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Score</a:t>
                      </a:r>
                      <a:endParaRPr lang="en-US" sz="24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ANIMALS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74965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SCIENCE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71168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HEALTHY EATING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69339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TECHNOLOGY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68738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FOOD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66676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CULTURE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66579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TRAVEL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64880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COOKING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64756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SOCCER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57783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EDUCATION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57436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FITNESS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55323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STUDYING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54269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DOGS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52511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TENNIS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50339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VEGANISM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49619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/>
                        <a:t>PUBLIC SPEAKING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49264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0" name="AutoShape 22"/>
          <p:cNvSpPr/>
          <p:nvPr/>
        </p:nvSpPr>
        <p:spPr>
          <a:xfrm>
            <a:off x="0" y="0"/>
            <a:ext cx="2786018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16" name="TextBox 15"/>
          <p:cNvSpPr txBox="1"/>
          <p:nvPr/>
        </p:nvSpPr>
        <p:spPr>
          <a:xfrm>
            <a:off x="0" y="500030"/>
            <a:ext cx="2714580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Studying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 Healthy Eating 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Technology 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Food 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Cooking 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Dogs 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Soccer 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Public Speaking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Science 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Tennis 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Travel 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Fitness 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Education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Veganism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Animals 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1" name="Chart 20"/>
          <p:cNvGraphicFramePr/>
          <p:nvPr/>
        </p:nvGraphicFramePr>
        <p:xfrm>
          <a:off x="3286084" y="1357286"/>
          <a:ext cx="8072494" cy="592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6316682"/>
            <a:ext cx="27860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Top 5 Categories with highest Score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chemeClr val="bg1"/>
                </a:solidFill>
              </a:rPr>
              <a:t>Animals </a:t>
            </a:r>
          </a:p>
          <a:p>
            <a:pPr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chemeClr val="bg1"/>
                </a:solidFill>
              </a:rPr>
              <a:t>Science </a:t>
            </a:r>
          </a:p>
          <a:p>
            <a:pPr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chemeClr val="bg1"/>
                </a:solidFill>
              </a:rPr>
              <a:t>Healthy Eating Technology </a:t>
            </a:r>
          </a:p>
          <a:p>
            <a:pPr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chemeClr val="bg1"/>
                </a:solidFill>
              </a:rPr>
              <a:t>Food </a:t>
            </a:r>
            <a:endParaRPr lang="en-US" sz="28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85854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-142912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643142" y="1428724"/>
            <a:ext cx="1414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many Reactions are there to the most popular Category?</a:t>
            </a:r>
            <a:endParaRPr lang="en-US" sz="32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43142" y="2214542"/>
          <a:ext cx="3721217" cy="650085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607884"/>
                <a:gridCol w="28510"/>
                <a:gridCol w="2084823"/>
              </a:tblGrid>
              <a:tr h="916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/>
                        <a:t>Unique 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occurrence </a:t>
                      </a:r>
                      <a:r>
                        <a:rPr lang="en-US" sz="1800" u="none" strike="noStrike" dirty="0"/>
                        <a:t>of each 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Animals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1897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Science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1796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3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Healthy Eating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1717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3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Technology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1698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Food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1699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Culture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1676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Travel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1647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Cooking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1664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Soccer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1457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Education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1433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Fitness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1395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Studying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1363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Dogs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1338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Tennis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/>
                        <a:t>1328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0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Veganism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1248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37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/>
                        <a:t>Public Speaking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/>
                        <a:t>1217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31" name="Chart 30"/>
          <p:cNvGraphicFramePr/>
          <p:nvPr/>
        </p:nvGraphicFramePr>
        <p:xfrm>
          <a:off x="6858000" y="2214542"/>
          <a:ext cx="9286924" cy="6500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498</Words>
  <Application>Microsoft Macintosh PowerPoint</Application>
  <PresentationFormat>Custom</PresentationFormat>
  <Paragraphs>201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Graphik Regular</vt:lpstr>
      <vt:lpstr>Wingdings</vt:lpstr>
      <vt:lpstr>Clear Sans Regular Bold</vt:lpstr>
      <vt:lpstr>Arial Black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DELL</cp:lastModifiedBy>
  <cp:revision>55</cp:revision>
  <dcterms:created xsi:type="dcterms:W3CDTF">2006-08-16T00:00:00Z</dcterms:created>
  <dcterms:modified xsi:type="dcterms:W3CDTF">2024-07-16T14:10:28Z</dcterms:modified>
  <dc:identifier>DAEhDyfaYKE</dc:identifier>
</cp:coreProperties>
</file>