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 autoAdjust="0"/>
    <p:restoredTop sz="94595" autoAdjust="0"/>
  </p:normalViewPr>
  <p:slideViewPr>
    <p:cSldViewPr>
      <p:cViewPr varScale="1">
        <p:scale>
          <a:sx n="78" d="100"/>
          <a:sy n="78" d="100"/>
        </p:scale>
        <p:origin x="-924" y="-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838199"/>
          </a:xfrm>
        </p:spPr>
        <p:txBody>
          <a:bodyPr/>
          <a:lstStyle/>
          <a:p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Pandas</a:t>
            </a: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914400"/>
            <a:ext cx="4495800" cy="4343400"/>
          </a:xfrm>
        </p:spPr>
        <p:txBody>
          <a:bodyPr>
            <a:normAutofit/>
          </a:bodyPr>
          <a:lstStyle/>
          <a:p>
            <a:pPr algn="just"/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Data Cleaning:</a:t>
            </a:r>
            <a:endParaRPr lang="en-US" sz="14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just"/>
            <a:r>
              <a:rPr lang="en-US" sz="1400" dirty="0" smtClean="0">
                <a:solidFill>
                  <a:schemeClr val="accent2">
                    <a:lumMod val="50000"/>
                  </a:schemeClr>
                </a:solidFill>
              </a:rPr>
              <a:t>import pandas as pd</a:t>
            </a:r>
          </a:p>
          <a:p>
            <a:pPr algn="just"/>
            <a:r>
              <a:rPr lang="en-US" sz="1400" dirty="0" smtClean="0"/>
              <a:t># Read a CSV file into a </a:t>
            </a:r>
            <a:r>
              <a:rPr lang="en-US" sz="1400" dirty="0" err="1" smtClean="0"/>
              <a:t>DataFrame</a:t>
            </a:r>
            <a:endParaRPr lang="en-US" sz="1400" dirty="0" smtClean="0"/>
          </a:p>
          <a:p>
            <a:pPr algn="just"/>
            <a:r>
              <a:rPr lang="en-US" sz="1400" dirty="0" err="1" smtClean="0">
                <a:solidFill>
                  <a:schemeClr val="accent2">
                    <a:lumMod val="50000"/>
                  </a:schemeClr>
                </a:solidFill>
              </a:rPr>
              <a:t>df</a:t>
            </a:r>
            <a:r>
              <a:rPr lang="en-US" sz="1400" dirty="0" smtClean="0">
                <a:solidFill>
                  <a:schemeClr val="accent2">
                    <a:lumMod val="50000"/>
                  </a:schemeClr>
                </a:solidFill>
              </a:rPr>
              <a:t> = </a:t>
            </a:r>
            <a:r>
              <a:rPr lang="en-US" sz="1400" dirty="0" err="1" smtClean="0">
                <a:solidFill>
                  <a:schemeClr val="accent2">
                    <a:lumMod val="50000"/>
                  </a:schemeClr>
                </a:solidFill>
              </a:rPr>
              <a:t>pd.read_csv</a:t>
            </a:r>
            <a:r>
              <a:rPr lang="en-US" sz="1400" dirty="0" smtClean="0">
                <a:solidFill>
                  <a:schemeClr val="accent2">
                    <a:lumMod val="50000"/>
                  </a:schemeClr>
                </a:solidFill>
              </a:rPr>
              <a:t>('data.csv')</a:t>
            </a:r>
          </a:p>
          <a:p>
            <a:pPr algn="just"/>
            <a:r>
              <a:rPr lang="en-US" sz="1400" dirty="0" smtClean="0"/>
              <a:t># Handle missing data</a:t>
            </a:r>
          </a:p>
          <a:p>
            <a:pPr algn="just"/>
            <a:r>
              <a:rPr lang="en-US" sz="1400" dirty="0" err="1" smtClean="0">
                <a:solidFill>
                  <a:schemeClr val="accent2">
                    <a:lumMod val="50000"/>
                  </a:schemeClr>
                </a:solidFill>
              </a:rPr>
              <a:t>df.dropna</a:t>
            </a:r>
            <a:r>
              <a:rPr lang="en-US" sz="1400" dirty="0" smtClean="0">
                <a:solidFill>
                  <a:schemeClr val="accent2">
                    <a:lumMod val="50000"/>
                  </a:schemeClr>
                </a:solidFill>
              </a:rPr>
              <a:t>(</a:t>
            </a:r>
            <a:r>
              <a:rPr lang="en-US" sz="1400" dirty="0" err="1" smtClean="0">
                <a:solidFill>
                  <a:schemeClr val="accent2">
                    <a:lumMod val="50000"/>
                  </a:schemeClr>
                </a:solidFill>
              </a:rPr>
              <a:t>inplace</a:t>
            </a:r>
            <a:r>
              <a:rPr lang="en-US" sz="1400" dirty="0" smtClean="0">
                <a:solidFill>
                  <a:schemeClr val="accent2">
                    <a:lumMod val="50000"/>
                  </a:schemeClr>
                </a:solidFill>
              </a:rPr>
              <a:t>=True)</a:t>
            </a:r>
          </a:p>
          <a:p>
            <a:pPr algn="just"/>
            <a:r>
              <a:rPr lang="en-US" sz="1400" dirty="0" smtClean="0"/>
              <a:t># Remove duplicates</a:t>
            </a:r>
          </a:p>
          <a:p>
            <a:pPr algn="just"/>
            <a:r>
              <a:rPr lang="en-US" sz="1400" dirty="0" err="1" smtClean="0">
                <a:solidFill>
                  <a:schemeClr val="accent2">
                    <a:lumMod val="50000"/>
                  </a:schemeClr>
                </a:solidFill>
              </a:rPr>
              <a:t>df.drop_duplicates</a:t>
            </a:r>
            <a:r>
              <a:rPr lang="en-US" sz="1400" dirty="0" smtClean="0">
                <a:solidFill>
                  <a:schemeClr val="accent2">
                    <a:lumMod val="50000"/>
                  </a:schemeClr>
                </a:solidFill>
              </a:rPr>
              <a:t>(</a:t>
            </a:r>
            <a:r>
              <a:rPr lang="en-US" sz="1400" dirty="0" err="1" smtClean="0">
                <a:solidFill>
                  <a:schemeClr val="accent2">
                    <a:lumMod val="50000"/>
                  </a:schemeClr>
                </a:solidFill>
              </a:rPr>
              <a:t>inplace</a:t>
            </a:r>
            <a:r>
              <a:rPr lang="en-US" sz="1400" dirty="0" smtClean="0">
                <a:solidFill>
                  <a:schemeClr val="accent2">
                    <a:lumMod val="50000"/>
                  </a:schemeClr>
                </a:solidFill>
              </a:rPr>
              <a:t>=True)</a:t>
            </a:r>
          </a:p>
          <a:p>
            <a:pPr algn="just"/>
            <a:endParaRPr lang="en-US" sz="1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just"/>
            <a:endParaRPr lang="en-US" sz="1400" b="1" dirty="0" smtClean="0"/>
          </a:p>
          <a:p>
            <a:pPr algn="just"/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Data Filtering and Selection:</a:t>
            </a:r>
          </a:p>
          <a:p>
            <a:pPr algn="just"/>
            <a:r>
              <a:rPr lang="en-US" sz="1400" dirty="0" smtClean="0"/>
              <a:t># Select rows based on a condition</a:t>
            </a:r>
          </a:p>
          <a:p>
            <a:pPr algn="just"/>
            <a:r>
              <a:rPr lang="en-US" sz="1400" dirty="0" err="1" smtClean="0">
                <a:solidFill>
                  <a:schemeClr val="accent2">
                    <a:lumMod val="50000"/>
                  </a:schemeClr>
                </a:solidFill>
              </a:rPr>
              <a:t>young_customers</a:t>
            </a:r>
            <a:r>
              <a:rPr lang="en-US" sz="1400" dirty="0" smtClean="0">
                <a:solidFill>
                  <a:schemeClr val="accent2">
                    <a:lumMod val="50000"/>
                  </a:schemeClr>
                </a:solidFill>
              </a:rPr>
              <a:t> = </a:t>
            </a:r>
            <a:r>
              <a:rPr lang="en-US" sz="1400" dirty="0" err="1" smtClean="0">
                <a:solidFill>
                  <a:schemeClr val="accent2">
                    <a:lumMod val="50000"/>
                  </a:schemeClr>
                </a:solidFill>
              </a:rPr>
              <a:t>df</a:t>
            </a:r>
            <a:r>
              <a:rPr lang="en-US" sz="1400" dirty="0" smtClean="0">
                <a:solidFill>
                  <a:schemeClr val="accent2">
                    <a:lumMod val="50000"/>
                  </a:schemeClr>
                </a:solidFill>
              </a:rPr>
              <a:t>[</a:t>
            </a:r>
            <a:r>
              <a:rPr lang="en-US" sz="1400" dirty="0" err="1" smtClean="0">
                <a:solidFill>
                  <a:schemeClr val="accent2">
                    <a:lumMod val="50000"/>
                  </a:schemeClr>
                </a:solidFill>
              </a:rPr>
              <a:t>df</a:t>
            </a:r>
            <a:r>
              <a:rPr lang="en-US" sz="1400" dirty="0" smtClean="0">
                <a:solidFill>
                  <a:schemeClr val="accent2">
                    <a:lumMod val="50000"/>
                  </a:schemeClr>
                </a:solidFill>
              </a:rPr>
              <a:t>['Age'] &lt; 30]</a:t>
            </a:r>
          </a:p>
          <a:p>
            <a:pPr algn="just"/>
            <a:r>
              <a:rPr lang="en-US" sz="1400" dirty="0" smtClean="0"/>
              <a:t># Select specific columns</a:t>
            </a:r>
          </a:p>
          <a:p>
            <a:pPr algn="just"/>
            <a:r>
              <a:rPr lang="en-US" sz="1400" dirty="0" err="1" smtClean="0">
                <a:solidFill>
                  <a:schemeClr val="accent2">
                    <a:lumMod val="50000"/>
                  </a:schemeClr>
                </a:solidFill>
              </a:rPr>
              <a:t>selected_columns</a:t>
            </a:r>
            <a:r>
              <a:rPr lang="en-US" sz="1400" dirty="0" smtClean="0">
                <a:solidFill>
                  <a:schemeClr val="accent2">
                    <a:lumMod val="50000"/>
                  </a:schemeClr>
                </a:solidFill>
              </a:rPr>
              <a:t> = </a:t>
            </a:r>
            <a:r>
              <a:rPr lang="en-US" sz="1400" dirty="0" err="1" smtClean="0">
                <a:solidFill>
                  <a:schemeClr val="accent2">
                    <a:lumMod val="50000"/>
                  </a:schemeClr>
                </a:solidFill>
              </a:rPr>
              <a:t>df</a:t>
            </a:r>
            <a:r>
              <a:rPr lang="en-US" sz="1400" dirty="0" smtClean="0">
                <a:solidFill>
                  <a:schemeClr val="accent2">
                    <a:lumMod val="50000"/>
                  </a:schemeClr>
                </a:solidFill>
              </a:rPr>
              <a:t>[['</a:t>
            </a:r>
            <a:r>
              <a:rPr lang="en-US" sz="1400" dirty="0" err="1" smtClean="0">
                <a:solidFill>
                  <a:schemeClr val="accent2">
                    <a:lumMod val="50000"/>
                  </a:schemeClr>
                </a:solidFill>
              </a:rPr>
              <a:t>CustomerID</a:t>
            </a:r>
            <a:r>
              <a:rPr lang="en-US" sz="1400" dirty="0" smtClean="0">
                <a:solidFill>
                  <a:schemeClr val="accent2">
                    <a:lumMod val="50000"/>
                  </a:schemeClr>
                </a:solidFill>
              </a:rPr>
              <a:t>', '</a:t>
            </a:r>
            <a:r>
              <a:rPr lang="en-US" sz="1400" dirty="0" err="1" smtClean="0">
                <a:solidFill>
                  <a:schemeClr val="accent2">
                    <a:lumMod val="50000"/>
                  </a:schemeClr>
                </a:solidFill>
              </a:rPr>
              <a:t>PurchaseAmount</a:t>
            </a:r>
            <a:r>
              <a:rPr lang="en-US" sz="1400" dirty="0" smtClean="0">
                <a:solidFill>
                  <a:schemeClr val="accent2">
                    <a:lumMod val="50000"/>
                  </a:schemeClr>
                </a:solidFill>
              </a:rPr>
              <a:t>']]</a:t>
            </a:r>
            <a:endParaRPr lang="en-US" sz="12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800600" y="838200"/>
            <a:ext cx="4038600" cy="42719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Data Exploration:</a:t>
            </a:r>
          </a:p>
          <a:p>
            <a:pPr algn="just"/>
            <a:r>
              <a:rPr lang="en-US" sz="1400" dirty="0" smtClean="0"/>
              <a:t># Display basic statistics of the dataset</a:t>
            </a:r>
          </a:p>
          <a:p>
            <a:pPr algn="just"/>
            <a:r>
              <a:rPr lang="en-US" sz="1400" dirty="0" smtClean="0">
                <a:solidFill>
                  <a:schemeClr val="accent2">
                    <a:lumMod val="50000"/>
                  </a:schemeClr>
                </a:solidFill>
              </a:rPr>
              <a:t>print(</a:t>
            </a:r>
            <a:r>
              <a:rPr lang="en-US" sz="1400" dirty="0" err="1" smtClean="0">
                <a:solidFill>
                  <a:schemeClr val="accent2">
                    <a:lumMod val="50000"/>
                  </a:schemeClr>
                </a:solidFill>
              </a:rPr>
              <a:t>df.describe</a:t>
            </a:r>
            <a:r>
              <a:rPr lang="en-US" sz="1400" dirty="0" smtClean="0">
                <a:solidFill>
                  <a:schemeClr val="accent2">
                    <a:lumMod val="50000"/>
                  </a:schemeClr>
                </a:solidFill>
              </a:rPr>
              <a:t>())</a:t>
            </a:r>
          </a:p>
          <a:p>
            <a:pPr algn="just"/>
            <a:r>
              <a:rPr lang="en-US" sz="1400" dirty="0" smtClean="0"/>
              <a:t># Display the first few rows of the </a:t>
            </a:r>
            <a:r>
              <a:rPr lang="en-US" sz="1400" dirty="0" err="1" smtClean="0"/>
              <a:t>DataFrame</a:t>
            </a:r>
            <a:endParaRPr lang="en-US" sz="1400" dirty="0" smtClean="0"/>
          </a:p>
          <a:p>
            <a:pPr algn="just"/>
            <a:r>
              <a:rPr lang="en-US" sz="1400" dirty="0" smtClean="0">
                <a:solidFill>
                  <a:schemeClr val="accent2">
                    <a:lumMod val="50000"/>
                  </a:schemeClr>
                </a:solidFill>
              </a:rPr>
              <a:t>print(</a:t>
            </a:r>
            <a:r>
              <a:rPr lang="en-US" sz="1400" dirty="0" err="1" smtClean="0">
                <a:solidFill>
                  <a:schemeClr val="accent2">
                    <a:lumMod val="50000"/>
                  </a:schemeClr>
                </a:solidFill>
              </a:rPr>
              <a:t>df.head</a:t>
            </a:r>
            <a:r>
              <a:rPr lang="en-US" sz="1400" dirty="0" smtClean="0">
                <a:solidFill>
                  <a:schemeClr val="accent2">
                    <a:lumMod val="50000"/>
                  </a:schemeClr>
                </a:solidFill>
              </a:rPr>
              <a:t>())</a:t>
            </a:r>
          </a:p>
          <a:p>
            <a:pPr algn="just">
              <a:spcBef>
                <a:spcPct val="20000"/>
              </a:spcBef>
            </a:pPr>
            <a:endParaRPr lang="en-US" sz="1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just">
              <a:spcBef>
                <a:spcPct val="20000"/>
              </a:spcBef>
            </a:pPr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Time Series Analysis:</a:t>
            </a:r>
          </a:p>
          <a:p>
            <a:pPr algn="just">
              <a:spcBef>
                <a:spcPct val="20000"/>
              </a:spcBef>
            </a:pPr>
            <a:r>
              <a:rPr lang="en-US" sz="1400" dirty="0" smtClean="0">
                <a:solidFill>
                  <a:schemeClr val="tx1">
                    <a:tint val="75000"/>
                  </a:schemeClr>
                </a:solidFill>
              </a:rPr>
              <a:t># Convert the 'Date' column to </a:t>
            </a:r>
            <a:r>
              <a:rPr lang="en-US" sz="1400" dirty="0" err="1" smtClean="0">
                <a:solidFill>
                  <a:schemeClr val="tx1">
                    <a:tint val="75000"/>
                  </a:schemeClr>
                </a:solidFill>
              </a:rPr>
              <a:t>datetime</a:t>
            </a:r>
            <a:r>
              <a:rPr lang="en-US" sz="1400" dirty="0" smtClean="0">
                <a:solidFill>
                  <a:schemeClr val="tx1">
                    <a:tint val="75000"/>
                  </a:schemeClr>
                </a:solidFill>
              </a:rPr>
              <a:t> format</a:t>
            </a:r>
          </a:p>
          <a:p>
            <a:pPr algn="just">
              <a:spcBef>
                <a:spcPct val="20000"/>
              </a:spcBef>
            </a:pPr>
            <a:r>
              <a:rPr lang="en-US" sz="1400" dirty="0" err="1" smtClean="0">
                <a:solidFill>
                  <a:schemeClr val="accent2">
                    <a:lumMod val="50000"/>
                  </a:schemeClr>
                </a:solidFill>
              </a:rPr>
              <a:t>df</a:t>
            </a:r>
            <a:r>
              <a:rPr lang="en-US" sz="1400" dirty="0" smtClean="0">
                <a:solidFill>
                  <a:schemeClr val="accent2">
                    <a:lumMod val="50000"/>
                  </a:schemeClr>
                </a:solidFill>
              </a:rPr>
              <a:t>['Date'] = </a:t>
            </a:r>
            <a:r>
              <a:rPr lang="en-US" sz="1400" dirty="0" err="1" smtClean="0">
                <a:solidFill>
                  <a:schemeClr val="accent2">
                    <a:lumMod val="50000"/>
                  </a:schemeClr>
                </a:solidFill>
              </a:rPr>
              <a:t>pd.to_datetime</a:t>
            </a:r>
            <a:r>
              <a:rPr lang="en-US" sz="1400" dirty="0" smtClean="0">
                <a:solidFill>
                  <a:schemeClr val="accent2">
                    <a:lumMod val="50000"/>
                  </a:schemeClr>
                </a:solidFill>
              </a:rPr>
              <a:t>(</a:t>
            </a:r>
            <a:r>
              <a:rPr lang="en-US" sz="1400" dirty="0" err="1" smtClean="0">
                <a:solidFill>
                  <a:schemeClr val="accent2">
                    <a:lumMod val="50000"/>
                  </a:schemeClr>
                </a:solidFill>
              </a:rPr>
              <a:t>df</a:t>
            </a:r>
            <a:r>
              <a:rPr lang="en-US" sz="1400" dirty="0" smtClean="0">
                <a:solidFill>
                  <a:schemeClr val="accent2">
                    <a:lumMod val="50000"/>
                  </a:schemeClr>
                </a:solidFill>
              </a:rPr>
              <a:t>['Date'])</a:t>
            </a:r>
          </a:p>
          <a:p>
            <a:pPr algn="just">
              <a:spcBef>
                <a:spcPct val="20000"/>
              </a:spcBef>
            </a:pPr>
            <a:r>
              <a:rPr lang="en-US" sz="1400" dirty="0" smtClean="0">
                <a:solidFill>
                  <a:schemeClr val="tx1">
                    <a:tint val="75000"/>
                  </a:schemeClr>
                </a:solidFill>
              </a:rPr>
              <a:t># Set 'Date' as the index</a:t>
            </a:r>
          </a:p>
          <a:p>
            <a:pPr algn="just">
              <a:spcBef>
                <a:spcPct val="20000"/>
              </a:spcBef>
            </a:pPr>
            <a:r>
              <a:rPr lang="en-US" sz="1400" dirty="0" err="1" smtClean="0">
                <a:solidFill>
                  <a:schemeClr val="accent2">
                    <a:lumMod val="50000"/>
                  </a:schemeClr>
                </a:solidFill>
              </a:rPr>
              <a:t>df.set_index</a:t>
            </a:r>
            <a:r>
              <a:rPr lang="en-US" sz="1400" dirty="0" smtClean="0">
                <a:solidFill>
                  <a:schemeClr val="accent2">
                    <a:lumMod val="50000"/>
                  </a:schemeClr>
                </a:solidFill>
              </a:rPr>
              <a:t>('Date', </a:t>
            </a:r>
            <a:r>
              <a:rPr lang="en-US" sz="1400" dirty="0" err="1" smtClean="0">
                <a:solidFill>
                  <a:schemeClr val="accent2">
                    <a:lumMod val="50000"/>
                  </a:schemeClr>
                </a:solidFill>
              </a:rPr>
              <a:t>inplace</a:t>
            </a:r>
            <a:r>
              <a:rPr lang="en-US" sz="1400" dirty="0" smtClean="0">
                <a:solidFill>
                  <a:schemeClr val="accent2">
                    <a:lumMod val="50000"/>
                  </a:schemeClr>
                </a:solidFill>
              </a:rPr>
              <a:t>=True)</a:t>
            </a:r>
          </a:p>
          <a:p>
            <a:pPr algn="just">
              <a:spcBef>
                <a:spcPct val="20000"/>
              </a:spcBef>
            </a:pPr>
            <a:endParaRPr lang="en-US" sz="1400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algn="just">
              <a:spcBef>
                <a:spcPct val="20000"/>
              </a:spcBef>
            </a:pPr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Data </a:t>
            </a:r>
            <a:r>
              <a:rPr lang="en-US" sz="1400" b="1" dirty="0" err="1" smtClean="0">
                <a:solidFill>
                  <a:schemeClr val="accent6">
                    <a:lumMod val="75000"/>
                  </a:schemeClr>
                </a:solidFill>
              </a:rPr>
              <a:t>Input/Output</a:t>
            </a:r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:</a:t>
            </a:r>
          </a:p>
          <a:p>
            <a:pPr algn="just">
              <a:spcBef>
                <a:spcPct val="20000"/>
              </a:spcBef>
            </a:pPr>
            <a:r>
              <a:rPr lang="en-US" sz="1400" dirty="0" smtClean="0">
                <a:solidFill>
                  <a:schemeClr val="tx1">
                    <a:tint val="75000"/>
                  </a:schemeClr>
                </a:solidFill>
              </a:rPr>
              <a:t># Write </a:t>
            </a:r>
            <a:r>
              <a:rPr lang="en-US" sz="1400" dirty="0" err="1" smtClean="0">
                <a:solidFill>
                  <a:schemeClr val="tx1">
                    <a:tint val="75000"/>
                  </a:schemeClr>
                </a:solidFill>
              </a:rPr>
              <a:t>DataFrame</a:t>
            </a:r>
            <a:r>
              <a:rPr lang="en-US" sz="1400" dirty="0" smtClean="0">
                <a:solidFill>
                  <a:schemeClr val="tx1">
                    <a:tint val="75000"/>
                  </a:schemeClr>
                </a:solidFill>
              </a:rPr>
              <a:t> to a CSV file</a:t>
            </a:r>
          </a:p>
          <a:p>
            <a:pPr algn="just">
              <a:spcBef>
                <a:spcPct val="20000"/>
              </a:spcBef>
            </a:pPr>
            <a:r>
              <a:rPr lang="en-US" sz="1400" dirty="0" err="1" smtClean="0">
                <a:solidFill>
                  <a:schemeClr val="accent2">
                    <a:lumMod val="50000"/>
                  </a:schemeClr>
                </a:solidFill>
              </a:rPr>
              <a:t>df.to_csv</a:t>
            </a:r>
            <a:r>
              <a:rPr lang="en-US" sz="1400" dirty="0" smtClean="0">
                <a:solidFill>
                  <a:schemeClr val="accent2">
                    <a:lumMod val="50000"/>
                  </a:schemeClr>
                </a:solidFill>
              </a:rPr>
              <a:t>('output_data.csv', index=False)</a:t>
            </a:r>
          </a:p>
          <a:p>
            <a:pPr algn="just">
              <a:spcBef>
                <a:spcPct val="20000"/>
              </a:spcBef>
            </a:pPr>
            <a:r>
              <a:rPr lang="en-US" sz="1400" dirty="0" smtClean="0">
                <a:solidFill>
                  <a:schemeClr val="tx1">
                    <a:tint val="75000"/>
                  </a:schemeClr>
                </a:solidFill>
              </a:rPr>
              <a:t># Read data from an Excel file</a:t>
            </a:r>
          </a:p>
          <a:p>
            <a:pPr algn="just">
              <a:spcBef>
                <a:spcPct val="20000"/>
              </a:spcBef>
            </a:pPr>
            <a:r>
              <a:rPr lang="en-US" sz="1400" dirty="0" err="1" smtClean="0">
                <a:solidFill>
                  <a:schemeClr val="accent2">
                    <a:lumMod val="50000"/>
                  </a:schemeClr>
                </a:solidFill>
              </a:rPr>
              <a:t>excel_data</a:t>
            </a:r>
            <a:r>
              <a:rPr lang="en-US" sz="1400" dirty="0" smtClean="0">
                <a:solidFill>
                  <a:schemeClr val="accent2">
                    <a:lumMod val="50000"/>
                  </a:schemeClr>
                </a:solidFill>
              </a:rPr>
              <a:t> = </a:t>
            </a:r>
            <a:r>
              <a:rPr lang="en-US" sz="1400" dirty="0" err="1" smtClean="0">
                <a:solidFill>
                  <a:schemeClr val="accent2">
                    <a:lumMod val="50000"/>
                  </a:schemeClr>
                </a:solidFill>
              </a:rPr>
              <a:t>pd.read_excel</a:t>
            </a:r>
            <a:r>
              <a:rPr lang="en-US" sz="1400" dirty="0" smtClean="0">
                <a:solidFill>
                  <a:schemeClr val="accent2">
                    <a:lumMod val="50000"/>
                  </a:schemeClr>
                </a:solidFill>
              </a:rPr>
              <a:t>('data.xlsx‘)</a:t>
            </a:r>
            <a:endParaRPr lang="en-US" sz="1200" dirty="0" smtClean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600" y="5029200"/>
            <a:ext cx="8686800" cy="1686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Data Aggregation:</a:t>
            </a:r>
          </a:p>
          <a:p>
            <a:pPr algn="just"/>
            <a:r>
              <a:rPr lang="en-US" sz="1400" dirty="0" smtClean="0"/>
              <a:t># Group by 'Category' and calculate the mean of 'Price' for each group</a:t>
            </a:r>
          </a:p>
          <a:p>
            <a:r>
              <a:rPr lang="en-US" sz="1400" dirty="0" err="1" smtClean="0">
                <a:solidFill>
                  <a:schemeClr val="accent2">
                    <a:lumMod val="50000"/>
                  </a:schemeClr>
                </a:solidFill>
              </a:rPr>
              <a:t>average_price_by_category</a:t>
            </a:r>
            <a:r>
              <a:rPr lang="en-US" sz="1400" dirty="0" smtClean="0">
                <a:solidFill>
                  <a:schemeClr val="accent2">
                    <a:lumMod val="50000"/>
                  </a:schemeClr>
                </a:solidFill>
              </a:rPr>
              <a:t> = </a:t>
            </a:r>
            <a:r>
              <a:rPr lang="en-US" sz="1400" dirty="0" err="1" smtClean="0">
                <a:solidFill>
                  <a:schemeClr val="accent2">
                    <a:lumMod val="50000"/>
                  </a:schemeClr>
                </a:solidFill>
              </a:rPr>
              <a:t>df.groupby</a:t>
            </a:r>
            <a:r>
              <a:rPr lang="en-US" sz="1400" dirty="0" smtClean="0">
                <a:solidFill>
                  <a:schemeClr val="accent2">
                    <a:lumMod val="50000"/>
                  </a:schemeClr>
                </a:solidFill>
              </a:rPr>
              <a:t>('Category')['Price'].mean()</a:t>
            </a:r>
          </a:p>
          <a:p>
            <a:endParaRPr lang="en-US" sz="1400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algn="just">
              <a:spcBef>
                <a:spcPct val="20000"/>
              </a:spcBef>
            </a:pPr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Data Merging and Joining:</a:t>
            </a:r>
          </a:p>
          <a:p>
            <a:pPr algn="just">
              <a:spcBef>
                <a:spcPct val="20000"/>
              </a:spcBef>
            </a:pPr>
            <a:r>
              <a:rPr lang="en-US" sz="1400" dirty="0" smtClean="0">
                <a:solidFill>
                  <a:schemeClr val="tx1">
                    <a:tint val="75000"/>
                  </a:schemeClr>
                </a:solidFill>
              </a:rPr>
              <a:t># Merge two </a:t>
            </a:r>
            <a:r>
              <a:rPr lang="en-US" sz="1400" dirty="0" err="1" smtClean="0">
                <a:solidFill>
                  <a:schemeClr val="tx1">
                    <a:tint val="75000"/>
                  </a:schemeClr>
                </a:solidFill>
              </a:rPr>
              <a:t>DataFrames</a:t>
            </a:r>
            <a:r>
              <a:rPr lang="en-US" sz="1400" dirty="0" smtClean="0">
                <a:solidFill>
                  <a:schemeClr val="tx1">
                    <a:tint val="75000"/>
                  </a:schemeClr>
                </a:solidFill>
              </a:rPr>
              <a:t> based on a common column</a:t>
            </a:r>
          </a:p>
          <a:p>
            <a:pPr algn="just"/>
            <a:r>
              <a:rPr lang="en-US" sz="1400" dirty="0" err="1" smtClean="0"/>
              <a:t>merged_df</a:t>
            </a:r>
            <a:r>
              <a:rPr lang="en-US" sz="1400" dirty="0" smtClean="0"/>
              <a:t> = </a:t>
            </a:r>
            <a:r>
              <a:rPr lang="en-US" sz="1400" dirty="0" err="1" smtClean="0"/>
              <a:t>pd.merge</a:t>
            </a:r>
            <a:r>
              <a:rPr lang="en-US" sz="1400" dirty="0" smtClean="0"/>
              <a:t>(df1, df2, on='</a:t>
            </a:r>
            <a:r>
              <a:rPr lang="en-US" sz="1400" dirty="0" err="1" smtClean="0"/>
              <a:t>common_column</a:t>
            </a:r>
            <a:r>
              <a:rPr lang="en-US" sz="1400" dirty="0" smtClean="0"/>
              <a:t>‘)</a:t>
            </a:r>
            <a:endParaRPr lang="en-US" sz="1400" dirty="0" smtClean="0">
              <a:solidFill>
                <a:schemeClr val="accent2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b="1" dirty="0" err="1" smtClean="0"/>
              <a:t>Numpy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90600"/>
            <a:ext cx="4038600" cy="5135563"/>
          </a:xfrm>
        </p:spPr>
        <p:txBody>
          <a:bodyPr>
            <a:normAutofit/>
          </a:bodyPr>
          <a:lstStyle/>
          <a:p>
            <a:r>
              <a:rPr lang="en-US" sz="1400" dirty="0" smtClean="0"/>
              <a:t>import </a:t>
            </a:r>
            <a:r>
              <a:rPr lang="en-US" sz="1400" dirty="0" err="1" smtClean="0"/>
              <a:t>numpy</a:t>
            </a:r>
            <a:r>
              <a:rPr lang="en-US" sz="1400" dirty="0" smtClean="0"/>
              <a:t> as </a:t>
            </a:r>
            <a:r>
              <a:rPr lang="en-US" sz="1400" dirty="0" err="1" smtClean="0"/>
              <a:t>np</a:t>
            </a:r>
            <a:endParaRPr lang="en-US" sz="1400" dirty="0" smtClean="0"/>
          </a:p>
          <a:p>
            <a:pPr>
              <a:buNone/>
            </a:pPr>
            <a:r>
              <a:rPr lang="en-US" sz="1400" b="1" dirty="0" smtClean="0"/>
              <a:t>Array Creation:</a:t>
            </a:r>
            <a:endParaRPr lang="en-US" sz="1400" dirty="0" smtClean="0"/>
          </a:p>
          <a:p>
            <a:pPr>
              <a:buNone/>
            </a:pPr>
            <a:r>
              <a:rPr lang="en-US" sz="1400" dirty="0" smtClean="0"/>
              <a:t># Create a 1D array</a:t>
            </a:r>
          </a:p>
          <a:p>
            <a:r>
              <a:rPr lang="en-US" sz="1400" dirty="0" smtClean="0"/>
              <a:t>arr_1d = </a:t>
            </a:r>
            <a:r>
              <a:rPr lang="en-US" sz="1400" dirty="0" err="1" smtClean="0"/>
              <a:t>np.array</a:t>
            </a:r>
            <a:r>
              <a:rPr lang="en-US" sz="1400" dirty="0" smtClean="0"/>
              <a:t>([1, 2, 3])</a:t>
            </a:r>
          </a:p>
          <a:p>
            <a:pPr>
              <a:buNone/>
            </a:pPr>
            <a:r>
              <a:rPr lang="en-US" sz="1400" dirty="0" smtClean="0"/>
              <a:t># Create a 2D array</a:t>
            </a:r>
          </a:p>
          <a:p>
            <a:r>
              <a:rPr lang="en-US" sz="1400" dirty="0" smtClean="0"/>
              <a:t>arr_2d = </a:t>
            </a:r>
            <a:r>
              <a:rPr lang="en-US" sz="1400" dirty="0" err="1" smtClean="0"/>
              <a:t>np.array</a:t>
            </a:r>
            <a:r>
              <a:rPr lang="en-US" sz="1400" dirty="0" smtClean="0"/>
              <a:t>([[1, 2, 3], [4, 5, 6]])</a:t>
            </a:r>
          </a:p>
          <a:p>
            <a:pPr>
              <a:buNone/>
            </a:pPr>
            <a:r>
              <a:rPr lang="en-US" sz="1400" b="1" dirty="0" smtClean="0"/>
              <a:t>Array Operations:</a:t>
            </a:r>
          </a:p>
          <a:p>
            <a:pPr>
              <a:buNone/>
            </a:pPr>
            <a:r>
              <a:rPr lang="en-US" sz="1400" dirty="0" smtClean="0"/>
              <a:t># Element-wise addition</a:t>
            </a:r>
          </a:p>
          <a:p>
            <a:r>
              <a:rPr lang="en-US" sz="1400" dirty="0" smtClean="0"/>
              <a:t>result = </a:t>
            </a:r>
            <a:r>
              <a:rPr lang="en-US" sz="1400" dirty="0" err="1" smtClean="0"/>
              <a:t>np.array</a:t>
            </a:r>
            <a:r>
              <a:rPr lang="en-US" sz="1400" dirty="0" smtClean="0"/>
              <a:t>([1, 2, 3]) + </a:t>
            </a:r>
            <a:r>
              <a:rPr lang="en-US" sz="1400" dirty="0" err="1" smtClean="0"/>
              <a:t>np.array</a:t>
            </a:r>
            <a:r>
              <a:rPr lang="en-US" sz="1400" dirty="0" smtClean="0"/>
              <a:t>([4, 5, 6])</a:t>
            </a:r>
          </a:p>
          <a:p>
            <a:pPr>
              <a:buNone/>
            </a:pPr>
            <a:r>
              <a:rPr lang="en-US" sz="1400" b="1" dirty="0" smtClean="0"/>
              <a:t>Mathematical Operations:</a:t>
            </a:r>
          </a:p>
          <a:p>
            <a:pPr>
              <a:buNone/>
            </a:pPr>
            <a:r>
              <a:rPr lang="en-US" sz="1400" dirty="0" smtClean="0"/>
              <a:t># Calculate sine of an array</a:t>
            </a:r>
          </a:p>
          <a:p>
            <a:r>
              <a:rPr lang="en-US" sz="1400" dirty="0" smtClean="0"/>
              <a:t> </a:t>
            </a:r>
            <a:r>
              <a:rPr lang="en-US" sz="1400" dirty="0" err="1" smtClean="0"/>
              <a:t>sin_values</a:t>
            </a:r>
            <a:r>
              <a:rPr lang="en-US" sz="1400" dirty="0" smtClean="0"/>
              <a:t> = np.sin(</a:t>
            </a:r>
            <a:r>
              <a:rPr lang="en-US" sz="1400" dirty="0" err="1" smtClean="0"/>
              <a:t>np.array</a:t>
            </a:r>
            <a:r>
              <a:rPr lang="en-US" sz="1400" dirty="0" smtClean="0"/>
              <a:t>([0, </a:t>
            </a:r>
            <a:r>
              <a:rPr lang="en-US" sz="1400" dirty="0" err="1" smtClean="0"/>
              <a:t>np.pi</a:t>
            </a:r>
            <a:r>
              <a:rPr lang="en-US" sz="1400" dirty="0" smtClean="0"/>
              <a:t>/2, </a:t>
            </a:r>
            <a:r>
              <a:rPr lang="en-US" sz="1400" dirty="0" err="1" smtClean="0"/>
              <a:t>np.pi</a:t>
            </a:r>
            <a:r>
              <a:rPr lang="en-US" sz="1400" dirty="0" smtClean="0"/>
              <a:t>]))</a:t>
            </a:r>
          </a:p>
          <a:p>
            <a:pPr>
              <a:buNone/>
            </a:pPr>
            <a:r>
              <a:rPr lang="en-US" sz="1400" b="1" dirty="0" smtClean="0"/>
              <a:t>Linear Algebra:</a:t>
            </a:r>
          </a:p>
          <a:p>
            <a:pPr>
              <a:buNone/>
            </a:pPr>
            <a:r>
              <a:rPr lang="fr-FR" sz="1400" dirty="0" smtClean="0"/>
              <a:t># </a:t>
            </a:r>
            <a:r>
              <a:rPr lang="fr-FR" sz="1400" dirty="0" err="1" smtClean="0"/>
              <a:t>Matrix</a:t>
            </a:r>
            <a:r>
              <a:rPr lang="fr-FR" sz="1400" dirty="0" smtClean="0"/>
              <a:t> multiplication</a:t>
            </a:r>
          </a:p>
          <a:p>
            <a:r>
              <a:rPr lang="fr-FR" sz="1400" dirty="0" err="1" smtClean="0"/>
              <a:t>result_matrix</a:t>
            </a:r>
            <a:r>
              <a:rPr lang="fr-FR" sz="1400" dirty="0" smtClean="0"/>
              <a:t> = np.dot(matrix1, matrix2)</a:t>
            </a:r>
          </a:p>
          <a:p>
            <a:pPr>
              <a:buNone/>
            </a:pPr>
            <a:r>
              <a:rPr lang="en-US" sz="1400" b="1" dirty="0" smtClean="0"/>
              <a:t>Generating random numbers, </a:t>
            </a:r>
            <a:r>
              <a:rPr lang="en-US" sz="1400" dirty="0" smtClean="0"/>
              <a:t>which is useful for tasks such as simulations and random sampling.</a:t>
            </a:r>
          </a:p>
          <a:p>
            <a:pPr>
              <a:buNone/>
            </a:pPr>
            <a:r>
              <a:rPr lang="en-US" sz="1400" dirty="0" smtClean="0"/>
              <a:t># Generate an array of random numbers</a:t>
            </a:r>
          </a:p>
          <a:p>
            <a:r>
              <a:rPr lang="en-US" sz="1400" dirty="0" err="1" smtClean="0"/>
              <a:t>random_numbers</a:t>
            </a:r>
            <a:r>
              <a:rPr lang="en-US" sz="1400" dirty="0" smtClean="0"/>
              <a:t> = </a:t>
            </a:r>
            <a:r>
              <a:rPr lang="en-US" sz="1400" dirty="0" err="1" smtClean="0"/>
              <a:t>np.random.rand</a:t>
            </a:r>
            <a:r>
              <a:rPr lang="en-US" sz="1400" dirty="0" smtClean="0"/>
              <a:t>(3, 3)</a:t>
            </a:r>
          </a:p>
          <a:p>
            <a:endParaRPr lang="en-US" sz="14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90600"/>
            <a:ext cx="4038600" cy="5135563"/>
          </a:xfrm>
        </p:spPr>
        <p:txBody>
          <a:bodyPr>
            <a:normAutofit/>
          </a:bodyPr>
          <a:lstStyle/>
          <a:p>
            <a:r>
              <a:rPr lang="en-US" sz="1400" b="1" dirty="0" smtClean="0"/>
              <a:t>Indexing and Slicing:</a:t>
            </a:r>
          </a:p>
          <a:p>
            <a:pPr>
              <a:buNone/>
            </a:pPr>
            <a:r>
              <a:rPr lang="en-US" sz="1400" dirty="0" smtClean="0"/>
              <a:t># Indexing and slicing</a:t>
            </a:r>
          </a:p>
          <a:p>
            <a:r>
              <a:rPr lang="en-US" sz="1400" dirty="0" err="1" smtClean="0"/>
              <a:t>arr</a:t>
            </a:r>
            <a:r>
              <a:rPr lang="en-US" sz="1400" dirty="0" smtClean="0"/>
              <a:t> = </a:t>
            </a:r>
            <a:r>
              <a:rPr lang="en-US" sz="1400" dirty="0" err="1" smtClean="0"/>
              <a:t>np.array</a:t>
            </a:r>
            <a:r>
              <a:rPr lang="en-US" sz="1400" dirty="0" smtClean="0"/>
              <a:t>([1, 2, 3, 4, 5])      </a:t>
            </a:r>
            <a:r>
              <a:rPr lang="en-US" sz="1400" dirty="0" err="1" smtClean="0"/>
              <a:t>selected_elements</a:t>
            </a:r>
            <a:r>
              <a:rPr lang="en-US" sz="1400" dirty="0" smtClean="0"/>
              <a:t> = </a:t>
            </a:r>
            <a:r>
              <a:rPr lang="en-US" sz="1400" dirty="0" err="1" smtClean="0"/>
              <a:t>arr</a:t>
            </a:r>
            <a:r>
              <a:rPr lang="en-US" sz="1400" dirty="0" smtClean="0"/>
              <a:t>[1:4]</a:t>
            </a:r>
          </a:p>
          <a:p>
            <a:pPr>
              <a:buNone/>
            </a:pPr>
            <a:r>
              <a:rPr lang="en-US" sz="1400" b="1" dirty="0" smtClean="0"/>
              <a:t>Broadcasting:</a:t>
            </a:r>
          </a:p>
          <a:p>
            <a:pPr>
              <a:buNone/>
            </a:pPr>
            <a:r>
              <a:rPr lang="en-US" sz="1400" dirty="0" smtClean="0"/>
              <a:t># Broadcasting allows operations on arrays of different shapes and sizes.</a:t>
            </a:r>
          </a:p>
          <a:p>
            <a:r>
              <a:rPr lang="en-US" sz="1400" dirty="0" smtClean="0"/>
              <a:t>result = </a:t>
            </a:r>
            <a:r>
              <a:rPr lang="en-US" sz="1400" dirty="0" err="1" smtClean="0"/>
              <a:t>np.array</a:t>
            </a:r>
            <a:r>
              <a:rPr lang="en-US" sz="1400" dirty="0" smtClean="0"/>
              <a:t>([1, 2, 3]) + 5</a:t>
            </a:r>
          </a:p>
          <a:p>
            <a:pPr>
              <a:buNone/>
            </a:pPr>
            <a:r>
              <a:rPr lang="en-US" sz="1400" b="1" dirty="0" smtClean="0"/>
              <a:t>Efficient Storage and Operations:</a:t>
            </a:r>
            <a:endParaRPr lang="en-US" sz="1400" dirty="0" smtClean="0"/>
          </a:p>
          <a:p>
            <a:r>
              <a:rPr lang="en-US" sz="1400" dirty="0" err="1" smtClean="0"/>
              <a:t>NumPy</a:t>
            </a:r>
            <a:r>
              <a:rPr lang="en-US" sz="1400" dirty="0" smtClean="0"/>
              <a:t> arrays are more memory-efficient than Python lists and provide efficient operations, making it suitable for handling large datasets and numerical computations.</a:t>
            </a:r>
          </a:p>
          <a:p>
            <a:endParaRPr lang="en-US" sz="1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b="1" dirty="0" err="1" smtClean="0"/>
              <a:t>Matplotlib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762000"/>
            <a:ext cx="4343400" cy="5943600"/>
          </a:xfrm>
        </p:spPr>
        <p:txBody>
          <a:bodyPr>
            <a:normAutofit/>
          </a:bodyPr>
          <a:lstStyle/>
          <a:p>
            <a:r>
              <a:rPr lang="en-US" sz="1400" i="1" dirty="0"/>
              <a:t>import </a:t>
            </a:r>
            <a:r>
              <a:rPr lang="en-US" sz="1400" i="1" dirty="0" err="1"/>
              <a:t>matplotlib.pyplot</a:t>
            </a:r>
            <a:r>
              <a:rPr lang="en-US" sz="1400" i="1" dirty="0"/>
              <a:t> as </a:t>
            </a:r>
            <a:r>
              <a:rPr lang="en-US" sz="1400" i="1" dirty="0" err="1"/>
              <a:t>plt</a:t>
            </a:r>
            <a:endParaRPr lang="en-US" sz="1400" i="1" dirty="0"/>
          </a:p>
          <a:p>
            <a:pPr>
              <a:buNone/>
            </a:pPr>
            <a:r>
              <a:rPr lang="en-US" sz="1400" b="1" dirty="0" smtClean="0"/>
              <a:t>Plots:</a:t>
            </a:r>
            <a:endParaRPr lang="en-US" sz="1400" dirty="0" smtClean="0"/>
          </a:p>
          <a:p>
            <a:pPr>
              <a:buNone/>
            </a:pPr>
            <a:r>
              <a:rPr lang="en-US" sz="1400" b="1" dirty="0"/>
              <a:t>#</a:t>
            </a:r>
            <a:r>
              <a:rPr lang="en-US" sz="1400" dirty="0"/>
              <a:t> Plotting a simple</a:t>
            </a:r>
            <a:r>
              <a:rPr lang="en-US" sz="1400" b="1" dirty="0"/>
              <a:t> line </a:t>
            </a:r>
            <a:r>
              <a:rPr lang="en-US" sz="1400" dirty="0" smtClean="0"/>
              <a:t>(</a:t>
            </a:r>
            <a:r>
              <a:rPr lang="en-US" sz="1400" dirty="0"/>
              <a:t>continuous </a:t>
            </a:r>
            <a:r>
              <a:rPr lang="en-US" sz="1400" dirty="0" smtClean="0"/>
              <a:t>range)</a:t>
            </a:r>
            <a:endParaRPr lang="en-US" sz="1400" dirty="0"/>
          </a:p>
          <a:p>
            <a:r>
              <a:rPr lang="en-US" sz="1400" dirty="0"/>
              <a:t>x = [1, 2, 3, 4]</a:t>
            </a:r>
          </a:p>
          <a:p>
            <a:pPr>
              <a:buNone/>
            </a:pPr>
            <a:r>
              <a:rPr lang="en-US" sz="1400" dirty="0" smtClean="0"/>
              <a:t>	y </a:t>
            </a:r>
            <a:r>
              <a:rPr lang="en-US" sz="1400" dirty="0"/>
              <a:t>= [2, 4, 6, 8]</a:t>
            </a:r>
          </a:p>
          <a:p>
            <a:pPr>
              <a:buNone/>
            </a:pPr>
            <a:r>
              <a:rPr lang="en-US" sz="1400" dirty="0" smtClean="0"/>
              <a:t>	</a:t>
            </a:r>
            <a:r>
              <a:rPr lang="en-US" sz="1400" dirty="0" err="1" smtClean="0"/>
              <a:t>plt.plot</a:t>
            </a:r>
            <a:r>
              <a:rPr lang="en-US" sz="1400" dirty="0" smtClean="0"/>
              <a:t>(x</a:t>
            </a:r>
            <a:r>
              <a:rPr lang="en-US" sz="1400" dirty="0"/>
              <a:t>, </a:t>
            </a:r>
            <a:r>
              <a:rPr lang="en-US" sz="1400" dirty="0" smtClean="0"/>
              <a:t>y)</a:t>
            </a:r>
          </a:p>
          <a:p>
            <a:pPr>
              <a:buNone/>
            </a:pPr>
            <a:r>
              <a:rPr lang="en-US" sz="1400" dirty="0"/>
              <a:t>	</a:t>
            </a:r>
            <a:r>
              <a:rPr lang="en-US" sz="1400" dirty="0" err="1" smtClean="0"/>
              <a:t>plt.show</a:t>
            </a:r>
            <a:r>
              <a:rPr lang="en-US" sz="1400" dirty="0" smtClean="0"/>
              <a:t>()</a:t>
            </a:r>
          </a:p>
          <a:p>
            <a:pPr>
              <a:buNone/>
            </a:pPr>
            <a:r>
              <a:rPr lang="en-US" sz="1400" b="1" dirty="0" smtClean="0"/>
              <a:t>#</a:t>
            </a:r>
            <a:r>
              <a:rPr lang="en-US" sz="1400" dirty="0" smtClean="0"/>
              <a:t> Creating a </a:t>
            </a:r>
            <a:r>
              <a:rPr lang="en-US" sz="1400" b="1" dirty="0"/>
              <a:t>scatter</a:t>
            </a:r>
            <a:r>
              <a:rPr lang="en-US" sz="1400" dirty="0" smtClean="0"/>
              <a:t> plot(</a:t>
            </a:r>
            <a:r>
              <a:rPr lang="en-US" sz="1400" dirty="0"/>
              <a:t>identify patterns or </a:t>
            </a:r>
            <a:r>
              <a:rPr lang="en-US" sz="1400" dirty="0" smtClean="0"/>
              <a:t>trends)</a:t>
            </a:r>
          </a:p>
          <a:p>
            <a:r>
              <a:rPr lang="en-US" sz="1400" dirty="0" smtClean="0"/>
              <a:t>x = [1, 2, 3, 4]</a:t>
            </a:r>
          </a:p>
          <a:p>
            <a:pPr>
              <a:buNone/>
            </a:pPr>
            <a:r>
              <a:rPr lang="en-US" sz="1400" dirty="0" smtClean="0"/>
              <a:t>	y = [2, 4, 6, 8]</a:t>
            </a:r>
          </a:p>
          <a:p>
            <a:pPr>
              <a:buNone/>
            </a:pPr>
            <a:r>
              <a:rPr lang="en-US" sz="1400" dirty="0" smtClean="0"/>
              <a:t>	</a:t>
            </a:r>
            <a:r>
              <a:rPr lang="en-US" sz="1400" dirty="0" err="1" smtClean="0"/>
              <a:t>plt.scatter</a:t>
            </a:r>
            <a:r>
              <a:rPr lang="en-US" sz="1400" dirty="0" smtClean="0"/>
              <a:t>(x, y)</a:t>
            </a:r>
          </a:p>
          <a:p>
            <a:pPr>
              <a:buNone/>
            </a:pPr>
            <a:r>
              <a:rPr lang="en-US" sz="1400" dirty="0" smtClean="0"/>
              <a:t>	</a:t>
            </a:r>
            <a:r>
              <a:rPr lang="en-US" sz="1400" dirty="0" err="1" smtClean="0"/>
              <a:t>plt.show</a:t>
            </a:r>
            <a:r>
              <a:rPr lang="en-US" sz="1400" dirty="0" smtClean="0"/>
              <a:t>()</a:t>
            </a:r>
          </a:p>
          <a:p>
            <a:pPr>
              <a:buNone/>
            </a:pPr>
            <a:r>
              <a:rPr lang="en-US" sz="1400" b="1" dirty="0" smtClean="0"/>
              <a:t>#</a:t>
            </a:r>
            <a:r>
              <a:rPr lang="en-US" sz="1400" b="1" dirty="0"/>
              <a:t> Bar </a:t>
            </a:r>
            <a:r>
              <a:rPr lang="en-US" sz="1400" dirty="0" smtClean="0"/>
              <a:t>plot(</a:t>
            </a:r>
            <a:r>
              <a:rPr lang="en-US" sz="1400" dirty="0"/>
              <a:t>comparing categorical data or displaying the distribution</a:t>
            </a:r>
            <a:r>
              <a:rPr lang="en-US" sz="1400" dirty="0" smtClean="0"/>
              <a:t>)</a:t>
            </a:r>
          </a:p>
          <a:p>
            <a:r>
              <a:rPr lang="en-US" sz="1400" dirty="0" smtClean="0"/>
              <a:t>categories = ['A', 'B', 'C', 'D']</a:t>
            </a:r>
          </a:p>
          <a:p>
            <a:pPr>
              <a:buNone/>
            </a:pPr>
            <a:r>
              <a:rPr lang="en-US" sz="1400" dirty="0" smtClean="0"/>
              <a:t>	values = [3, 7, 1, 4]</a:t>
            </a:r>
          </a:p>
          <a:p>
            <a:pPr>
              <a:buNone/>
            </a:pPr>
            <a:r>
              <a:rPr lang="en-US" sz="1400" dirty="0" smtClean="0"/>
              <a:t>	plt.bar(categories, values)</a:t>
            </a:r>
          </a:p>
          <a:p>
            <a:pPr>
              <a:buNone/>
            </a:pPr>
            <a:r>
              <a:rPr lang="en-US" sz="1400" dirty="0" smtClean="0"/>
              <a:t>	</a:t>
            </a:r>
            <a:r>
              <a:rPr lang="en-US" sz="1400" dirty="0" err="1" smtClean="0"/>
              <a:t>plt.show</a:t>
            </a:r>
            <a:r>
              <a:rPr lang="en-US" sz="1400" dirty="0" smtClean="0"/>
              <a:t>()</a:t>
            </a:r>
          </a:p>
          <a:p>
            <a:pPr>
              <a:buNone/>
            </a:pPr>
            <a:r>
              <a:rPr lang="en-US" sz="1400" b="1" dirty="0" smtClean="0"/>
              <a:t>#</a:t>
            </a:r>
            <a:r>
              <a:rPr lang="en-US" sz="1400" dirty="0" smtClean="0"/>
              <a:t> </a:t>
            </a:r>
            <a:r>
              <a:rPr lang="en-US" sz="1400" b="1" dirty="0" smtClean="0"/>
              <a:t>Histogram</a:t>
            </a:r>
            <a:r>
              <a:rPr lang="en-US" sz="1400" dirty="0" smtClean="0"/>
              <a:t>(distribution of a continuous variable)</a:t>
            </a:r>
          </a:p>
          <a:p>
            <a:r>
              <a:rPr lang="en-US" sz="1400" dirty="0" smtClean="0"/>
              <a:t>data = [1, 2, 2, 3, 3, 3, 4, 4, 4, 4]</a:t>
            </a:r>
          </a:p>
          <a:p>
            <a:pPr>
              <a:buNone/>
            </a:pPr>
            <a:r>
              <a:rPr lang="en-US" sz="1400" dirty="0" smtClean="0"/>
              <a:t>	</a:t>
            </a:r>
            <a:r>
              <a:rPr lang="en-US" sz="1400" dirty="0" err="1" smtClean="0"/>
              <a:t>plt.hist</a:t>
            </a:r>
            <a:r>
              <a:rPr lang="en-US" sz="1400" dirty="0" smtClean="0"/>
              <a:t>(data, bins=4)</a:t>
            </a:r>
          </a:p>
          <a:p>
            <a:pPr>
              <a:buNone/>
            </a:pPr>
            <a:r>
              <a:rPr lang="en-US" sz="1400" dirty="0" smtClean="0"/>
              <a:t>	</a:t>
            </a:r>
            <a:r>
              <a:rPr lang="en-US" sz="1400" dirty="0" err="1" smtClean="0"/>
              <a:t>plt.show</a:t>
            </a:r>
            <a:r>
              <a:rPr lang="en-US" sz="1400" dirty="0" smtClean="0"/>
              <a:t>()</a:t>
            </a:r>
          </a:p>
          <a:p>
            <a:endParaRPr lang="en-US" sz="1400" dirty="0"/>
          </a:p>
          <a:p>
            <a:endParaRPr lang="en-US" sz="1400" dirty="0" smtClean="0"/>
          </a:p>
          <a:p>
            <a:endParaRPr lang="en-US" sz="1400" dirty="0"/>
          </a:p>
          <a:p>
            <a:endParaRPr lang="en-US" sz="1400" b="1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762000"/>
            <a:ext cx="4191000" cy="5638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400" b="1" dirty="0" smtClean="0"/>
              <a:t>#</a:t>
            </a:r>
            <a:r>
              <a:rPr lang="en-US" sz="1400" dirty="0" smtClean="0"/>
              <a:t> Creating a </a:t>
            </a:r>
            <a:r>
              <a:rPr lang="en-US" sz="1400" b="1" dirty="0"/>
              <a:t>pie </a:t>
            </a:r>
            <a:r>
              <a:rPr lang="en-US" sz="1400" dirty="0" smtClean="0"/>
              <a:t>chart(</a:t>
            </a:r>
            <a:r>
              <a:rPr lang="en-US" sz="1400" dirty="0"/>
              <a:t>different categories</a:t>
            </a:r>
            <a:r>
              <a:rPr lang="en-US" sz="1400" dirty="0" smtClean="0"/>
              <a:t>)</a:t>
            </a:r>
          </a:p>
          <a:p>
            <a:r>
              <a:rPr lang="en-US" sz="1400" dirty="0" smtClean="0"/>
              <a:t>labels = ['Category A', 'Category B', 'Category C']</a:t>
            </a:r>
          </a:p>
          <a:p>
            <a:r>
              <a:rPr lang="en-US" sz="1400" dirty="0" smtClean="0"/>
              <a:t>sizes = [30, 40, 30]</a:t>
            </a:r>
          </a:p>
          <a:p>
            <a:r>
              <a:rPr lang="en-US" sz="1400" dirty="0" smtClean="0"/>
              <a:t>plt.pie(sizes, labels=labels, </a:t>
            </a:r>
            <a:r>
              <a:rPr lang="en-US" sz="1400" dirty="0" err="1" smtClean="0"/>
              <a:t>autopct</a:t>
            </a:r>
            <a:r>
              <a:rPr lang="en-US" sz="1400" dirty="0" smtClean="0"/>
              <a:t>='%1.1f%%')</a:t>
            </a:r>
          </a:p>
          <a:p>
            <a:r>
              <a:rPr lang="en-US" sz="1400" dirty="0" err="1" smtClean="0"/>
              <a:t>plt.show</a:t>
            </a:r>
            <a:r>
              <a:rPr lang="en-US" sz="1400" dirty="0" smtClean="0"/>
              <a:t>()</a:t>
            </a:r>
          </a:p>
          <a:p>
            <a:pPr>
              <a:buNone/>
            </a:pPr>
            <a:r>
              <a:rPr lang="en-US" sz="1400" b="1" dirty="0"/>
              <a:t># </a:t>
            </a:r>
            <a:r>
              <a:rPr lang="en-US" sz="1400" dirty="0"/>
              <a:t>Creating a </a:t>
            </a:r>
            <a:r>
              <a:rPr lang="en-US" sz="1400" b="1" dirty="0"/>
              <a:t>3D </a:t>
            </a:r>
            <a:r>
              <a:rPr lang="en-US" sz="1400" b="1" dirty="0" smtClean="0"/>
              <a:t>plot</a:t>
            </a:r>
            <a:endParaRPr lang="en-US" sz="1400" dirty="0" smtClean="0"/>
          </a:p>
          <a:p>
            <a:r>
              <a:rPr lang="en-US" sz="1400" dirty="0" smtClean="0"/>
              <a:t>import </a:t>
            </a:r>
            <a:r>
              <a:rPr lang="en-US" sz="1400" dirty="0" err="1" smtClean="0"/>
              <a:t>matplotlib.pyplot</a:t>
            </a:r>
            <a:r>
              <a:rPr lang="en-US" sz="1400" dirty="0" smtClean="0"/>
              <a:t> as </a:t>
            </a:r>
            <a:r>
              <a:rPr lang="en-US" sz="1400" dirty="0" err="1" smtClean="0"/>
              <a:t>plt</a:t>
            </a:r>
            <a:endParaRPr lang="en-US" sz="1400" dirty="0" smtClean="0"/>
          </a:p>
          <a:p>
            <a:pPr>
              <a:buNone/>
            </a:pPr>
            <a:r>
              <a:rPr lang="en-US" sz="1400" dirty="0" smtClean="0"/>
              <a:t>	from mpl_toolkits.mplot3d import Axes3D</a:t>
            </a:r>
          </a:p>
          <a:p>
            <a:pPr>
              <a:buNone/>
            </a:pPr>
            <a:r>
              <a:rPr lang="en-US" sz="1400" dirty="0" smtClean="0"/>
              <a:t>	fig = </a:t>
            </a:r>
            <a:r>
              <a:rPr lang="en-US" sz="1400" dirty="0" err="1" smtClean="0"/>
              <a:t>plt.figure</a:t>
            </a:r>
            <a:r>
              <a:rPr lang="en-US" sz="1400" dirty="0" smtClean="0"/>
              <a:t>()</a:t>
            </a:r>
          </a:p>
          <a:p>
            <a:pPr>
              <a:buNone/>
            </a:pPr>
            <a:r>
              <a:rPr lang="en-US" sz="1400" dirty="0" smtClean="0"/>
              <a:t>	ax = </a:t>
            </a:r>
            <a:r>
              <a:rPr lang="en-US" sz="1400" dirty="0" err="1" smtClean="0"/>
              <a:t>fig.add_subplot</a:t>
            </a:r>
            <a:r>
              <a:rPr lang="en-US" sz="1400" dirty="0" smtClean="0"/>
              <a:t>(111, projection='3d')</a:t>
            </a:r>
          </a:p>
          <a:p>
            <a:r>
              <a:rPr lang="en-US" sz="1400" dirty="0" smtClean="0"/>
              <a:t>import </a:t>
            </a:r>
            <a:r>
              <a:rPr lang="en-US" sz="1400" dirty="0" err="1" smtClean="0"/>
              <a:t>matplotlib.pyplot</a:t>
            </a:r>
            <a:r>
              <a:rPr lang="en-US" sz="1400" dirty="0" smtClean="0"/>
              <a:t> as </a:t>
            </a:r>
            <a:r>
              <a:rPr lang="en-US" sz="1400" dirty="0" err="1" smtClean="0"/>
              <a:t>plt</a:t>
            </a:r>
            <a:endParaRPr lang="en-US" sz="1400" dirty="0" smtClean="0"/>
          </a:p>
          <a:p>
            <a:pPr>
              <a:buNone/>
            </a:pPr>
            <a:r>
              <a:rPr lang="en-US" sz="1400" b="1" dirty="0"/>
              <a:t>Customization and Annotations:</a:t>
            </a:r>
            <a:endParaRPr lang="en-US" sz="1400" dirty="0" smtClean="0"/>
          </a:p>
          <a:p>
            <a:pPr>
              <a:buNone/>
            </a:pPr>
            <a:r>
              <a:rPr lang="en-US" sz="1400" dirty="0" smtClean="0"/>
              <a:t># Customizing a plot</a:t>
            </a:r>
          </a:p>
          <a:p>
            <a:r>
              <a:rPr lang="en-US" sz="1400" dirty="0" smtClean="0"/>
              <a:t>x = [1, 2, 3, 4]</a:t>
            </a:r>
          </a:p>
          <a:p>
            <a:r>
              <a:rPr lang="en-US" sz="1400" dirty="0" smtClean="0"/>
              <a:t>y = [2, 4, 6, 8]</a:t>
            </a:r>
          </a:p>
          <a:p>
            <a:r>
              <a:rPr lang="en-US" sz="1400" dirty="0" err="1" smtClean="0"/>
              <a:t>plt.plot</a:t>
            </a:r>
            <a:r>
              <a:rPr lang="en-US" sz="1400" dirty="0" smtClean="0"/>
              <a:t>(x, y, </a:t>
            </a:r>
            <a:r>
              <a:rPr lang="en-US" sz="1400" dirty="0" err="1" smtClean="0"/>
              <a:t>linestyle</a:t>
            </a:r>
            <a:r>
              <a:rPr lang="en-US" sz="1400" dirty="0" smtClean="0"/>
              <a:t>='--', marker='o', color='green')</a:t>
            </a:r>
          </a:p>
          <a:p>
            <a:r>
              <a:rPr lang="en-US" sz="1400" dirty="0" err="1" smtClean="0"/>
              <a:t>plt.title</a:t>
            </a:r>
            <a:r>
              <a:rPr lang="en-US" sz="1400" dirty="0" smtClean="0"/>
              <a:t>('Customized Plot')</a:t>
            </a:r>
          </a:p>
          <a:p>
            <a:r>
              <a:rPr lang="en-US" sz="1400" dirty="0" err="1" smtClean="0"/>
              <a:t>plt.xlabel</a:t>
            </a:r>
            <a:r>
              <a:rPr lang="en-US" sz="1400" dirty="0" smtClean="0"/>
              <a:t>('X-axis')</a:t>
            </a:r>
          </a:p>
          <a:p>
            <a:r>
              <a:rPr lang="en-US" sz="1400" dirty="0" err="1" smtClean="0"/>
              <a:t>plt.ylabel</a:t>
            </a:r>
            <a:r>
              <a:rPr lang="en-US" sz="1400" dirty="0" smtClean="0"/>
              <a:t>('Y-axis')</a:t>
            </a:r>
          </a:p>
          <a:p>
            <a:r>
              <a:rPr lang="en-US" sz="1400" dirty="0" err="1" smtClean="0"/>
              <a:t>plt.show</a:t>
            </a:r>
            <a:r>
              <a:rPr lang="en-US" sz="1400" dirty="0" smtClean="0"/>
              <a:t>()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IN" b="1" dirty="0" err="1" smtClean="0"/>
              <a:t>Seaborn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685801"/>
            <a:ext cx="4038600" cy="3352799"/>
          </a:xfrm>
        </p:spPr>
        <p:txBody>
          <a:bodyPr>
            <a:normAutofit lnSpcReduction="10000"/>
          </a:bodyPr>
          <a:lstStyle/>
          <a:p>
            <a:r>
              <a:rPr lang="en-US" sz="1400" i="1" dirty="0" smtClean="0"/>
              <a:t>import </a:t>
            </a:r>
            <a:r>
              <a:rPr lang="en-US" sz="1400" i="1" dirty="0" err="1" smtClean="0"/>
              <a:t>seaborn</a:t>
            </a:r>
            <a:r>
              <a:rPr lang="en-US" sz="1400" i="1" dirty="0" smtClean="0"/>
              <a:t> as </a:t>
            </a:r>
            <a:r>
              <a:rPr lang="en-US" sz="1400" i="1" dirty="0" err="1" smtClean="0"/>
              <a:t>sns</a:t>
            </a:r>
            <a:endParaRPr lang="en-US" sz="1400" i="1" dirty="0" smtClean="0"/>
          </a:p>
          <a:p>
            <a:pPr>
              <a:buNone/>
            </a:pPr>
            <a:r>
              <a:rPr lang="en-US" sz="1400" i="1" dirty="0" smtClean="0"/>
              <a:t>	import </a:t>
            </a:r>
            <a:r>
              <a:rPr lang="en-US" sz="1400" i="1" dirty="0" err="1" smtClean="0"/>
              <a:t>matplotlib.pyplot</a:t>
            </a:r>
            <a:r>
              <a:rPr lang="en-US" sz="1400" i="1" dirty="0" smtClean="0"/>
              <a:t> as </a:t>
            </a:r>
            <a:r>
              <a:rPr lang="en-US" sz="1400" i="1" dirty="0" err="1" smtClean="0"/>
              <a:t>plt</a:t>
            </a:r>
            <a:endParaRPr lang="en-US" sz="1400" i="1" dirty="0" smtClean="0"/>
          </a:p>
          <a:p>
            <a:pPr>
              <a:buNone/>
            </a:pPr>
            <a:r>
              <a:rPr lang="en-US" sz="1400" b="1" dirty="0" smtClean="0"/>
              <a:t>Statistical Plots:(</a:t>
            </a:r>
            <a:r>
              <a:rPr lang="en-US" sz="1400" dirty="0"/>
              <a:t>bar plots, box plots, </a:t>
            </a:r>
            <a:r>
              <a:rPr lang="en-US" sz="1400" dirty="0" smtClean="0"/>
              <a:t>violin plots</a:t>
            </a:r>
            <a:r>
              <a:rPr lang="en-US" sz="1400" dirty="0"/>
              <a:t>, and </a:t>
            </a:r>
            <a:r>
              <a:rPr lang="en-US" sz="1400" dirty="0" smtClean="0"/>
              <a:t>more with </a:t>
            </a:r>
            <a:r>
              <a:rPr lang="en-US" sz="1400" dirty="0"/>
              <a:t>just a single line of code.</a:t>
            </a:r>
            <a:r>
              <a:rPr lang="en-US" sz="1400" b="1" dirty="0" smtClean="0"/>
              <a:t>)</a:t>
            </a:r>
          </a:p>
          <a:p>
            <a:pPr>
              <a:buNone/>
            </a:pPr>
            <a:r>
              <a:rPr lang="en-US" sz="1400" dirty="0" smtClean="0"/>
              <a:t># Creating a bar plot with </a:t>
            </a:r>
            <a:r>
              <a:rPr lang="en-US" sz="1400" dirty="0" err="1" smtClean="0"/>
              <a:t>Seaborn</a:t>
            </a:r>
            <a:endParaRPr lang="en-US" sz="1400" dirty="0" smtClean="0"/>
          </a:p>
          <a:p>
            <a:r>
              <a:rPr lang="en-US" sz="1400" dirty="0" smtClean="0"/>
              <a:t>tips = </a:t>
            </a:r>
            <a:r>
              <a:rPr lang="en-US" sz="1400" dirty="0" err="1" smtClean="0"/>
              <a:t>sns.load_dataset</a:t>
            </a:r>
            <a:r>
              <a:rPr lang="en-US" sz="1400" dirty="0" smtClean="0"/>
              <a:t>("tips")</a:t>
            </a:r>
          </a:p>
          <a:p>
            <a:pPr>
              <a:buNone/>
            </a:pPr>
            <a:r>
              <a:rPr lang="en-US" sz="1400" dirty="0" smtClean="0"/>
              <a:t>	</a:t>
            </a:r>
            <a:r>
              <a:rPr lang="en-US" sz="1400" dirty="0" err="1" smtClean="0"/>
              <a:t>sns.barplot</a:t>
            </a:r>
            <a:r>
              <a:rPr lang="en-US" sz="1400" dirty="0" smtClean="0"/>
              <a:t>(x="day", y="</a:t>
            </a:r>
            <a:r>
              <a:rPr lang="en-US" sz="1400" dirty="0" err="1" smtClean="0"/>
              <a:t>total_bill</a:t>
            </a:r>
            <a:r>
              <a:rPr lang="en-US" sz="1400" dirty="0" smtClean="0"/>
              <a:t>", data=tips)</a:t>
            </a:r>
          </a:p>
          <a:p>
            <a:pPr>
              <a:buNone/>
            </a:pPr>
            <a:r>
              <a:rPr lang="en-US" sz="1400" dirty="0" smtClean="0"/>
              <a:t>	</a:t>
            </a:r>
            <a:r>
              <a:rPr lang="en-US" sz="1400" dirty="0" err="1" smtClean="0"/>
              <a:t>plt.show</a:t>
            </a:r>
            <a:r>
              <a:rPr lang="en-US" sz="1400" dirty="0" smtClean="0"/>
              <a:t>()</a:t>
            </a:r>
          </a:p>
          <a:p>
            <a:pPr>
              <a:buNone/>
            </a:pPr>
            <a:r>
              <a:rPr lang="en-US" sz="1400" b="1" dirty="0"/>
              <a:t>Pair Plots</a:t>
            </a:r>
            <a:r>
              <a:rPr lang="en-US" sz="1400" b="1" dirty="0" smtClean="0"/>
              <a:t>:</a:t>
            </a:r>
          </a:p>
          <a:p>
            <a:pPr>
              <a:buNone/>
            </a:pPr>
            <a:r>
              <a:rPr lang="en-US" sz="1400" dirty="0" smtClean="0"/>
              <a:t># Creating a pair plot with </a:t>
            </a:r>
            <a:r>
              <a:rPr lang="en-US" sz="1400" dirty="0" err="1" smtClean="0"/>
              <a:t>Seaborn</a:t>
            </a:r>
            <a:endParaRPr lang="en-US" sz="1400" dirty="0" smtClean="0"/>
          </a:p>
          <a:p>
            <a:r>
              <a:rPr lang="en-US" sz="1400" dirty="0" smtClean="0"/>
              <a:t>iris = </a:t>
            </a:r>
            <a:r>
              <a:rPr lang="en-US" sz="1400" dirty="0" err="1" smtClean="0"/>
              <a:t>sns.load_dataset</a:t>
            </a:r>
            <a:r>
              <a:rPr lang="en-US" sz="1400" dirty="0" smtClean="0"/>
              <a:t>("iris")</a:t>
            </a:r>
          </a:p>
          <a:p>
            <a:pPr>
              <a:buNone/>
            </a:pPr>
            <a:r>
              <a:rPr lang="en-US" sz="1400" dirty="0" smtClean="0"/>
              <a:t>	</a:t>
            </a:r>
            <a:r>
              <a:rPr lang="en-US" sz="1400" dirty="0" err="1" smtClean="0"/>
              <a:t>sns.pairplot</a:t>
            </a:r>
            <a:r>
              <a:rPr lang="en-US" sz="1400" dirty="0" smtClean="0"/>
              <a:t>(iris, hue="species")</a:t>
            </a:r>
          </a:p>
          <a:p>
            <a:pPr>
              <a:buNone/>
            </a:pPr>
            <a:r>
              <a:rPr lang="en-US" sz="1400" dirty="0" smtClean="0"/>
              <a:t>	</a:t>
            </a:r>
            <a:r>
              <a:rPr lang="en-US" sz="1400" dirty="0" err="1" smtClean="0"/>
              <a:t>plt.show</a:t>
            </a:r>
            <a:r>
              <a:rPr lang="en-US" sz="1400" dirty="0" smtClean="0"/>
              <a:t>()</a:t>
            </a:r>
            <a:endParaRPr lang="en-US" sz="14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1"/>
            <a:ext cx="4038600" cy="38100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1400" b="1" dirty="0"/>
              <a:t>Distribution Plots</a:t>
            </a:r>
            <a:r>
              <a:rPr lang="en-US" sz="1400" b="1" dirty="0" smtClean="0"/>
              <a:t>:</a:t>
            </a:r>
          </a:p>
          <a:p>
            <a:pPr>
              <a:buNone/>
            </a:pPr>
            <a:r>
              <a:rPr lang="en-US" sz="1400" dirty="0" smtClean="0"/>
              <a:t># Creating a distribution plot with </a:t>
            </a:r>
            <a:r>
              <a:rPr lang="en-US" sz="1400" dirty="0" err="1" smtClean="0"/>
              <a:t>Seaborn</a:t>
            </a:r>
            <a:endParaRPr lang="en-US" sz="1400" dirty="0" smtClean="0"/>
          </a:p>
          <a:p>
            <a:r>
              <a:rPr lang="en-US" sz="1400" dirty="0" smtClean="0"/>
              <a:t>tips = </a:t>
            </a:r>
            <a:r>
              <a:rPr lang="en-US" sz="1400" dirty="0" err="1" smtClean="0"/>
              <a:t>sns.load_dataset</a:t>
            </a:r>
            <a:r>
              <a:rPr lang="en-US" sz="1400" dirty="0" smtClean="0"/>
              <a:t>("tips")</a:t>
            </a:r>
          </a:p>
          <a:p>
            <a:pPr>
              <a:buNone/>
            </a:pPr>
            <a:r>
              <a:rPr lang="en-US" sz="1400" dirty="0" smtClean="0"/>
              <a:t>	</a:t>
            </a:r>
            <a:r>
              <a:rPr lang="en-US" sz="1400" dirty="0" err="1" smtClean="0"/>
              <a:t>sns.histplot</a:t>
            </a:r>
            <a:r>
              <a:rPr lang="en-US" sz="1400" dirty="0" smtClean="0"/>
              <a:t>(tips['</a:t>
            </a:r>
            <a:r>
              <a:rPr lang="en-US" sz="1400" dirty="0" err="1" smtClean="0"/>
              <a:t>total_bill</a:t>
            </a:r>
            <a:r>
              <a:rPr lang="en-US" sz="1400" dirty="0" smtClean="0"/>
              <a:t>'], </a:t>
            </a:r>
            <a:r>
              <a:rPr lang="en-US" sz="1400" dirty="0" err="1" smtClean="0"/>
              <a:t>kde</a:t>
            </a:r>
            <a:r>
              <a:rPr lang="en-US" sz="1400" dirty="0" smtClean="0"/>
              <a:t>=True)</a:t>
            </a:r>
          </a:p>
          <a:p>
            <a:pPr>
              <a:buNone/>
            </a:pPr>
            <a:r>
              <a:rPr lang="en-US" sz="1400" dirty="0" smtClean="0"/>
              <a:t>	</a:t>
            </a:r>
            <a:r>
              <a:rPr lang="en-US" sz="1400" dirty="0" err="1" smtClean="0"/>
              <a:t>plt.show</a:t>
            </a:r>
            <a:r>
              <a:rPr lang="en-US" sz="1400" dirty="0" smtClean="0"/>
              <a:t>()</a:t>
            </a:r>
          </a:p>
          <a:p>
            <a:pPr>
              <a:buNone/>
            </a:pPr>
            <a:r>
              <a:rPr lang="en-US" sz="1400" b="1" dirty="0"/>
              <a:t>Regression </a:t>
            </a:r>
            <a:r>
              <a:rPr lang="en-US" sz="1400" b="1" dirty="0" smtClean="0"/>
              <a:t>Plots:</a:t>
            </a:r>
          </a:p>
          <a:p>
            <a:pPr>
              <a:buNone/>
            </a:pPr>
            <a:r>
              <a:rPr lang="en-US" sz="1400" dirty="0" smtClean="0"/>
              <a:t># Creating a regression plot with </a:t>
            </a:r>
            <a:r>
              <a:rPr lang="en-US" sz="1400" dirty="0" err="1" smtClean="0"/>
              <a:t>Seaborn</a:t>
            </a:r>
            <a:endParaRPr lang="en-US" sz="1400" dirty="0" smtClean="0"/>
          </a:p>
          <a:p>
            <a:r>
              <a:rPr lang="en-US" sz="1400" dirty="0" smtClean="0"/>
              <a:t>tips = </a:t>
            </a:r>
            <a:r>
              <a:rPr lang="en-US" sz="1400" dirty="0" err="1" smtClean="0"/>
              <a:t>sns.load_dataset</a:t>
            </a:r>
            <a:r>
              <a:rPr lang="en-US" sz="1400" dirty="0" smtClean="0"/>
              <a:t>("tips")</a:t>
            </a:r>
          </a:p>
          <a:p>
            <a:pPr>
              <a:buNone/>
            </a:pPr>
            <a:r>
              <a:rPr lang="en-US" sz="1400" dirty="0" smtClean="0"/>
              <a:t>	</a:t>
            </a:r>
            <a:r>
              <a:rPr lang="en-US" sz="1400" dirty="0" err="1" smtClean="0"/>
              <a:t>sns.regplot</a:t>
            </a:r>
            <a:r>
              <a:rPr lang="en-US" sz="1400" dirty="0" smtClean="0"/>
              <a:t>(x="</a:t>
            </a:r>
            <a:r>
              <a:rPr lang="en-US" sz="1400" dirty="0" err="1" smtClean="0"/>
              <a:t>total_bill</a:t>
            </a:r>
            <a:r>
              <a:rPr lang="en-US" sz="1400" dirty="0" smtClean="0"/>
              <a:t>", y="tip", data=tips)</a:t>
            </a:r>
          </a:p>
          <a:p>
            <a:pPr>
              <a:buNone/>
            </a:pPr>
            <a:r>
              <a:rPr lang="en-US" sz="1400" dirty="0" smtClean="0"/>
              <a:t>	</a:t>
            </a:r>
            <a:r>
              <a:rPr lang="en-US" sz="1400" dirty="0" err="1" smtClean="0"/>
              <a:t>plt.show</a:t>
            </a:r>
            <a:r>
              <a:rPr lang="en-US" sz="1400" dirty="0" smtClean="0"/>
              <a:t>()</a:t>
            </a:r>
          </a:p>
          <a:p>
            <a:pPr>
              <a:buNone/>
            </a:pPr>
            <a:r>
              <a:rPr lang="en-US" sz="1400" b="1" dirty="0"/>
              <a:t>Categorical Plots</a:t>
            </a:r>
            <a:r>
              <a:rPr lang="en-US" sz="1400" b="1" dirty="0" smtClean="0"/>
              <a:t>:</a:t>
            </a:r>
          </a:p>
          <a:p>
            <a:pPr>
              <a:buNone/>
            </a:pPr>
            <a:r>
              <a:rPr lang="en-US" sz="1400" dirty="0" smtClean="0"/>
              <a:t># Creating a box plot with </a:t>
            </a:r>
            <a:r>
              <a:rPr lang="en-US" sz="1400" dirty="0" err="1" smtClean="0"/>
              <a:t>Seaborn</a:t>
            </a:r>
            <a:endParaRPr lang="en-US" sz="1400" dirty="0" smtClean="0"/>
          </a:p>
          <a:p>
            <a:r>
              <a:rPr lang="en-US" sz="1400" dirty="0" smtClean="0"/>
              <a:t>tips = </a:t>
            </a:r>
            <a:r>
              <a:rPr lang="en-US" sz="1400" dirty="0" err="1" smtClean="0"/>
              <a:t>sns.load_dataset</a:t>
            </a:r>
            <a:r>
              <a:rPr lang="en-US" sz="1400" dirty="0" smtClean="0"/>
              <a:t>("tips")</a:t>
            </a:r>
          </a:p>
          <a:p>
            <a:pPr>
              <a:buNone/>
            </a:pPr>
            <a:r>
              <a:rPr lang="en-US" sz="1400" dirty="0" smtClean="0"/>
              <a:t>	</a:t>
            </a:r>
            <a:r>
              <a:rPr lang="en-US" sz="1400" dirty="0" err="1" smtClean="0"/>
              <a:t>sns.boxplot</a:t>
            </a:r>
            <a:r>
              <a:rPr lang="en-US" sz="1400" dirty="0" smtClean="0"/>
              <a:t>(x="day", y="</a:t>
            </a:r>
            <a:r>
              <a:rPr lang="en-US" sz="1400" dirty="0" err="1" smtClean="0"/>
              <a:t>total_bill</a:t>
            </a:r>
            <a:r>
              <a:rPr lang="en-US" sz="1400" dirty="0" smtClean="0"/>
              <a:t>", data=tips)</a:t>
            </a:r>
          </a:p>
          <a:p>
            <a:pPr>
              <a:buNone/>
            </a:pPr>
            <a:r>
              <a:rPr lang="en-US" sz="1400" dirty="0" smtClean="0"/>
              <a:t>	</a:t>
            </a:r>
            <a:r>
              <a:rPr lang="en-US" sz="1400" dirty="0" err="1" smtClean="0"/>
              <a:t>plt.show</a:t>
            </a:r>
            <a:r>
              <a:rPr lang="en-US" sz="1400" dirty="0" smtClean="0"/>
              <a:t>()</a:t>
            </a:r>
          </a:p>
          <a:p>
            <a:endParaRPr 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3962400"/>
            <a:ext cx="914400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400" b="1" dirty="0" smtClean="0"/>
              <a:t>Customization and Styling:</a:t>
            </a:r>
          </a:p>
          <a:p>
            <a:pPr>
              <a:buNone/>
            </a:pPr>
            <a:r>
              <a:rPr lang="en-US" sz="1400" b="1" dirty="0" smtClean="0"/>
              <a:t>#</a:t>
            </a:r>
            <a:r>
              <a:rPr lang="en-US" sz="1400" dirty="0" smtClean="0"/>
              <a:t>Customizing a </a:t>
            </a:r>
            <a:r>
              <a:rPr lang="en-US" sz="1400" dirty="0" err="1" smtClean="0"/>
              <a:t>Seaborn</a:t>
            </a:r>
            <a:r>
              <a:rPr lang="en-US" sz="1400" dirty="0" smtClean="0"/>
              <a:t> plot</a:t>
            </a:r>
          </a:p>
          <a:p>
            <a:pPr lvl="1"/>
            <a:r>
              <a:rPr lang="en-US" sz="1400" dirty="0" smtClean="0"/>
              <a:t>tips = </a:t>
            </a:r>
            <a:r>
              <a:rPr lang="en-US" sz="1400" dirty="0" err="1" smtClean="0"/>
              <a:t>sns.load_dataset</a:t>
            </a:r>
            <a:r>
              <a:rPr lang="en-US" sz="1400" dirty="0" smtClean="0"/>
              <a:t>("tips")</a:t>
            </a:r>
          </a:p>
          <a:p>
            <a:pPr lvl="1"/>
            <a:r>
              <a:rPr lang="en-US" sz="1400" dirty="0" err="1" smtClean="0"/>
              <a:t>sns.set</a:t>
            </a:r>
            <a:r>
              <a:rPr lang="en-US" sz="1400" dirty="0" smtClean="0"/>
              <a:t>(style="</a:t>
            </a:r>
            <a:r>
              <a:rPr lang="en-US" sz="1400" dirty="0" err="1" smtClean="0"/>
              <a:t>whitegrid</a:t>
            </a:r>
            <a:r>
              <a:rPr lang="en-US" sz="1400" dirty="0" smtClean="0"/>
              <a:t>")</a:t>
            </a:r>
          </a:p>
          <a:p>
            <a:pPr lvl="1"/>
            <a:r>
              <a:rPr lang="en-US" sz="1400" dirty="0" err="1" smtClean="0"/>
              <a:t>sns.scatterplot</a:t>
            </a:r>
            <a:r>
              <a:rPr lang="en-US" sz="1400" dirty="0" smtClean="0"/>
              <a:t>(x="</a:t>
            </a:r>
            <a:r>
              <a:rPr lang="en-US" sz="1400" dirty="0" err="1" smtClean="0"/>
              <a:t>total_bill</a:t>
            </a:r>
            <a:r>
              <a:rPr lang="en-US" sz="1400" dirty="0" smtClean="0"/>
              <a:t>", y="tip", hue="sex", data=tips)</a:t>
            </a:r>
          </a:p>
          <a:p>
            <a:pPr lvl="1"/>
            <a:r>
              <a:rPr lang="en-US" sz="1400" dirty="0" err="1" smtClean="0"/>
              <a:t>plt.title</a:t>
            </a:r>
            <a:r>
              <a:rPr lang="en-US" sz="1400" dirty="0" smtClean="0"/>
              <a:t>("Customized </a:t>
            </a:r>
            <a:r>
              <a:rPr lang="en-US" sz="1400" dirty="0" err="1" smtClean="0"/>
              <a:t>Seaborn</a:t>
            </a:r>
            <a:r>
              <a:rPr lang="en-US" sz="1400" dirty="0" smtClean="0"/>
              <a:t> Plot")</a:t>
            </a:r>
          </a:p>
          <a:p>
            <a:pPr lvl="1"/>
            <a:r>
              <a:rPr lang="en-US" sz="1400" dirty="0" err="1" smtClean="0"/>
              <a:t>plt.show</a:t>
            </a:r>
            <a:r>
              <a:rPr lang="en-US" sz="1400" dirty="0" smtClean="0"/>
              <a:t>()</a:t>
            </a:r>
          </a:p>
          <a:p>
            <a:pPr>
              <a:buNone/>
            </a:pPr>
            <a:r>
              <a:rPr lang="en-US" sz="1400" b="1" dirty="0" err="1" smtClean="0"/>
              <a:t>Heatmaps</a:t>
            </a:r>
            <a:r>
              <a:rPr lang="en-US" sz="1400" b="1" dirty="0" smtClean="0"/>
              <a:t>:</a:t>
            </a:r>
          </a:p>
          <a:p>
            <a:pPr>
              <a:buNone/>
            </a:pPr>
            <a:r>
              <a:rPr lang="en-US" sz="1400" dirty="0" smtClean="0"/>
              <a:t># Creating a </a:t>
            </a:r>
            <a:r>
              <a:rPr lang="en-US" sz="1400" dirty="0" err="1" smtClean="0"/>
              <a:t>heatmap</a:t>
            </a:r>
            <a:r>
              <a:rPr lang="en-US" sz="1400" dirty="0" smtClean="0"/>
              <a:t> with </a:t>
            </a:r>
            <a:r>
              <a:rPr lang="en-US" sz="1400" dirty="0" err="1" smtClean="0"/>
              <a:t>Seaborn</a:t>
            </a:r>
            <a:endParaRPr lang="en-US" sz="1400" dirty="0" smtClean="0"/>
          </a:p>
          <a:p>
            <a:pPr lvl="1"/>
            <a:r>
              <a:rPr lang="en-US" sz="1400" dirty="0" smtClean="0"/>
              <a:t>flights = </a:t>
            </a:r>
            <a:r>
              <a:rPr lang="en-US" sz="1400" dirty="0" err="1" smtClean="0"/>
              <a:t>sns.load_dataset</a:t>
            </a:r>
            <a:r>
              <a:rPr lang="en-US" sz="1400" dirty="0" smtClean="0"/>
              <a:t>("flights")</a:t>
            </a:r>
          </a:p>
          <a:p>
            <a:pPr lvl="1"/>
            <a:r>
              <a:rPr lang="en-US" sz="1400" dirty="0" err="1" smtClean="0"/>
              <a:t>pivot_flights</a:t>
            </a:r>
            <a:r>
              <a:rPr lang="en-US" sz="1400" dirty="0" smtClean="0"/>
              <a:t> = </a:t>
            </a:r>
            <a:r>
              <a:rPr lang="en-US" sz="1400" dirty="0" err="1" smtClean="0"/>
              <a:t>flights.pivot_table</a:t>
            </a:r>
            <a:r>
              <a:rPr lang="en-US" sz="1400" dirty="0" smtClean="0"/>
              <a:t>(index='month', columns='year', values='passengers')</a:t>
            </a:r>
          </a:p>
          <a:p>
            <a:pPr lvl="1"/>
            <a:r>
              <a:rPr lang="en-US" sz="1400" dirty="0" err="1" smtClean="0"/>
              <a:t>sns.heatmap</a:t>
            </a:r>
            <a:r>
              <a:rPr lang="en-US" sz="1400" dirty="0" smtClean="0"/>
              <a:t>(</a:t>
            </a:r>
            <a:r>
              <a:rPr lang="en-US" sz="1400" dirty="0" err="1" smtClean="0"/>
              <a:t>pivot_flights</a:t>
            </a:r>
            <a:r>
              <a:rPr lang="en-US" sz="1400" dirty="0" smtClean="0"/>
              <a:t>, </a:t>
            </a:r>
            <a:r>
              <a:rPr lang="en-US" sz="1400" dirty="0" err="1" smtClean="0"/>
              <a:t>cmap</a:t>
            </a:r>
            <a:r>
              <a:rPr lang="en-US" sz="1400" dirty="0" smtClean="0"/>
              <a:t>="</a:t>
            </a:r>
            <a:r>
              <a:rPr lang="en-US" sz="1400" dirty="0" err="1" smtClean="0"/>
              <a:t>YlGnBu</a:t>
            </a:r>
            <a:r>
              <a:rPr lang="en-US" sz="1400" dirty="0" smtClean="0"/>
              <a:t>", </a:t>
            </a:r>
            <a:r>
              <a:rPr lang="en-US" sz="1400" dirty="0" err="1" smtClean="0"/>
              <a:t>annot</a:t>
            </a:r>
            <a:r>
              <a:rPr lang="en-US" sz="1400" dirty="0" smtClean="0"/>
              <a:t>=True, </a:t>
            </a:r>
            <a:r>
              <a:rPr lang="en-US" sz="1400" dirty="0" err="1" smtClean="0"/>
              <a:t>fmt</a:t>
            </a:r>
            <a:r>
              <a:rPr lang="en-US" sz="1400" dirty="0" smtClean="0"/>
              <a:t>="d")</a:t>
            </a:r>
          </a:p>
          <a:p>
            <a:pPr lvl="1"/>
            <a:r>
              <a:rPr lang="en-US" sz="1400" dirty="0" err="1" smtClean="0"/>
              <a:t>plt.show</a:t>
            </a:r>
            <a:r>
              <a:rPr lang="en-US" sz="1400" dirty="0" smtClean="0"/>
              <a:t>()</a:t>
            </a:r>
            <a:endParaRPr lang="en-US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155</TotalTime>
  <Words>595</Words>
  <Application>Microsoft Office PowerPoint</Application>
  <PresentationFormat>On-screen Show (4:3)</PresentationFormat>
  <Paragraphs>152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Pandas</vt:lpstr>
      <vt:lpstr>Numpy</vt:lpstr>
      <vt:lpstr>Matplotlib</vt:lpstr>
      <vt:lpstr>Seaborn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Pandas</dc:title>
  <dc:creator>DELL</dc:creator>
  <cp:lastModifiedBy>DELL</cp:lastModifiedBy>
  <cp:revision>18</cp:revision>
  <dcterms:created xsi:type="dcterms:W3CDTF">2006-08-16T00:00:00Z</dcterms:created>
  <dcterms:modified xsi:type="dcterms:W3CDTF">2023-12-06T08:29:05Z</dcterms:modified>
</cp:coreProperties>
</file>