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7432000" cy="457200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2107" y="14"/>
      </p:cViewPr>
      <p:guideLst>
        <p:guide orient="horz" pos="14400"/>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40233600"/>
            <a:ext cx="274320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57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50” high by 30” wide and is printed at 120% for a 60” high by 36” wide poster. It can be used to print any poster with a 5:3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1200" dirty="0">
                <a:solidFill>
                  <a:srgbClr val="7F7F7F"/>
                </a:solidFill>
                <a:latin typeface="Calibri" pitchFamily="34" charset="0"/>
                <a:cs typeface="Calibri" panose="020F0502020204030204" pitchFamily="34" charset="0"/>
              </a:rPr>
              <a:t> </a:t>
            </a: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8346400" y="0"/>
            <a:ext cx="12801600" cy="457200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endParaRPr lang="en-US" sz="480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endParaRPr lang="en-US" sz="480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454152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1830920"/>
            <a:ext cx="24688800" cy="76200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371600" y="10668005"/>
            <a:ext cx="24688800" cy="30173086"/>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71600" y="42375671"/>
            <a:ext cx="6400800" cy="2434167"/>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7/20/2024</a:t>
            </a:fld>
            <a:endParaRPr lang="en-US" dirty="0"/>
          </a:p>
        </p:txBody>
      </p:sp>
      <p:sp>
        <p:nvSpPr>
          <p:cNvPr id="5" name="Footer Placeholder 4"/>
          <p:cNvSpPr>
            <a:spLocks noGrp="1"/>
          </p:cNvSpPr>
          <p:nvPr>
            <p:ph type="ftr" sz="quarter" idx="3"/>
          </p:nvPr>
        </p:nvSpPr>
        <p:spPr>
          <a:xfrm>
            <a:off x="9372600" y="42375671"/>
            <a:ext cx="8686800" cy="2434167"/>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659600" y="42375671"/>
            <a:ext cx="6400800" cy="2434167"/>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1724" y="35308"/>
            <a:ext cx="27420276" cy="1661993"/>
          </a:xfrm>
          <a:prstGeom prst="rect">
            <a:avLst/>
          </a:prstGeom>
          <a:solidFill>
            <a:schemeClr val="accent1">
              <a:lumMod val="75000"/>
            </a:schemeClr>
          </a:solidFill>
          <a:ln>
            <a:noFill/>
          </a:ln>
          <a:effectLst/>
        </p:spPr>
        <p:txBody>
          <a:bodyPr wrap="square" lIns="182880" tIns="365760" rIns="182880" bIns="365760" anchor="t"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00" b="1" dirty="0">
                <a:solidFill>
                  <a:schemeClr val="bg1"/>
                </a:solidFill>
                <a:latin typeface="Times New Roman" panose="02020603050405020304" pitchFamily="18" charset="0"/>
                <a:cs typeface="Times New Roman" panose="02020603050405020304" pitchFamily="18" charset="0"/>
              </a:rPr>
              <a:t>KARNATAKA STATE SCIENCE AND TECHNOLOGY    </a:t>
            </a:r>
          </a:p>
        </p:txBody>
      </p:sp>
      <p:sp>
        <p:nvSpPr>
          <p:cNvPr id="5" name="Text Box 123"/>
          <p:cNvSpPr txBox="1">
            <a:spLocks noChangeArrowheads="1"/>
          </p:cNvSpPr>
          <p:nvPr/>
        </p:nvSpPr>
        <p:spPr bwMode="auto">
          <a:xfrm>
            <a:off x="11724" y="1536679"/>
            <a:ext cx="27420276" cy="2182351"/>
          </a:xfrm>
          <a:prstGeom prst="rect">
            <a:avLst/>
          </a:prstGeom>
          <a:solidFill>
            <a:schemeClr val="accent1">
              <a:lumMod val="75000"/>
            </a:schemeClr>
          </a:solidFill>
          <a:ln>
            <a:noFill/>
          </a:ln>
          <a:effec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500" b="1" baseline="30000" dirty="0">
                <a:solidFill>
                  <a:schemeClr val="bg1"/>
                </a:solidFill>
                <a:latin typeface="Times New Roman" panose="02020603050405020304" pitchFamily="18" charset="0"/>
                <a:cs typeface="Times New Roman" panose="02020603050405020304" pitchFamily="18" charset="0"/>
              </a:rPr>
              <a:t>        BILURU GURUBASAVA MAHASWAMIJI INSTITUTE OF TECHNOLOGY</a:t>
            </a:r>
          </a:p>
          <a:p>
            <a:pPr algn="ctr" eaLnBrk="1" hangingPunct="1"/>
            <a:r>
              <a:rPr lang="en-US" sz="6500" b="1" baseline="30000" dirty="0">
                <a:solidFill>
                  <a:schemeClr val="bg1"/>
                </a:solidFill>
                <a:latin typeface="Times New Roman" panose="02020603050405020304" pitchFamily="18" charset="0"/>
                <a:cs typeface="Times New Roman" panose="02020603050405020304" pitchFamily="18" charset="0"/>
              </a:rPr>
              <a:t> MUDHOL</a:t>
            </a:r>
          </a:p>
        </p:txBody>
      </p:sp>
      <p:sp>
        <p:nvSpPr>
          <p:cNvPr id="26" name="TextBox 25"/>
          <p:cNvSpPr txBox="1"/>
          <p:nvPr/>
        </p:nvSpPr>
        <p:spPr>
          <a:xfrm>
            <a:off x="14045931" y="39364776"/>
            <a:ext cx="11926634" cy="4126573"/>
          </a:xfrm>
          <a:prstGeom prst="rect">
            <a:avLst/>
          </a:prstGeom>
          <a:noFill/>
          <a:ln>
            <a:solidFill>
              <a:schemeClr val="accent1">
                <a:lumMod val="75000"/>
              </a:schemeClr>
            </a:solidFill>
          </a:ln>
        </p:spPr>
        <p:txBody>
          <a:bodyPr wrap="square" tIns="91440" bIns="91440" numCol="1" spcCol="457200" rtlCol="0">
            <a:noAutofit/>
          </a:bodyPr>
          <a:lstStyle/>
          <a:p>
            <a:pPr algn="just">
              <a:lnSpc>
                <a:spcPts val="1740"/>
              </a:lnSpc>
            </a:pPr>
            <a:endParaRPr lang="en-US" sz="3600" dirty="0">
              <a:solidFill>
                <a:srgbClr val="404040"/>
              </a:solidFill>
              <a:effectLst/>
              <a:latin typeface="Times New Roman" panose="02020603050405020304" pitchFamily="18" charset="0"/>
              <a:ea typeface="Times New Roman" panose="02020603050405020304" pitchFamily="18" charset="0"/>
            </a:endParaRPr>
          </a:p>
          <a:p>
            <a:pPr algn="just">
              <a:lnSpc>
                <a:spcPts val="1740"/>
              </a:lnSpc>
            </a:pPr>
            <a:r>
              <a:rPr lang="en-US" sz="3600" dirty="0">
                <a:solidFill>
                  <a:srgbClr val="404040"/>
                </a:solidFill>
                <a:effectLst/>
                <a:latin typeface="Times New Roman" panose="02020603050405020304" pitchFamily="18" charset="0"/>
                <a:ea typeface="Times New Roman" panose="02020603050405020304" pitchFamily="18" charset="0"/>
              </a:rPr>
              <a:t>[1]</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Nandini</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N.,</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Harinahalli</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L.</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G.,</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Beekanahalli</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H.</a:t>
            </a:r>
            <a:r>
              <a:rPr lang="en-US" sz="3600" spc="6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S.</a:t>
            </a:r>
            <a:endParaRPr lang="en-IN" sz="3600" dirty="0">
              <a:effectLst/>
              <a:latin typeface="Times New Roman" panose="02020603050405020304" pitchFamily="18" charset="0"/>
              <a:ea typeface="Times New Roman" panose="02020603050405020304" pitchFamily="18" charset="0"/>
            </a:endParaRPr>
          </a:p>
          <a:p>
            <a:pPr marR="11430" algn="just">
              <a:lnSpc>
                <a:spcPct val="103000"/>
              </a:lnSpc>
              <a:spcBef>
                <a:spcPts val="85"/>
              </a:spcBef>
              <a:spcAft>
                <a:spcPts val="0"/>
              </a:spcAft>
            </a:pPr>
            <a:r>
              <a:rPr lang="en-US" sz="3600" dirty="0">
                <a:solidFill>
                  <a:srgbClr val="404040"/>
                </a:solidFill>
                <a:effectLst/>
                <a:latin typeface="Times New Roman" panose="02020603050405020304" pitchFamily="18" charset="0"/>
                <a:ea typeface="Times New Roman" panose="02020603050405020304" pitchFamily="18" charset="0"/>
              </a:rPr>
              <a:t>&amp; Yu-Chen Hu, “Passenger flow prediction in bus</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transportation</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system</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using</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deep</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learning”</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t>
            </a:r>
            <a:r>
              <a:rPr lang="en-US" sz="3600" spc="-45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Multimedia Tools and Applications, Springer, Feb-</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2022.</a:t>
            </a:r>
          </a:p>
          <a:p>
            <a:pPr marR="11430" algn="just">
              <a:lnSpc>
                <a:spcPct val="103000"/>
              </a:lnSpc>
              <a:spcBef>
                <a:spcPts val="85"/>
              </a:spcBef>
              <a:spcAft>
                <a:spcPts val="0"/>
              </a:spcAft>
            </a:pPr>
            <a:r>
              <a:rPr lang="en-US" sz="3600"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[2] </a:t>
            </a:r>
            <a:r>
              <a:rPr lang="en-IN" sz="3600" dirty="0">
                <a:latin typeface="Times New Roman" panose="02020603050405020304" pitchFamily="18" charset="0"/>
                <a:cs typeface="Times New Roman" panose="02020603050405020304" pitchFamily="18" charset="0"/>
              </a:rPr>
              <a:t>Vito Albino, Umberto Berardi, and Rosa Maria Dangelico, “Smart cities: Definitions, dimensions, performance, and initiatives.”, J. Urb. Technol. 22, 1 , 3–21, 2015.</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ext Box 189"/>
          <p:cNvSpPr txBox="1">
            <a:spLocks noChangeArrowheads="1"/>
          </p:cNvSpPr>
          <p:nvPr/>
        </p:nvSpPr>
        <p:spPr bwMode="auto">
          <a:xfrm>
            <a:off x="609599" y="20648356"/>
            <a:ext cx="11887200" cy="7478970"/>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dirty="0">
                <a:latin typeface="Times New Roman" panose="02020603050405020304" pitchFamily="18" charset="0"/>
                <a:cs typeface="Times New Roman" panose="02020603050405020304" pitchFamily="18" charset="0"/>
              </a:rPr>
              <a:t>Transportation is one of the major parts of modern society, with public bus/rail transport being the most popular. Hence Predicting crowd flow for bus routes is of at most importance. Accurate predictions helps in fuel cost saving and improves the passenger journey. Hence we propose the use of Deep Learning techniques like RNN for better accuracy Public transportation plays a vital role in urban mobility, but overcrowding on buses often leads to inconvenience, discomfort, and safety concerns for passengers. To address this challenge, we aim to develop an artificial intelligence-based crowd prediction system for a bus line. The system will utilize historical data to forecast bus demand accurately.</a:t>
            </a:r>
          </a:p>
          <a:p>
            <a:pPr eaLnBrk="1" hangingPunct="1"/>
            <a:endParaRPr lang="en-US" sz="3000" dirty="0">
              <a:latin typeface="Calibri" pitchFamily="34" charset="0"/>
            </a:endParaRPr>
          </a:p>
        </p:txBody>
      </p:sp>
      <p:sp>
        <p:nvSpPr>
          <p:cNvPr id="32" name="Rectangle 31"/>
          <p:cNvSpPr/>
          <p:nvPr/>
        </p:nvSpPr>
        <p:spPr>
          <a:xfrm>
            <a:off x="11724" y="5486401"/>
            <a:ext cx="27408552" cy="466137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b="1" dirty="0">
                <a:solidFill>
                  <a:schemeClr val="bg1"/>
                </a:solidFill>
              </a:rPr>
              <a:t>  </a:t>
            </a:r>
          </a:p>
          <a:p>
            <a:endParaRPr lang="en-US" sz="5400" b="1" dirty="0">
              <a:solidFill>
                <a:schemeClr val="bg1"/>
              </a:solidFill>
            </a:endParaRPr>
          </a:p>
          <a:p>
            <a:r>
              <a:rPr lang="en-US" sz="5400" b="1" dirty="0">
                <a:solidFill>
                  <a:schemeClr val="bg1"/>
                </a:solidFill>
              </a:rPr>
              <a:t> PROJECT ASSOCIATES:                                                                       UNDER THE GUIDENCE OF </a:t>
            </a:r>
          </a:p>
          <a:p>
            <a:pPr algn="just">
              <a:spcAft>
                <a:spcPts val="600"/>
              </a:spcAft>
            </a:pPr>
            <a:r>
              <a:rPr lang="en-US" sz="5400" b="1" dirty="0">
                <a:solidFill>
                  <a:schemeClr val="bg1"/>
                </a:solidFill>
              </a:rPr>
              <a:t> </a:t>
            </a:r>
            <a:r>
              <a:rPr lang="en-US" sz="4800" b="1" dirty="0">
                <a:solidFill>
                  <a:schemeClr val="bg1"/>
                </a:solidFill>
              </a:rPr>
              <a:t>MR. GOPAL CHENNI    USN: 2LB20CS005                                                       PROF. VARUN P. SARVADE</a:t>
            </a:r>
          </a:p>
          <a:p>
            <a:pPr algn="just">
              <a:spcAft>
                <a:spcPts val="600"/>
              </a:spcAft>
            </a:pPr>
            <a:r>
              <a:rPr lang="en-US" sz="4800" b="1" dirty="0">
                <a:solidFill>
                  <a:schemeClr val="bg1"/>
                </a:solidFill>
              </a:rPr>
              <a:t> MISS PRADNYA BILAGI USN:2LB20CS015                                                          ASSISTANT PROFESSOR                             </a:t>
            </a:r>
          </a:p>
          <a:p>
            <a:pPr algn="just">
              <a:spcAft>
                <a:spcPts val="600"/>
              </a:spcAft>
            </a:pPr>
            <a:r>
              <a:rPr lang="en-US" sz="4800" b="1" dirty="0">
                <a:solidFill>
                  <a:schemeClr val="bg1"/>
                </a:solidFill>
              </a:rPr>
              <a:t> MR. DHANUSH YADAV  USN:2LB20CS003                             DEPT. OF COMPUTER SCIENCE AND ENGINEERING</a:t>
            </a:r>
          </a:p>
          <a:p>
            <a:pPr algn="just">
              <a:spcAft>
                <a:spcPts val="600"/>
              </a:spcAft>
            </a:pPr>
            <a:r>
              <a:rPr lang="en-US" sz="4800" b="1" dirty="0">
                <a:solidFill>
                  <a:schemeClr val="bg1"/>
                </a:solidFill>
              </a:rPr>
              <a:t> MR. NIRANJAN PURAD USN:2LB20CS013                                                               BGMIT MUDHOL                                                         </a:t>
            </a:r>
          </a:p>
          <a:p>
            <a:endParaRPr lang="en-US" sz="5400" b="1" dirty="0">
              <a:solidFill>
                <a:schemeClr val="bg1"/>
              </a:solidFill>
            </a:endParaRPr>
          </a:p>
          <a:p>
            <a:pPr algn="ctr"/>
            <a:endParaRPr lang="en-US" sz="5400" b="1" dirty="0">
              <a:solidFill>
                <a:schemeClr val="bg1"/>
              </a:solidFill>
            </a:endParaRPr>
          </a:p>
        </p:txBody>
      </p:sp>
      <p:sp>
        <p:nvSpPr>
          <p:cNvPr id="33" name="Rectangle 32"/>
          <p:cNvSpPr/>
          <p:nvPr/>
        </p:nvSpPr>
        <p:spPr>
          <a:xfrm>
            <a:off x="609600" y="10560764"/>
            <a:ext cx="11887200"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ABSTRACT</a:t>
            </a:r>
          </a:p>
        </p:txBody>
      </p:sp>
      <p:sp>
        <p:nvSpPr>
          <p:cNvPr id="34" name="Rectangle 33"/>
          <p:cNvSpPr/>
          <p:nvPr/>
        </p:nvSpPr>
        <p:spPr>
          <a:xfrm>
            <a:off x="14041027" y="10571629"/>
            <a:ext cx="11915924" cy="64633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BLOCK DIAGRAM</a:t>
            </a:r>
          </a:p>
        </p:txBody>
      </p:sp>
      <p:sp>
        <p:nvSpPr>
          <p:cNvPr id="12" name="Text Box 191"/>
          <p:cNvSpPr txBox="1">
            <a:spLocks noChangeArrowheads="1"/>
          </p:cNvSpPr>
          <p:nvPr/>
        </p:nvSpPr>
        <p:spPr bwMode="auto">
          <a:xfrm>
            <a:off x="14040280" y="28852623"/>
            <a:ext cx="11911393" cy="316496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797560" indent="-285750">
              <a:spcBef>
                <a:spcPts val="1195"/>
              </a:spcBef>
              <a:spcAft>
                <a:spcPts val="0"/>
              </a:spcAft>
              <a:buFont typeface="Arial" panose="020B0604020202020204" pitchFamily="34" charset="0"/>
              <a:buChar char="•"/>
            </a:pPr>
            <a:r>
              <a:rPr lang="en-US" sz="3600" dirty="0">
                <a:solidFill>
                  <a:srgbClr val="404040"/>
                </a:solidFill>
                <a:effectLst/>
                <a:latin typeface="Times New Roman" panose="02020603050405020304" pitchFamily="18" charset="0"/>
                <a:ea typeface="Times New Roman" panose="02020603050405020304" pitchFamily="18" charset="0"/>
              </a:rPr>
              <a:t>Reduced</a:t>
            </a:r>
            <a:r>
              <a:rPr lang="en-US" sz="3600" spc="1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waiting</a:t>
            </a:r>
            <a:r>
              <a:rPr lang="en-US" sz="3600" spc="1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time.</a:t>
            </a:r>
            <a:endParaRPr lang="en-IN" sz="3600" dirty="0">
              <a:effectLst/>
              <a:latin typeface="Times New Roman" panose="02020603050405020304" pitchFamily="18" charset="0"/>
              <a:ea typeface="Times New Roman" panose="02020603050405020304" pitchFamily="18" charset="0"/>
            </a:endParaRPr>
          </a:p>
          <a:p>
            <a:pPr marL="797560" marR="1659890" indent="-285750">
              <a:spcBef>
                <a:spcPts val="95"/>
              </a:spcBef>
              <a:spcAft>
                <a:spcPts val="0"/>
              </a:spcAft>
              <a:buFont typeface="Arial" panose="020B0604020202020204" pitchFamily="34" charset="0"/>
              <a:buChar char="•"/>
            </a:pPr>
            <a:r>
              <a:rPr lang="en-US" sz="3600" dirty="0">
                <a:solidFill>
                  <a:srgbClr val="404040"/>
                </a:solidFill>
                <a:effectLst/>
                <a:latin typeface="Times New Roman" panose="02020603050405020304" pitchFamily="18" charset="0"/>
                <a:ea typeface="Times New Roman" panose="02020603050405020304" pitchFamily="18" charset="0"/>
              </a:rPr>
              <a:t>Improved</a:t>
            </a:r>
            <a:r>
              <a:rPr lang="en-US" sz="3600" spc="8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crowd</a:t>
            </a:r>
            <a:r>
              <a:rPr lang="en-US" sz="3600" spc="8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prediction</a:t>
            </a:r>
            <a:r>
              <a:rPr lang="en-US" sz="3600" spc="8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accuracy</a:t>
            </a:r>
            <a:r>
              <a:rPr lang="en-US" sz="3600" spc="-410" dirty="0">
                <a:solidFill>
                  <a:srgbClr val="404040"/>
                </a:solidFill>
                <a:latin typeface="Times New Roman" panose="02020603050405020304" pitchFamily="18" charset="0"/>
                <a:ea typeface="Times New Roman" panose="02020603050405020304" pitchFamily="18" charset="0"/>
              </a:rPr>
              <a:t>.</a:t>
            </a:r>
            <a:endParaRPr lang="en-US" sz="3600" spc="-410" dirty="0">
              <a:solidFill>
                <a:srgbClr val="404040"/>
              </a:solidFill>
              <a:effectLst/>
              <a:latin typeface="Times New Roman" panose="02020603050405020304" pitchFamily="18" charset="0"/>
              <a:ea typeface="Times New Roman" panose="02020603050405020304" pitchFamily="18" charset="0"/>
            </a:endParaRPr>
          </a:p>
          <a:p>
            <a:pPr marL="797560" marR="1659890" indent="-285750">
              <a:spcBef>
                <a:spcPts val="95"/>
              </a:spcBef>
              <a:spcAft>
                <a:spcPts val="0"/>
              </a:spcAft>
              <a:buFont typeface="Arial" panose="020B0604020202020204" pitchFamily="34" charset="0"/>
              <a:buChar char="•"/>
            </a:pPr>
            <a:r>
              <a:rPr lang="en-US" sz="3600" dirty="0">
                <a:solidFill>
                  <a:srgbClr val="404040"/>
                </a:solidFill>
                <a:effectLst/>
                <a:latin typeface="Times New Roman" panose="02020603050405020304" pitchFamily="18" charset="0"/>
                <a:ea typeface="Times New Roman" panose="02020603050405020304" pitchFamily="18" charset="0"/>
              </a:rPr>
              <a:t>Optimized resource allocation</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Reduced</a:t>
            </a:r>
            <a:r>
              <a:rPr lang="en-US" sz="3600" spc="-15" dirty="0">
                <a:solidFill>
                  <a:srgbClr val="404040"/>
                </a:solidFill>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operational</a:t>
            </a:r>
            <a:r>
              <a:rPr lang="en-US" sz="3600" spc="-1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costs.</a:t>
            </a:r>
            <a:endParaRPr lang="en-IN" sz="3600" dirty="0">
              <a:effectLst/>
              <a:latin typeface="Times New Roman" panose="02020603050405020304" pitchFamily="18" charset="0"/>
              <a:ea typeface="Times New Roman" panose="02020603050405020304" pitchFamily="18" charset="0"/>
            </a:endParaRPr>
          </a:p>
          <a:p>
            <a:pPr marL="797560" indent="-285750">
              <a:buFont typeface="Arial" panose="020B0604020202020204" pitchFamily="34" charset="0"/>
              <a:buChar char="•"/>
            </a:pPr>
            <a:r>
              <a:rPr lang="en-US" sz="3600" dirty="0">
                <a:solidFill>
                  <a:srgbClr val="404040"/>
                </a:solidFill>
                <a:effectLst/>
                <a:latin typeface="Times New Roman" panose="02020603050405020304" pitchFamily="18" charset="0"/>
                <a:ea typeface="Times New Roman" panose="02020603050405020304" pitchFamily="18" charset="0"/>
              </a:rPr>
              <a:t>Improved</a:t>
            </a:r>
            <a:r>
              <a:rPr lang="en-US" sz="3600" spc="4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infrastructure</a:t>
            </a:r>
            <a:r>
              <a:rPr lang="en-US" sz="3600" spc="4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planning.</a:t>
            </a:r>
            <a:endParaRPr lang="en-IN" sz="3600" dirty="0">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14040440" y="28117061"/>
            <a:ext cx="11916511"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ADVANTAGES</a:t>
            </a:r>
          </a:p>
        </p:txBody>
      </p:sp>
      <p:sp>
        <p:nvSpPr>
          <p:cNvPr id="14" name="Text Box 193"/>
          <p:cNvSpPr txBox="1">
            <a:spLocks noChangeArrowheads="1"/>
          </p:cNvSpPr>
          <p:nvPr/>
        </p:nvSpPr>
        <p:spPr bwMode="auto">
          <a:xfrm>
            <a:off x="14040732" y="32736529"/>
            <a:ext cx="11915925" cy="5909310"/>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dirty="0">
                <a:latin typeface="Times New Roman" panose="02020603050405020304" pitchFamily="18" charset="0"/>
                <a:cs typeface="Times New Roman" panose="02020603050405020304" pitchFamily="18" charset="0"/>
              </a:rPr>
              <a:t>The crowd prediction project for the bus line, utilizing AI, has yielded insightful conclusions. Through the implementation of sophisticated algorithms and machine learning techniques, we have successfully forecasted optimized bus usage with notable accuracy. Our model's ability to analyze various factors such as source, destination, trip, route, slot no, and other parameters has proven instrumental in generating reliable predictions</a:t>
            </a:r>
            <a:r>
              <a:rPr lang="en-US" sz="3600" b="1" dirty="0">
                <a:latin typeface="Times New Roman" panose="02020603050405020304" pitchFamily="18" charset="0"/>
                <a:cs typeface="Times New Roman" panose="02020603050405020304" pitchFamily="18" charset="0"/>
              </a:rPr>
              <a:t>. In this project Decision tree, ANN model, LSTM model and RNN model gives 99%, 51%, 95% and 96% of accuracy score respectively.</a:t>
            </a:r>
          </a:p>
        </p:txBody>
      </p:sp>
      <p:sp>
        <p:nvSpPr>
          <p:cNvPr id="36" name="Rectangle 35"/>
          <p:cNvSpPr/>
          <p:nvPr/>
        </p:nvSpPr>
        <p:spPr>
          <a:xfrm>
            <a:off x="14045264" y="32015274"/>
            <a:ext cx="11911393"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CONCLUSION</a:t>
            </a:r>
          </a:p>
        </p:txBody>
      </p:sp>
      <p:sp>
        <p:nvSpPr>
          <p:cNvPr id="11" name="Text Box 190"/>
          <p:cNvSpPr txBox="1">
            <a:spLocks noChangeArrowheads="1"/>
          </p:cNvSpPr>
          <p:nvPr/>
        </p:nvSpPr>
        <p:spPr bwMode="auto">
          <a:xfrm>
            <a:off x="609600" y="11317122"/>
            <a:ext cx="11887200" cy="581697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dirty="0">
                <a:latin typeface="Times New Roman" panose="02020603050405020304" pitchFamily="18" charset="0"/>
                <a:cs typeface="Times New Roman" panose="02020603050405020304" pitchFamily="18" charset="0"/>
              </a:rPr>
              <a:t>It is important to determine the passenger flow in each station, and the authorities may utilize this information to schedule buses. In Our proposed system we are using deep learning method to KSRTC passenger flow. The proposed work will provide solution for controllers, passengers and also public transportation owners a better way for handling the crowd, and optimize fuel consumption. The proposed work also aims to improve travel experience, reduce waiting times, improve operational efficiency, and reduced congestion. </a:t>
            </a:r>
          </a:p>
          <a:p>
            <a:pPr eaLnBrk="1" hangingPunct="1"/>
            <a:endParaRPr lang="en-US" sz="3000" dirty="0">
              <a:latin typeface="+mn-lt"/>
            </a:endParaRPr>
          </a:p>
        </p:txBody>
      </p:sp>
      <p:sp>
        <p:nvSpPr>
          <p:cNvPr id="45" name="Rectangle 44"/>
          <p:cNvSpPr/>
          <p:nvPr/>
        </p:nvSpPr>
        <p:spPr>
          <a:xfrm>
            <a:off x="14040440" y="23945587"/>
            <a:ext cx="11924265"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RESULTS</a:t>
            </a:r>
          </a:p>
        </p:txBody>
      </p:sp>
      <p:pic>
        <p:nvPicPr>
          <p:cNvPr id="6" name="Picture 2" descr="Karnataka State Council for Science and ...">
            <a:extLst>
              <a:ext uri="{FF2B5EF4-FFF2-40B4-BE49-F238E27FC236}">
                <a16:creationId xmlns:a16="http://schemas.microsoft.com/office/drawing/2014/main" id="{6DDCCEF2-AB1E-03C5-05AC-943237DA4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20" y="334326"/>
            <a:ext cx="3188104" cy="28177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3A4C37C-33EC-5ED6-3427-DB9B4C6F1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28476" y="315723"/>
            <a:ext cx="3188104" cy="2817754"/>
          </a:xfrm>
          <a:prstGeom prst="rect">
            <a:avLst/>
          </a:prstGeom>
        </p:spPr>
      </p:pic>
      <p:sp>
        <p:nvSpPr>
          <p:cNvPr id="16" name="TextBox 15">
            <a:extLst>
              <a:ext uri="{FF2B5EF4-FFF2-40B4-BE49-F238E27FC236}">
                <a16:creationId xmlns:a16="http://schemas.microsoft.com/office/drawing/2014/main" id="{EE0FF388-C10E-3F9B-A2A3-AA5951267C69}"/>
              </a:ext>
            </a:extLst>
          </p:cNvPr>
          <p:cNvSpPr txBox="1"/>
          <p:nvPr/>
        </p:nvSpPr>
        <p:spPr>
          <a:xfrm>
            <a:off x="11724" y="3506449"/>
            <a:ext cx="27420276" cy="2308324"/>
          </a:xfrm>
          <a:prstGeom prst="rect">
            <a:avLst/>
          </a:prstGeom>
          <a:solidFill>
            <a:schemeClr val="accent1">
              <a:lumMod val="75000"/>
            </a:schemeClr>
          </a:solidFill>
        </p:spPr>
        <p:txBody>
          <a:bodyPr wrap="square" rtlCol="0">
            <a:spAutoFit/>
          </a:bodyPr>
          <a:lstStyle/>
          <a:p>
            <a:pPr algn="ctr"/>
            <a:r>
              <a:rPr lang="en-IN" sz="7200" b="1" dirty="0">
                <a:solidFill>
                  <a:schemeClr val="bg1"/>
                </a:solidFill>
                <a:latin typeface="Times New Roman" panose="02020603050405020304" pitchFamily="18" charset="0"/>
                <a:cs typeface="Times New Roman" panose="02020603050405020304" pitchFamily="18" charset="0"/>
              </a:rPr>
              <a:t>CROWD PREDICTION FOR BUSLINES USING ARTIFICIAL  INTELLIGENCE</a:t>
            </a:r>
          </a:p>
        </p:txBody>
      </p:sp>
      <p:sp>
        <p:nvSpPr>
          <p:cNvPr id="17" name="TextBox 16">
            <a:extLst>
              <a:ext uri="{FF2B5EF4-FFF2-40B4-BE49-F238E27FC236}">
                <a16:creationId xmlns:a16="http://schemas.microsoft.com/office/drawing/2014/main" id="{88835FF2-97B6-DD8F-7053-A0D8D695C470}"/>
              </a:ext>
            </a:extLst>
          </p:cNvPr>
          <p:cNvSpPr txBox="1"/>
          <p:nvPr/>
        </p:nvSpPr>
        <p:spPr>
          <a:xfrm>
            <a:off x="1371600" y="2922692"/>
            <a:ext cx="21031200" cy="769441"/>
          </a:xfrm>
          <a:prstGeom prst="rect">
            <a:avLst/>
          </a:prstGeom>
          <a:noFill/>
        </p:spPr>
        <p:txBody>
          <a:bodyPr wrap="square" rtlCol="0">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                        PROPOSAL REFERENCE NO. 47S_BE_0343</a:t>
            </a:r>
          </a:p>
        </p:txBody>
      </p:sp>
      <p:sp>
        <p:nvSpPr>
          <p:cNvPr id="18" name="Rectangle 17">
            <a:extLst>
              <a:ext uri="{FF2B5EF4-FFF2-40B4-BE49-F238E27FC236}">
                <a16:creationId xmlns:a16="http://schemas.microsoft.com/office/drawing/2014/main" id="{2E89C6B0-D381-291D-2D63-018102C05BB2}"/>
              </a:ext>
            </a:extLst>
          </p:cNvPr>
          <p:cNvSpPr/>
          <p:nvPr/>
        </p:nvSpPr>
        <p:spPr>
          <a:xfrm>
            <a:off x="609599" y="19916836"/>
            <a:ext cx="11887199"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3">
                    <a:lumMod val="20000"/>
                    <a:lumOff val="80000"/>
                  </a:schemeClr>
                </a:solidFill>
              </a:rPr>
              <a:t>INTRODUCTION</a:t>
            </a:r>
          </a:p>
        </p:txBody>
      </p:sp>
      <p:pic>
        <p:nvPicPr>
          <p:cNvPr id="19" name="Picture 18">
            <a:extLst>
              <a:ext uri="{FF2B5EF4-FFF2-40B4-BE49-F238E27FC236}">
                <a16:creationId xmlns:a16="http://schemas.microsoft.com/office/drawing/2014/main" id="{433D05F6-5C35-C46C-7803-4D09F6D6F71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5163" y="11271395"/>
            <a:ext cx="11931167" cy="7436330"/>
          </a:xfrm>
          <a:prstGeom prst="rect">
            <a:avLst/>
          </a:prstGeom>
          <a:solidFill>
            <a:schemeClr val="tx1"/>
          </a:solidFill>
          <a:ln>
            <a:noFill/>
          </a:ln>
        </p:spPr>
      </p:pic>
      <p:sp>
        <p:nvSpPr>
          <p:cNvPr id="21" name="Rectangle 20">
            <a:extLst>
              <a:ext uri="{FF2B5EF4-FFF2-40B4-BE49-F238E27FC236}">
                <a16:creationId xmlns:a16="http://schemas.microsoft.com/office/drawing/2014/main" id="{7E110B30-1A56-23B5-6112-960287A14BB0}"/>
              </a:ext>
            </a:extLst>
          </p:cNvPr>
          <p:cNvSpPr/>
          <p:nvPr/>
        </p:nvSpPr>
        <p:spPr>
          <a:xfrm>
            <a:off x="609598" y="33119081"/>
            <a:ext cx="11887199"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PASSENGERS V/S YEAR GRAPH</a:t>
            </a:r>
          </a:p>
        </p:txBody>
      </p:sp>
      <p:sp>
        <p:nvSpPr>
          <p:cNvPr id="22" name="TextBox 21">
            <a:extLst>
              <a:ext uri="{FF2B5EF4-FFF2-40B4-BE49-F238E27FC236}">
                <a16:creationId xmlns:a16="http://schemas.microsoft.com/office/drawing/2014/main" id="{9DEDE390-7A04-D0F6-AF77-2F3C6B6E0DED}"/>
              </a:ext>
            </a:extLst>
          </p:cNvPr>
          <p:cNvSpPr txBox="1"/>
          <p:nvPr/>
        </p:nvSpPr>
        <p:spPr>
          <a:xfrm>
            <a:off x="13487400" y="17624510"/>
            <a:ext cx="11424138" cy="646331"/>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Figure:2  Proposed System</a:t>
            </a:r>
          </a:p>
        </p:txBody>
      </p:sp>
      <p:sp>
        <p:nvSpPr>
          <p:cNvPr id="23" name="TextBox 22">
            <a:extLst>
              <a:ext uri="{FF2B5EF4-FFF2-40B4-BE49-F238E27FC236}">
                <a16:creationId xmlns:a16="http://schemas.microsoft.com/office/drawing/2014/main" id="{E28A7A24-3A57-4C71-8EB3-FC1EAA6DFD9D}"/>
              </a:ext>
            </a:extLst>
          </p:cNvPr>
          <p:cNvSpPr txBox="1"/>
          <p:nvPr/>
        </p:nvSpPr>
        <p:spPr>
          <a:xfrm>
            <a:off x="1766554" y="43615769"/>
            <a:ext cx="9567423" cy="1969770"/>
          </a:xfrm>
          <a:prstGeom prst="rect">
            <a:avLst/>
          </a:prstGeom>
          <a:noFill/>
        </p:spPr>
        <p:txBody>
          <a:bodyPr wrap="square" rtlCol="0">
            <a:spAutoFit/>
          </a:bodyPr>
          <a:lstStyle/>
          <a:p>
            <a:r>
              <a:rPr lang="en-US" sz="3600" b="1" dirty="0">
                <a:solidFill>
                  <a:srgbClr val="404040"/>
                </a:solidFill>
                <a:effectLst/>
                <a:latin typeface="Times New Roman" panose="02020603050405020304" pitchFamily="18" charset="0"/>
                <a:ea typeface="Times New Roman" panose="02020603050405020304" pitchFamily="18" charset="0"/>
              </a:rPr>
              <a:t>Figure</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spc="-75" dirty="0">
                <a:solidFill>
                  <a:srgbClr val="404040"/>
                </a:solidFill>
                <a:latin typeface="Times New Roman" panose="02020603050405020304" pitchFamily="18" charset="0"/>
                <a:ea typeface="Times New Roman" panose="02020603050405020304" pitchFamily="18" charset="0"/>
              </a:rPr>
              <a:t>1</a:t>
            </a:r>
            <a:r>
              <a:rPr lang="en-US" sz="3600" b="1" dirty="0">
                <a:solidFill>
                  <a:srgbClr val="404040"/>
                </a:solidFill>
                <a:effectLst/>
                <a:latin typeface="Times New Roman" panose="02020603050405020304" pitchFamily="18" charset="0"/>
                <a:ea typeface="Times New Roman" panose="02020603050405020304" pitchFamily="18" charset="0"/>
              </a:rPr>
              <a:t>:</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No.</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of</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Passengers</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in</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Crores</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per</a:t>
            </a:r>
            <a:r>
              <a:rPr lang="en-US" sz="3600" b="1" spc="-75" dirty="0">
                <a:solidFill>
                  <a:srgbClr val="404040"/>
                </a:solidFill>
                <a:effectLst/>
                <a:latin typeface="Times New Roman" panose="02020603050405020304" pitchFamily="18" charset="0"/>
                <a:ea typeface="Times New Roman" panose="02020603050405020304" pitchFamily="18" charset="0"/>
              </a:rPr>
              <a:t> </a:t>
            </a:r>
            <a:r>
              <a:rPr lang="en-US" sz="3600" b="1" dirty="0">
                <a:solidFill>
                  <a:srgbClr val="404040"/>
                </a:solidFill>
                <a:effectLst/>
                <a:latin typeface="Times New Roman" panose="02020603050405020304" pitchFamily="18" charset="0"/>
                <a:ea typeface="Times New Roman" panose="02020603050405020304" pitchFamily="18" charset="0"/>
              </a:rPr>
              <a:t>year</a:t>
            </a:r>
            <a:endParaRPr lang="en-IN" sz="3600" b="1"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28" name="Table 27">
            <a:extLst>
              <a:ext uri="{FF2B5EF4-FFF2-40B4-BE49-F238E27FC236}">
                <a16:creationId xmlns:a16="http://schemas.microsoft.com/office/drawing/2014/main" id="{43AF1416-235A-064A-AD17-D893D381008B}"/>
              </a:ext>
            </a:extLst>
          </p:cNvPr>
          <p:cNvGraphicFramePr>
            <a:graphicFrameLocks noGrp="1"/>
          </p:cNvGraphicFramePr>
          <p:nvPr>
            <p:extLst>
              <p:ext uri="{D42A27DB-BD31-4B8C-83A1-F6EECF244321}">
                <p14:modId xmlns:p14="http://schemas.microsoft.com/office/powerpoint/2010/main" val="2352196720"/>
              </p:ext>
            </p:extLst>
          </p:nvPr>
        </p:nvGraphicFramePr>
        <p:xfrm>
          <a:off x="14040440" y="24645908"/>
          <a:ext cx="11937616" cy="3481418"/>
        </p:xfrm>
        <a:graphic>
          <a:graphicData uri="http://schemas.openxmlformats.org/drawingml/2006/table">
            <a:tbl>
              <a:tblPr firstRow="1" bandRow="1">
                <a:tableStyleId>{073A0DAA-6AF3-43AB-8588-CEC1D06C72B9}</a:tableStyleId>
              </a:tblPr>
              <a:tblGrid>
                <a:gridCol w="2671648">
                  <a:extLst>
                    <a:ext uri="{9D8B030D-6E8A-4147-A177-3AD203B41FA5}">
                      <a16:colId xmlns:a16="http://schemas.microsoft.com/office/drawing/2014/main" val="1787332939"/>
                    </a:ext>
                  </a:extLst>
                </a:gridCol>
                <a:gridCol w="2979671">
                  <a:extLst>
                    <a:ext uri="{9D8B030D-6E8A-4147-A177-3AD203B41FA5}">
                      <a16:colId xmlns:a16="http://schemas.microsoft.com/office/drawing/2014/main" val="6231677"/>
                    </a:ext>
                  </a:extLst>
                </a:gridCol>
                <a:gridCol w="1511251">
                  <a:extLst>
                    <a:ext uri="{9D8B030D-6E8A-4147-A177-3AD203B41FA5}">
                      <a16:colId xmlns:a16="http://schemas.microsoft.com/office/drawing/2014/main" val="3454817356"/>
                    </a:ext>
                  </a:extLst>
                </a:gridCol>
                <a:gridCol w="2387523">
                  <a:extLst>
                    <a:ext uri="{9D8B030D-6E8A-4147-A177-3AD203B41FA5}">
                      <a16:colId xmlns:a16="http://schemas.microsoft.com/office/drawing/2014/main" val="3528305872"/>
                    </a:ext>
                  </a:extLst>
                </a:gridCol>
                <a:gridCol w="2387523">
                  <a:extLst>
                    <a:ext uri="{9D8B030D-6E8A-4147-A177-3AD203B41FA5}">
                      <a16:colId xmlns:a16="http://schemas.microsoft.com/office/drawing/2014/main" val="956967929"/>
                    </a:ext>
                  </a:extLst>
                </a:gridCol>
              </a:tblGrid>
              <a:tr h="641052">
                <a:tc>
                  <a:txBody>
                    <a:bodyPr/>
                    <a:lstStyle/>
                    <a:p>
                      <a:pPr algn="ctr"/>
                      <a:r>
                        <a:rPr lang="en-US" sz="3600" dirty="0">
                          <a:latin typeface="Times New Roman" panose="02020603050405020304" pitchFamily="18" charset="0"/>
                          <a:cs typeface="Times New Roman" panose="02020603050405020304" pitchFamily="18" charset="0"/>
                        </a:rPr>
                        <a:t>Sl No</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Decision Tree</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ANN</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LSTM</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RNN</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24701"/>
                  </a:ext>
                </a:extLst>
              </a:tr>
              <a:tr h="1276586">
                <a:tc>
                  <a:txBody>
                    <a:bodyPr/>
                    <a:lstStyle/>
                    <a:p>
                      <a:pPr algn="ctr"/>
                      <a:r>
                        <a:rPr lang="en-US" sz="3600" dirty="0">
                          <a:latin typeface="Times New Roman" panose="02020603050405020304" pitchFamily="18" charset="0"/>
                          <a:cs typeface="Times New Roman" panose="02020603050405020304" pitchFamily="18" charset="0"/>
                        </a:rPr>
                        <a:t>Accuracy</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99%</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53%</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93%</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97%</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5319151"/>
                  </a:ext>
                </a:extLst>
              </a:tr>
              <a:tr h="1563780">
                <a:tc>
                  <a:txBody>
                    <a:bodyPr/>
                    <a:lstStyle/>
                    <a:p>
                      <a:pPr algn="ctr"/>
                      <a:r>
                        <a:rPr lang="en-US" sz="3600" dirty="0">
                          <a:latin typeface="Times New Roman" panose="02020603050405020304" pitchFamily="18" charset="0"/>
                          <a:cs typeface="Times New Roman" panose="02020603050405020304" pitchFamily="18" charset="0"/>
                        </a:rPr>
                        <a:t>Loss</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24%</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10%</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20%</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15%</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8720816"/>
                  </a:ext>
                </a:extLst>
              </a:tr>
            </a:tbl>
          </a:graphicData>
        </a:graphic>
      </p:graphicFrame>
      <p:sp>
        <p:nvSpPr>
          <p:cNvPr id="29" name="Rectangle 28">
            <a:extLst>
              <a:ext uri="{FF2B5EF4-FFF2-40B4-BE49-F238E27FC236}">
                <a16:creationId xmlns:a16="http://schemas.microsoft.com/office/drawing/2014/main" id="{4C09B9D6-76DD-341B-7E3D-35C682C7E987}"/>
              </a:ext>
            </a:extLst>
          </p:cNvPr>
          <p:cNvSpPr/>
          <p:nvPr/>
        </p:nvSpPr>
        <p:spPr>
          <a:xfrm>
            <a:off x="609599" y="28134195"/>
            <a:ext cx="11887199"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RELATED WORK</a:t>
            </a:r>
          </a:p>
        </p:txBody>
      </p:sp>
      <p:sp>
        <p:nvSpPr>
          <p:cNvPr id="39" name="Text Box 191">
            <a:extLst>
              <a:ext uri="{FF2B5EF4-FFF2-40B4-BE49-F238E27FC236}">
                <a16:creationId xmlns:a16="http://schemas.microsoft.com/office/drawing/2014/main" id="{EB25C2CE-B007-8801-D38D-45DE7177A473}"/>
              </a:ext>
            </a:extLst>
          </p:cNvPr>
          <p:cNvSpPr txBox="1">
            <a:spLocks noChangeArrowheads="1"/>
          </p:cNvSpPr>
          <p:nvPr/>
        </p:nvSpPr>
        <p:spPr bwMode="auto">
          <a:xfrm>
            <a:off x="609599" y="28865715"/>
            <a:ext cx="11887199" cy="424731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spc="-5" dirty="0">
                <a:solidFill>
                  <a:srgbClr val="404040"/>
                </a:solidFill>
                <a:effectLst/>
                <a:latin typeface="Times New Roman" panose="02020603050405020304" pitchFamily="18" charset="0"/>
                <a:ea typeface="Times New Roman" panose="02020603050405020304" pitchFamily="18" charset="0"/>
              </a:rPr>
              <a:t>The</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authors</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of</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the</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paper</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[1]</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have</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presented</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a</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spc="-5" dirty="0">
                <a:solidFill>
                  <a:srgbClr val="404040"/>
                </a:solidFill>
                <a:effectLst/>
                <a:latin typeface="Times New Roman" panose="02020603050405020304" pitchFamily="18" charset="0"/>
                <a:ea typeface="Times New Roman" panose="02020603050405020304" pitchFamily="18" charset="0"/>
              </a:rPr>
              <a:t>research</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on</a:t>
            </a:r>
            <a:r>
              <a:rPr lang="en-US" sz="3600" spc="-4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Deep Learning-Based Passenger Flow Prediction using</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CSV passenger data from KSRTC. They have compared</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RNN,</a:t>
            </a:r>
            <a:r>
              <a:rPr lang="en-US" sz="3600" spc="-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LSTM,</a:t>
            </a:r>
            <a:r>
              <a:rPr lang="en-US" sz="3600" spc="-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and</a:t>
            </a:r>
            <a:r>
              <a:rPr lang="en-US" sz="3600" spc="-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greedy</a:t>
            </a:r>
            <a:r>
              <a:rPr lang="en-US" sz="3600" spc="-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algorithms.</a:t>
            </a:r>
            <a:r>
              <a:rPr lang="en-US" sz="3600" spc="-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RNN</a:t>
            </a:r>
            <a:r>
              <a:rPr lang="en-US" sz="3600" spc="-2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approach</a:t>
            </a:r>
            <a:r>
              <a:rPr lang="en-US" sz="3600" spc="-2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had</a:t>
            </a:r>
            <a:r>
              <a:rPr lang="en-US" sz="3600" spc="-4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best</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accuracy</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of</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92.97%</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with</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RMSE</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of</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2.344.</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This</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model</a:t>
            </a:r>
            <a:r>
              <a:rPr lang="en-US" sz="3600" spc="-4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helps</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in</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enhancing</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traveler</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experience</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and</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aids</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in</a:t>
            </a:r>
            <a:r>
              <a:rPr lang="en-US" sz="3600" spc="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passenger</a:t>
            </a:r>
            <a:r>
              <a:rPr lang="en-US" sz="3600" spc="-2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management</a:t>
            </a:r>
            <a:endParaRPr lang="en-US" sz="3600" dirty="0">
              <a:latin typeface="Calibri" pitchFamily="34" charset="0"/>
            </a:endParaRPr>
          </a:p>
        </p:txBody>
      </p:sp>
      <p:sp>
        <p:nvSpPr>
          <p:cNvPr id="40" name="Rectangle 39">
            <a:extLst>
              <a:ext uri="{FF2B5EF4-FFF2-40B4-BE49-F238E27FC236}">
                <a16:creationId xmlns:a16="http://schemas.microsoft.com/office/drawing/2014/main" id="{AA464E14-2D56-841A-FA0F-EA4ACB372928}"/>
              </a:ext>
            </a:extLst>
          </p:cNvPr>
          <p:cNvSpPr/>
          <p:nvPr/>
        </p:nvSpPr>
        <p:spPr>
          <a:xfrm>
            <a:off x="609599" y="17134099"/>
            <a:ext cx="11887201"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SCOPE</a:t>
            </a:r>
          </a:p>
        </p:txBody>
      </p:sp>
      <p:sp>
        <p:nvSpPr>
          <p:cNvPr id="47" name="Text Box 193">
            <a:extLst>
              <a:ext uri="{FF2B5EF4-FFF2-40B4-BE49-F238E27FC236}">
                <a16:creationId xmlns:a16="http://schemas.microsoft.com/office/drawing/2014/main" id="{59DA565E-4EF5-B218-02F3-43273FAC0175}"/>
              </a:ext>
            </a:extLst>
          </p:cNvPr>
          <p:cNvSpPr txBox="1">
            <a:spLocks noChangeArrowheads="1"/>
          </p:cNvSpPr>
          <p:nvPr/>
        </p:nvSpPr>
        <p:spPr bwMode="auto">
          <a:xfrm>
            <a:off x="609600" y="17875565"/>
            <a:ext cx="11887200" cy="203132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600" dirty="0">
                <a:solidFill>
                  <a:srgbClr val="404040"/>
                </a:solidFill>
                <a:effectLst/>
                <a:latin typeface="Times New Roman" panose="02020603050405020304" pitchFamily="18" charset="0"/>
                <a:ea typeface="Times New Roman" panose="02020603050405020304" pitchFamily="18" charset="0"/>
              </a:rPr>
              <a:t>Only</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KSRTC</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data</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set</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is</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considered</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for</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this</a:t>
            </a:r>
            <a:r>
              <a:rPr lang="en-US" sz="3600" spc="-3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system.</a:t>
            </a:r>
            <a:r>
              <a:rPr lang="en-US" sz="3600" spc="-3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The model</a:t>
            </a:r>
            <a:endParaRPr lang="en-IN" sz="3600" dirty="0">
              <a:effectLst/>
              <a:latin typeface="Times New Roman" panose="02020603050405020304" pitchFamily="18" charset="0"/>
              <a:ea typeface="Times New Roman" panose="02020603050405020304" pitchFamily="18" charset="0"/>
            </a:endParaRPr>
          </a:p>
          <a:p>
            <a:pPr algn="just"/>
            <a:r>
              <a:rPr lang="en-US" sz="3600" dirty="0">
                <a:solidFill>
                  <a:srgbClr val="404040"/>
                </a:solidFill>
                <a:effectLst/>
                <a:latin typeface="Times New Roman" panose="02020603050405020304" pitchFamily="18" charset="0"/>
                <a:ea typeface="Times New Roman" panose="02020603050405020304" pitchFamily="18" charset="0"/>
              </a:rPr>
              <a:t>can</a:t>
            </a:r>
            <a:r>
              <a:rPr lang="en-US" sz="3600" spc="10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be</a:t>
            </a:r>
            <a:r>
              <a:rPr lang="en-US" sz="3600" spc="10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further</a:t>
            </a:r>
            <a:r>
              <a:rPr lang="en-US" sz="3600" spc="10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improved</a:t>
            </a:r>
            <a:r>
              <a:rPr lang="en-US" sz="3600" spc="10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by</a:t>
            </a:r>
            <a:r>
              <a:rPr lang="en-US" sz="3600" spc="10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considering</a:t>
            </a:r>
            <a:r>
              <a:rPr lang="en-US" sz="3600" spc="10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data</a:t>
            </a:r>
            <a:r>
              <a:rPr lang="en-US" sz="3600" spc="10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from</a:t>
            </a:r>
            <a:r>
              <a:rPr lang="en-US" sz="3600" spc="-41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all</a:t>
            </a:r>
            <a:r>
              <a:rPr lang="en-US" sz="3600" spc="-1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govt.</a:t>
            </a:r>
            <a:r>
              <a:rPr lang="en-US" sz="3600" spc="-1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bus</a:t>
            </a:r>
            <a:r>
              <a:rPr lang="en-US" sz="3600" spc="-1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line</a:t>
            </a:r>
            <a:r>
              <a:rPr lang="en-US" sz="3600" spc="-10"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throughout</a:t>
            </a:r>
            <a:r>
              <a:rPr lang="en-US" sz="3600" spc="-15" dirty="0">
                <a:solidFill>
                  <a:srgbClr val="404040"/>
                </a:solidFill>
                <a:effectLst/>
                <a:latin typeface="Times New Roman" panose="02020603050405020304" pitchFamily="18" charset="0"/>
                <a:ea typeface="Times New Roman" panose="02020603050405020304" pitchFamily="18" charset="0"/>
              </a:rPr>
              <a:t> </a:t>
            </a:r>
            <a:r>
              <a:rPr lang="en-US" sz="3600" dirty="0">
                <a:solidFill>
                  <a:srgbClr val="404040"/>
                </a:solidFill>
                <a:effectLst/>
                <a:latin typeface="Times New Roman" panose="02020603050405020304" pitchFamily="18" charset="0"/>
                <a:ea typeface="Times New Roman" panose="02020603050405020304" pitchFamily="18" charset="0"/>
              </a:rPr>
              <a:t>India</a:t>
            </a:r>
            <a:r>
              <a:rPr lang="en-US" sz="1800" b="1" dirty="0">
                <a:solidFill>
                  <a:srgbClr val="40404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
        <p:nvSpPr>
          <p:cNvPr id="48" name="Text Box 193">
            <a:extLst>
              <a:ext uri="{FF2B5EF4-FFF2-40B4-BE49-F238E27FC236}">
                <a16:creationId xmlns:a16="http://schemas.microsoft.com/office/drawing/2014/main" id="{7D1F2CB2-1B78-4277-D189-21CF2AB0F824}"/>
              </a:ext>
            </a:extLst>
          </p:cNvPr>
          <p:cNvSpPr txBox="1">
            <a:spLocks noChangeArrowheads="1"/>
          </p:cNvSpPr>
          <p:nvPr/>
        </p:nvSpPr>
        <p:spPr bwMode="auto">
          <a:xfrm>
            <a:off x="14045264" y="19694228"/>
            <a:ext cx="11915926" cy="424731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AutoNum type="arabicPeriod"/>
            </a:pPr>
            <a:r>
              <a:rPr lang="en-IN" sz="3600" dirty="0">
                <a:latin typeface="Times New Roman" panose="02020603050405020304" pitchFamily="18" charset="0"/>
                <a:cs typeface="Times New Roman" panose="02020603050405020304" pitchFamily="18" charset="0"/>
              </a:rPr>
              <a:t>HARDWERE USED</a:t>
            </a:r>
          </a:p>
          <a:p>
            <a:pPr eaLnBrk="1" hangingPunct="1"/>
            <a:r>
              <a:rPr lang="en-IN" sz="3600" dirty="0">
                <a:latin typeface="Times New Roman" panose="02020603050405020304" pitchFamily="18" charset="0"/>
                <a:cs typeface="Times New Roman" panose="02020603050405020304" pitchFamily="18" charset="0"/>
              </a:rPr>
              <a:t> • Processor: 12th Gen Intel(R) Core(TM) i5-1235U 1.30 GHz</a:t>
            </a:r>
          </a:p>
          <a:p>
            <a:pPr eaLnBrk="1" hangingPunct="1"/>
            <a:r>
              <a:rPr lang="en-IN" sz="3600" dirty="0">
                <a:latin typeface="Times New Roman" panose="02020603050405020304" pitchFamily="18" charset="0"/>
                <a:cs typeface="Times New Roman" panose="02020603050405020304" pitchFamily="18" charset="0"/>
              </a:rPr>
              <a:t> • Memory: 8.00 GB • Hard Disk space: 2GB Others:            Computer peripherals, such as keyboard and mouse </a:t>
            </a:r>
          </a:p>
          <a:p>
            <a:pPr marL="457200" indent="-457200" eaLnBrk="1" hangingPunct="1">
              <a:buAutoNum type="arabicPeriod" startAt="2"/>
            </a:pPr>
            <a:r>
              <a:rPr lang="en-IN" sz="3600" dirty="0">
                <a:latin typeface="Times New Roman" panose="02020603050405020304" pitchFamily="18" charset="0"/>
                <a:cs typeface="Times New Roman" panose="02020603050405020304" pitchFamily="18" charset="0"/>
              </a:rPr>
              <a:t>SOFTWERE USED</a:t>
            </a:r>
          </a:p>
          <a:p>
            <a:pPr eaLnBrk="1" hangingPunct="1"/>
            <a:r>
              <a:rPr lang="en-IN" sz="3600" dirty="0">
                <a:latin typeface="Times New Roman" panose="02020603050405020304" pitchFamily="18" charset="0"/>
                <a:cs typeface="Times New Roman" panose="02020603050405020304" pitchFamily="18" charset="0"/>
              </a:rPr>
              <a:t> • Operating System: Windows 11 </a:t>
            </a:r>
          </a:p>
          <a:p>
            <a:pPr eaLnBrk="1" hangingPunct="1"/>
            <a:r>
              <a:rPr lang="en-IN" sz="3600" dirty="0">
                <a:latin typeface="Times New Roman" panose="02020603050405020304" pitchFamily="18" charset="0"/>
                <a:cs typeface="Times New Roman" panose="02020603050405020304" pitchFamily="18" charset="0"/>
              </a:rPr>
              <a:t> • Google Collab</a:t>
            </a:r>
            <a:endParaRPr lang="en-US" sz="3600"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id="{3141178F-AB7C-661A-4BEE-A78C6136A030}"/>
              </a:ext>
            </a:extLst>
          </p:cNvPr>
          <p:cNvSpPr/>
          <p:nvPr/>
        </p:nvSpPr>
        <p:spPr>
          <a:xfrm>
            <a:off x="14041028" y="18949536"/>
            <a:ext cx="11931166"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REQUIREMENT SPECIFICATION</a:t>
            </a:r>
          </a:p>
        </p:txBody>
      </p:sp>
      <p:sp>
        <p:nvSpPr>
          <p:cNvPr id="55" name="Rectangle 54">
            <a:extLst>
              <a:ext uri="{FF2B5EF4-FFF2-40B4-BE49-F238E27FC236}">
                <a16:creationId xmlns:a16="http://schemas.microsoft.com/office/drawing/2014/main" id="{20CB60EF-9120-394B-CA3E-2C994CD4D516}"/>
              </a:ext>
            </a:extLst>
          </p:cNvPr>
          <p:cNvSpPr/>
          <p:nvPr/>
        </p:nvSpPr>
        <p:spPr>
          <a:xfrm>
            <a:off x="14040440" y="38672490"/>
            <a:ext cx="11931754"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accent3">
                    <a:lumMod val="20000"/>
                    <a:lumOff val="80000"/>
                  </a:schemeClr>
                </a:solidFill>
                <a:latin typeface="Times New Roman" panose="02020603050405020304" pitchFamily="18" charset="0"/>
                <a:cs typeface="Times New Roman" panose="02020603050405020304" pitchFamily="18" charset="0"/>
              </a:rPr>
              <a:t>REFERENCE</a:t>
            </a:r>
          </a:p>
        </p:txBody>
      </p:sp>
      <p:pic>
        <p:nvPicPr>
          <p:cNvPr id="56" name="image4.jpeg">
            <a:extLst>
              <a:ext uri="{FF2B5EF4-FFF2-40B4-BE49-F238E27FC236}">
                <a16:creationId xmlns:a16="http://schemas.microsoft.com/office/drawing/2014/main" id="{E249B7FA-7E07-8801-E25C-F27F320385C3}"/>
              </a:ext>
            </a:extLst>
          </p:cNvPr>
          <p:cNvPicPr>
            <a:picLocks noChangeAspect="1"/>
          </p:cNvPicPr>
          <p:nvPr/>
        </p:nvPicPr>
        <p:blipFill>
          <a:blip r:embed="rId5" cstate="print"/>
          <a:stretch>
            <a:fillRect/>
          </a:stretch>
        </p:blipFill>
        <p:spPr>
          <a:xfrm>
            <a:off x="603735" y="33856650"/>
            <a:ext cx="11893062" cy="96012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2835</TotalTime>
  <Words>703</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Gopal Chenni</cp:lastModifiedBy>
  <cp:revision>68</cp:revision>
  <cp:lastPrinted>2013-02-12T02:21:55Z</cp:lastPrinted>
  <dcterms:created xsi:type="dcterms:W3CDTF">2013-02-10T21:14:48Z</dcterms:created>
  <dcterms:modified xsi:type="dcterms:W3CDTF">2024-07-20T16:29:39Z</dcterms:modified>
</cp:coreProperties>
</file>