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22"/>
  </p:notesMasterIdLst>
  <p:sldIdLst>
    <p:sldId id="468" r:id="rId3"/>
    <p:sldId id="469" r:id="rId4"/>
    <p:sldId id="472" r:id="rId5"/>
    <p:sldId id="473" r:id="rId6"/>
    <p:sldId id="475" r:id="rId7"/>
    <p:sldId id="478" r:id="rId8"/>
    <p:sldId id="512" r:id="rId9"/>
    <p:sldId id="517" r:id="rId10"/>
    <p:sldId id="523" r:id="rId11"/>
    <p:sldId id="513" r:id="rId12"/>
    <p:sldId id="508" r:id="rId13"/>
    <p:sldId id="509" r:id="rId14"/>
    <p:sldId id="514" r:id="rId15"/>
    <p:sldId id="525" r:id="rId16"/>
    <p:sldId id="526" r:id="rId17"/>
    <p:sldId id="515" r:id="rId18"/>
    <p:sldId id="498" r:id="rId19"/>
    <p:sldId id="499" r:id="rId20"/>
    <p:sldId id="504" r:id="rId2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506C"/>
    <a:srgbClr val="DCF5FA"/>
    <a:srgbClr val="E84A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 autoAdjust="0"/>
    <p:restoredTop sz="91872" autoAdjust="0"/>
  </p:normalViewPr>
  <p:slideViewPr>
    <p:cSldViewPr snapToGrid="0">
      <p:cViewPr varScale="1">
        <p:scale>
          <a:sx n="67" d="100"/>
          <a:sy n="67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09C33-ADD0-4B13-8207-5BEAF286705A}" type="doc">
      <dgm:prSet loTypeId="urn:microsoft.com/office/officeart/2005/8/layout/vList3#1" loCatId="list" qsTypeId="urn:microsoft.com/office/officeart/2005/8/quickstyle/simple1" qsCatId="simple" csTypeId="urn:microsoft.com/office/officeart/2005/8/colors/colorful5" csCatId="colorful" phldr="1"/>
      <dgm:spPr/>
    </dgm:pt>
    <dgm:pt modelId="{F08ACF00-962E-49E1-81B7-C6A981A883C6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algn="l"/>
          <a:r>
            <a:rPr lang="en-US" sz="2800" i="1" dirty="0" smtClean="0"/>
            <a:t>Project Development Fund </a:t>
          </a:r>
          <a:r>
            <a:rPr lang="en-US" sz="2800" dirty="0" smtClean="0"/>
            <a:t>(PDF)</a:t>
          </a:r>
          <a:endParaRPr lang="en-US" sz="2800" dirty="0"/>
        </a:p>
      </dgm:t>
    </dgm:pt>
    <dgm:pt modelId="{25C48C4D-AAE6-4C91-B529-25BFEBDCE7B2}" type="parTrans" cxnId="{AE09E27D-383C-47E3-BADA-0D83C8D9838F}">
      <dgm:prSet/>
      <dgm:spPr/>
      <dgm:t>
        <a:bodyPr/>
        <a:lstStyle/>
        <a:p>
          <a:endParaRPr lang="en-US" sz="1200"/>
        </a:p>
      </dgm:t>
    </dgm:pt>
    <dgm:pt modelId="{D72A86E3-29B7-457F-B013-26555233DFF3}" type="sibTrans" cxnId="{AE09E27D-383C-47E3-BADA-0D83C8D9838F}">
      <dgm:prSet/>
      <dgm:spPr/>
      <dgm:t>
        <a:bodyPr/>
        <a:lstStyle/>
        <a:p>
          <a:endParaRPr lang="en-US" sz="1200"/>
        </a:p>
      </dgm:t>
    </dgm:pt>
    <dgm:pt modelId="{745A42D7-5D0F-4DEA-BAB6-92E71F26479D}" type="pres">
      <dgm:prSet presAssocID="{EB209C33-ADD0-4B13-8207-5BEAF286705A}" presName="linearFlow" presStyleCnt="0">
        <dgm:presLayoutVars>
          <dgm:dir/>
          <dgm:resizeHandles val="exact"/>
        </dgm:presLayoutVars>
      </dgm:prSet>
      <dgm:spPr/>
    </dgm:pt>
    <dgm:pt modelId="{B2B74575-420B-453B-B260-F49C6890D4DA}" type="pres">
      <dgm:prSet presAssocID="{F08ACF00-962E-49E1-81B7-C6A981A883C6}" presName="composite" presStyleCnt="0"/>
      <dgm:spPr/>
    </dgm:pt>
    <dgm:pt modelId="{5071526A-F3AA-4398-8397-6112C590B69F}" type="pres">
      <dgm:prSet presAssocID="{F08ACF00-962E-49E1-81B7-C6A981A883C6}" presName="imgShp" presStyleLbl="fgImgPlace1" presStyleIdx="0" presStyleCnt="1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</dgm:pt>
    <dgm:pt modelId="{55421495-1BE6-4B82-923B-DF9CA962E8F5}" type="pres">
      <dgm:prSet presAssocID="{F08ACF00-962E-49E1-81B7-C6A981A883C6}" presName="txShp" presStyleLbl="node1" presStyleIdx="0" presStyleCnt="1" custScaleX="103423" custLinFactNeighborX="14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09E27D-383C-47E3-BADA-0D83C8D9838F}" srcId="{EB209C33-ADD0-4B13-8207-5BEAF286705A}" destId="{F08ACF00-962E-49E1-81B7-C6A981A883C6}" srcOrd="0" destOrd="0" parTransId="{25C48C4D-AAE6-4C91-B529-25BFEBDCE7B2}" sibTransId="{D72A86E3-29B7-457F-B013-26555233DFF3}"/>
    <dgm:cxn modelId="{9977CD3B-5F31-49C5-AF04-3B3A2D28D551}" type="presOf" srcId="{F08ACF00-962E-49E1-81B7-C6A981A883C6}" destId="{55421495-1BE6-4B82-923B-DF9CA962E8F5}" srcOrd="0" destOrd="0" presId="urn:microsoft.com/office/officeart/2005/8/layout/vList3#1"/>
    <dgm:cxn modelId="{E0A66DA2-894E-4037-8581-A332F35E59F9}" type="presOf" srcId="{EB209C33-ADD0-4B13-8207-5BEAF286705A}" destId="{745A42D7-5D0F-4DEA-BAB6-92E71F26479D}" srcOrd="0" destOrd="0" presId="urn:microsoft.com/office/officeart/2005/8/layout/vList3#1"/>
    <dgm:cxn modelId="{4F632527-657D-4A4E-A2BD-6417DBB126B0}" type="presParOf" srcId="{745A42D7-5D0F-4DEA-BAB6-92E71F26479D}" destId="{B2B74575-420B-453B-B260-F49C6890D4DA}" srcOrd="0" destOrd="0" presId="urn:microsoft.com/office/officeart/2005/8/layout/vList3#1"/>
    <dgm:cxn modelId="{434C625C-AE71-4370-AFD4-A8A280F55433}" type="presParOf" srcId="{B2B74575-420B-453B-B260-F49C6890D4DA}" destId="{5071526A-F3AA-4398-8397-6112C590B69F}" srcOrd="0" destOrd="0" presId="urn:microsoft.com/office/officeart/2005/8/layout/vList3#1"/>
    <dgm:cxn modelId="{D8E3FE19-5FCC-4202-92B6-19D88B4593A2}" type="presParOf" srcId="{B2B74575-420B-453B-B260-F49C6890D4DA}" destId="{55421495-1BE6-4B82-923B-DF9CA962E8F5}" srcOrd="1" destOrd="0" presId="urn:microsoft.com/office/officeart/2005/8/layout/vList3#1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8F1BA-5D9F-4EBD-8D47-9C0959C984A3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F5B131B-D36B-4A6E-853C-B4996AD2E86E}">
      <dgm:prSet custT="1"/>
      <dgm:spPr/>
      <dgm:t>
        <a:bodyPr/>
        <a:lstStyle/>
        <a:p>
          <a:r>
            <a:rPr lang="en-US" sz="2400" b="1" dirty="0" err="1" smtClean="0"/>
            <a:t>Pendampingan</a:t>
          </a:r>
          <a:r>
            <a:rPr lang="en-US" sz="2400" b="1" dirty="0" smtClean="0"/>
            <a:t> </a:t>
          </a:r>
          <a:r>
            <a:rPr lang="en-US" sz="2400" b="1" dirty="0" err="1" smtClean="0"/>
            <a:t>Transaksi</a:t>
          </a:r>
          <a:endParaRPr lang="en-US" sz="2000" dirty="0">
            <a:latin typeface="+mj-lt"/>
          </a:endParaRPr>
        </a:p>
      </dgm:t>
    </dgm:pt>
    <dgm:pt modelId="{AEBF8629-372E-4C56-8FFD-5A5B40F4E3E0}" type="parTrans" cxnId="{CC8C0C2B-B12F-468D-9D81-79C0EB557839}">
      <dgm:prSet/>
      <dgm:spPr/>
      <dgm:t>
        <a:bodyPr/>
        <a:lstStyle/>
        <a:p>
          <a:endParaRPr lang="en-US"/>
        </a:p>
      </dgm:t>
    </dgm:pt>
    <dgm:pt modelId="{761C0BFA-ECD3-40D1-A112-684414FCE88D}" type="sibTrans" cxnId="{CC8C0C2B-B12F-468D-9D81-79C0EB557839}">
      <dgm:prSet/>
      <dgm:spPr/>
      <dgm:t>
        <a:bodyPr/>
        <a:lstStyle/>
        <a:p>
          <a:endParaRPr lang="en-US"/>
        </a:p>
      </dgm:t>
    </dgm:pt>
    <dgm:pt modelId="{0F3602D3-6C00-4BF2-8CC1-C4105CE5352A}">
      <dgm:prSet custT="1"/>
      <dgm:spPr/>
      <dgm:t>
        <a:bodyPr/>
        <a:lstStyle/>
        <a:p>
          <a:r>
            <a:rPr lang="en-US" sz="2800" b="1" smtClean="0"/>
            <a:t>Pelaksana Fasilitas</a:t>
          </a:r>
          <a:endParaRPr lang="en-US" sz="2800" b="1" dirty="0"/>
        </a:p>
      </dgm:t>
    </dgm:pt>
    <dgm:pt modelId="{CF2935C8-A84A-43D7-B21B-5C1C0A27B0D7}" type="parTrans" cxnId="{E61BCEEF-62B5-4A08-9B73-C47245F49C3F}">
      <dgm:prSet/>
      <dgm:spPr/>
      <dgm:t>
        <a:bodyPr/>
        <a:lstStyle/>
        <a:p>
          <a:endParaRPr lang="en-US"/>
        </a:p>
      </dgm:t>
    </dgm:pt>
    <dgm:pt modelId="{F9D4B24B-0A91-44B0-999F-22E90C0536BD}" type="sibTrans" cxnId="{E61BCEEF-62B5-4A08-9B73-C47245F49C3F}">
      <dgm:prSet/>
      <dgm:spPr/>
      <dgm:t>
        <a:bodyPr/>
        <a:lstStyle/>
        <a:p>
          <a:endParaRPr lang="en-US"/>
        </a:p>
      </dgm:t>
    </dgm:pt>
    <dgm:pt modelId="{96000278-AFB6-4CE2-87B6-A5AD7E6319E0}">
      <dgm:prSet custT="1"/>
      <dgm:spPr/>
      <dgm:t>
        <a:bodyPr/>
        <a:lstStyle/>
        <a:p>
          <a:r>
            <a:rPr lang="en-US" sz="1600" dirty="0" err="1" smtClean="0">
              <a:latin typeface="+mj-lt"/>
            </a:rPr>
            <a:t>Setelah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dikabulkannya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permohonan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fasilitas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oleh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Menteri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Keuangan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maka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fasilitas</a:t>
          </a:r>
          <a:r>
            <a:rPr lang="en-US" sz="1600" dirty="0" smtClean="0">
              <a:latin typeface="+mj-lt"/>
            </a:rPr>
            <a:t> PDF </a:t>
          </a:r>
          <a:r>
            <a:rPr lang="en-US" sz="1600" dirty="0" err="1" smtClean="0">
              <a:latin typeface="+mj-lt"/>
            </a:rPr>
            <a:t>dapat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dilaksanakan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oleh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Direktorat</a:t>
          </a:r>
          <a:r>
            <a:rPr lang="en-US" sz="1600" dirty="0" smtClean="0">
              <a:latin typeface="+mj-lt"/>
            </a:rPr>
            <a:t> PDPPI </a:t>
          </a:r>
          <a:r>
            <a:rPr lang="en-US" sz="1600" dirty="0" err="1" smtClean="0">
              <a:latin typeface="+mj-lt"/>
            </a:rPr>
            <a:t>atau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melalui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Penugasan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kepada</a:t>
          </a:r>
          <a:r>
            <a:rPr lang="en-US" sz="1600" dirty="0" smtClean="0">
              <a:latin typeface="+mj-lt"/>
            </a:rPr>
            <a:t> BUMN</a:t>
          </a:r>
          <a:endParaRPr lang="en-US" sz="1600" dirty="0">
            <a:latin typeface="+mj-lt"/>
          </a:endParaRPr>
        </a:p>
      </dgm:t>
    </dgm:pt>
    <dgm:pt modelId="{CEF91FE3-E987-4A6F-A6E6-3E09F92CF21F}" type="parTrans" cxnId="{8287E21B-B2F8-425E-A6D2-2D865FCC65E8}">
      <dgm:prSet/>
      <dgm:spPr/>
      <dgm:t>
        <a:bodyPr/>
        <a:lstStyle/>
        <a:p>
          <a:endParaRPr lang="en-US"/>
        </a:p>
      </dgm:t>
    </dgm:pt>
    <dgm:pt modelId="{9BD38F13-586C-4F13-A0E0-829152556E3F}" type="sibTrans" cxnId="{8287E21B-B2F8-425E-A6D2-2D865FCC65E8}">
      <dgm:prSet/>
      <dgm:spPr/>
      <dgm:t>
        <a:bodyPr/>
        <a:lstStyle/>
        <a:p>
          <a:endParaRPr lang="en-US"/>
        </a:p>
      </dgm:t>
    </dgm:pt>
    <dgm:pt modelId="{24175ACA-55FE-42F7-9FC0-CF4F188414F4}">
      <dgm:prSet custT="1"/>
      <dgm:spPr/>
      <dgm:t>
        <a:bodyPr/>
        <a:lstStyle/>
        <a:p>
          <a:r>
            <a:rPr lang="en-US" sz="1600" dirty="0" smtClean="0"/>
            <a:t>PDF </a:t>
          </a:r>
          <a:r>
            <a:rPr lang="en-US" sz="1600" dirty="0" err="1" smtClean="0"/>
            <a:t>dapat</a:t>
          </a:r>
          <a:r>
            <a:rPr lang="en-US" sz="1600" dirty="0" smtClean="0"/>
            <a:t> </a:t>
          </a:r>
          <a:r>
            <a:rPr lang="en-US" sz="1600" dirty="0" err="1" smtClean="0"/>
            <a:t>diberkan</a:t>
          </a:r>
          <a:r>
            <a:rPr lang="en-US" sz="1600" dirty="0" smtClean="0"/>
            <a:t> </a:t>
          </a:r>
          <a:r>
            <a:rPr lang="en-US" sz="1600" dirty="0" err="1" smtClean="0"/>
            <a:t>dalam</a:t>
          </a:r>
          <a:r>
            <a:rPr lang="en-US" sz="1600" dirty="0" smtClean="0"/>
            <a:t> </a:t>
          </a:r>
          <a:r>
            <a:rPr lang="en-US" sz="1600" dirty="0" err="1" smtClean="0"/>
            <a:t>rangka</a:t>
          </a:r>
          <a:r>
            <a:rPr lang="en-US" sz="1600" dirty="0" smtClean="0"/>
            <a:t> </a:t>
          </a:r>
          <a:r>
            <a:rPr lang="en-US" sz="1600" dirty="0" err="1" smtClean="0"/>
            <a:t>pendampingan</a:t>
          </a:r>
          <a:r>
            <a:rPr lang="en-US" sz="1600" dirty="0" smtClean="0"/>
            <a:t> </a:t>
          </a:r>
          <a:r>
            <a:rPr lang="en-US" sz="1600" dirty="0" err="1" smtClean="0"/>
            <a:t>pelaksanaan</a:t>
          </a:r>
          <a:r>
            <a:rPr lang="en-US" sz="1600" dirty="0" smtClean="0"/>
            <a:t> </a:t>
          </a:r>
          <a:r>
            <a:rPr lang="en-US" sz="1600" dirty="0" err="1" smtClean="0"/>
            <a:t>pengadaan</a:t>
          </a:r>
          <a:r>
            <a:rPr lang="en-US" sz="1600" dirty="0" smtClean="0"/>
            <a:t> </a:t>
          </a:r>
          <a:r>
            <a:rPr lang="en-US" sz="1600" dirty="0" err="1" smtClean="0"/>
            <a:t>Badan</a:t>
          </a:r>
          <a:r>
            <a:rPr lang="en-US" sz="1600" dirty="0" smtClean="0"/>
            <a:t> Usaha.</a:t>
          </a:r>
          <a:endParaRPr lang="en-US" sz="1600" dirty="0"/>
        </a:p>
      </dgm:t>
    </dgm:pt>
    <dgm:pt modelId="{7CB6F24D-7AD4-4587-B5C1-A3DB6280BBC7}" type="parTrans" cxnId="{E43BA013-55F7-4AC9-BEAC-799AE23D2713}">
      <dgm:prSet/>
      <dgm:spPr/>
      <dgm:t>
        <a:bodyPr/>
        <a:lstStyle/>
        <a:p>
          <a:endParaRPr lang="en-US"/>
        </a:p>
      </dgm:t>
    </dgm:pt>
    <dgm:pt modelId="{D7B56B43-4FAA-4404-ADC5-D9921C1CACCA}" type="sibTrans" cxnId="{E43BA013-55F7-4AC9-BEAC-799AE23D2713}">
      <dgm:prSet/>
      <dgm:spPr/>
      <dgm:t>
        <a:bodyPr/>
        <a:lstStyle/>
        <a:p>
          <a:endParaRPr lang="en-US"/>
        </a:p>
      </dgm:t>
    </dgm:pt>
    <dgm:pt modelId="{ED3DF9BF-2032-4C11-BD5B-1F623CFF1661}">
      <dgm:prSet phldrT="[Text]" custT="1"/>
      <dgm:spPr/>
      <dgm:t>
        <a:bodyPr/>
        <a:lstStyle/>
        <a:p>
          <a:r>
            <a:rPr lang="en-US" sz="2400" b="1" dirty="0" err="1" smtClean="0"/>
            <a:t>Penyiapan</a:t>
          </a:r>
          <a:r>
            <a:rPr lang="en-US" sz="2400" b="1" dirty="0" smtClean="0"/>
            <a:t> </a:t>
          </a:r>
          <a:r>
            <a:rPr lang="en-US" sz="2400" b="1" dirty="0" err="1" smtClean="0"/>
            <a:t>Proyek</a:t>
          </a:r>
          <a:r>
            <a:rPr lang="en-US" sz="2400" b="1" dirty="0" smtClean="0"/>
            <a:t>  </a:t>
          </a:r>
        </a:p>
      </dgm:t>
    </dgm:pt>
    <dgm:pt modelId="{2A5BB47C-F4A6-4189-AA8E-13FB7C1524AC}" type="parTrans" cxnId="{9B0B8DDA-A801-451F-8846-374612D469A2}">
      <dgm:prSet/>
      <dgm:spPr/>
      <dgm:t>
        <a:bodyPr/>
        <a:lstStyle/>
        <a:p>
          <a:endParaRPr lang="en-US"/>
        </a:p>
      </dgm:t>
    </dgm:pt>
    <dgm:pt modelId="{2F82B067-8835-42E7-AB39-F90703FBD539}" type="sibTrans" cxnId="{9B0B8DDA-A801-451F-8846-374612D469A2}">
      <dgm:prSet/>
      <dgm:spPr/>
      <dgm:t>
        <a:bodyPr/>
        <a:lstStyle/>
        <a:p>
          <a:endParaRPr lang="en-US"/>
        </a:p>
      </dgm:t>
    </dgm:pt>
    <dgm:pt modelId="{4A2FF5AC-97A2-4F6D-B9C3-306756496405}">
      <dgm:prSet phldrT="[Text]" custT="1"/>
      <dgm:spPr/>
      <dgm:t>
        <a:bodyPr/>
        <a:lstStyle/>
        <a:p>
          <a:endParaRPr lang="en-US" sz="1600" i="1" dirty="0" smtClean="0">
            <a:latin typeface="+mj-lt"/>
          </a:endParaRPr>
        </a:p>
      </dgm:t>
    </dgm:pt>
    <dgm:pt modelId="{43ADC94C-652C-4EAD-AACE-0D3709D05069}" type="parTrans" cxnId="{7B99478F-2622-4030-B859-A1B307BF457E}">
      <dgm:prSet/>
      <dgm:spPr/>
      <dgm:t>
        <a:bodyPr/>
        <a:lstStyle/>
        <a:p>
          <a:endParaRPr lang="en-US"/>
        </a:p>
      </dgm:t>
    </dgm:pt>
    <dgm:pt modelId="{472DA387-D997-4E92-AA69-66D20C6892A0}" type="sibTrans" cxnId="{7B99478F-2622-4030-B859-A1B307BF457E}">
      <dgm:prSet/>
      <dgm:spPr/>
      <dgm:t>
        <a:bodyPr/>
        <a:lstStyle/>
        <a:p>
          <a:endParaRPr lang="en-US"/>
        </a:p>
      </dgm:t>
    </dgm:pt>
    <dgm:pt modelId="{ED7BD9A6-D02D-4F8D-9DEB-CFB60496B3B4}">
      <dgm:prSet phldrT="[Text]" custT="1"/>
      <dgm:spPr/>
      <dgm:t>
        <a:bodyPr/>
        <a:lstStyle/>
        <a:p>
          <a:r>
            <a:rPr lang="en-US" sz="1600" dirty="0" err="1" smtClean="0">
              <a:latin typeface="+mj-lt"/>
            </a:rPr>
            <a:t>Jenis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kegiatan</a:t>
          </a:r>
          <a:r>
            <a:rPr lang="en-US" sz="1600" dirty="0" smtClean="0">
              <a:latin typeface="+mj-lt"/>
            </a:rPr>
            <a:t> yang </a:t>
          </a:r>
          <a:r>
            <a:rPr lang="en-US" sz="1600" dirty="0" err="1" smtClean="0">
              <a:latin typeface="+mj-lt"/>
            </a:rPr>
            <a:t>dapat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dibiayai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adalah</a:t>
          </a:r>
          <a:r>
            <a:rPr lang="en-US" sz="1600" dirty="0" smtClean="0">
              <a:latin typeface="+mj-lt"/>
            </a:rPr>
            <a:t> P</a:t>
          </a:r>
          <a:r>
            <a:rPr lang="id-ID" sz="1600" dirty="0" smtClean="0">
              <a:latin typeface="+mj-lt"/>
            </a:rPr>
            <a:t>enyiapan </a:t>
          </a:r>
          <a:r>
            <a:rPr lang="en-US" sz="1600" dirty="0" err="1" smtClean="0">
              <a:latin typeface="+mj-lt"/>
            </a:rPr>
            <a:t>Kajian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Akhir</a:t>
          </a:r>
          <a:r>
            <a:rPr lang="en-US" sz="1600" dirty="0" smtClean="0">
              <a:latin typeface="+mj-lt"/>
            </a:rPr>
            <a:t> </a:t>
          </a:r>
          <a:r>
            <a:rPr lang="id-ID" sz="1600" dirty="0" smtClean="0">
              <a:latin typeface="+mj-lt"/>
            </a:rPr>
            <a:t>Pra</a:t>
          </a:r>
          <a:r>
            <a:rPr lang="en-US" sz="1600" dirty="0" smtClean="0">
              <a:latin typeface="+mj-lt"/>
            </a:rPr>
            <a:t>s</a:t>
          </a:r>
          <a:r>
            <a:rPr lang="id-ID" sz="1600" dirty="0" smtClean="0">
              <a:latin typeface="+mj-lt"/>
            </a:rPr>
            <a:t>tudi Kelayakan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dan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penyiapan</a:t>
          </a:r>
          <a:r>
            <a:rPr lang="en-US" sz="1600" dirty="0" smtClean="0">
              <a:latin typeface="+mj-lt"/>
            </a:rPr>
            <a:t> </a:t>
          </a:r>
          <a:r>
            <a:rPr lang="id-ID" sz="1600" dirty="0" smtClean="0">
              <a:latin typeface="+mj-lt"/>
            </a:rPr>
            <a:t>kajian atau dokumen pendukung </a:t>
          </a:r>
          <a:r>
            <a:rPr lang="en-US" sz="1600" dirty="0" err="1" smtClean="0"/>
            <a:t>Kajian</a:t>
          </a:r>
          <a:r>
            <a:rPr lang="en-US" sz="1600" dirty="0" smtClean="0"/>
            <a:t> </a:t>
          </a:r>
          <a:r>
            <a:rPr lang="en-US" sz="1600" dirty="0" err="1" smtClean="0"/>
            <a:t>Akhir</a:t>
          </a:r>
          <a:r>
            <a:rPr lang="en-US" sz="1600" dirty="0" smtClean="0"/>
            <a:t> </a:t>
          </a:r>
          <a:r>
            <a:rPr lang="en-US" sz="1600" dirty="0" err="1" smtClean="0"/>
            <a:t>Prastudi</a:t>
          </a:r>
          <a:r>
            <a:rPr lang="en-US" sz="1600" dirty="0" smtClean="0"/>
            <a:t> </a:t>
          </a:r>
          <a:r>
            <a:rPr lang="en-US" sz="1600" dirty="0" err="1" smtClean="0"/>
            <a:t>Kelayakan</a:t>
          </a:r>
          <a:r>
            <a:rPr lang="en-US" sz="1600" dirty="0" smtClean="0">
              <a:latin typeface="+mj-lt"/>
            </a:rPr>
            <a:t>.</a:t>
          </a:r>
        </a:p>
      </dgm:t>
    </dgm:pt>
    <dgm:pt modelId="{F3489908-ECA9-4741-985D-683DD9F5CFC3}" type="parTrans" cxnId="{679A91EA-9D83-4F53-8BC0-71BAD6178B58}">
      <dgm:prSet/>
      <dgm:spPr/>
      <dgm:t>
        <a:bodyPr/>
        <a:lstStyle/>
        <a:p>
          <a:endParaRPr lang="en-US"/>
        </a:p>
      </dgm:t>
    </dgm:pt>
    <dgm:pt modelId="{260D7423-6FD6-4CCC-BD70-5B58FE27E8C5}" type="sibTrans" cxnId="{679A91EA-9D83-4F53-8BC0-71BAD6178B58}">
      <dgm:prSet/>
      <dgm:spPr/>
      <dgm:t>
        <a:bodyPr/>
        <a:lstStyle/>
        <a:p>
          <a:endParaRPr lang="en-US"/>
        </a:p>
      </dgm:t>
    </dgm:pt>
    <dgm:pt modelId="{7F151777-CF85-4C4F-A6C5-13ADBF6629DC}">
      <dgm:prSet custT="1"/>
      <dgm:spPr/>
      <dgm:t>
        <a:bodyPr/>
        <a:lstStyle/>
        <a:p>
          <a:r>
            <a:rPr lang="en-US" sz="1600" dirty="0" err="1" smtClean="0"/>
            <a:t>Jenis</a:t>
          </a:r>
          <a:r>
            <a:rPr lang="en-US" sz="1600" dirty="0" smtClean="0"/>
            <a:t> </a:t>
          </a:r>
          <a:r>
            <a:rPr lang="en-US" sz="1600" dirty="0" err="1" smtClean="0"/>
            <a:t>kegiatan</a:t>
          </a:r>
          <a:r>
            <a:rPr lang="en-US" sz="1600" dirty="0" smtClean="0"/>
            <a:t> yang </a:t>
          </a:r>
          <a:r>
            <a:rPr lang="en-US" sz="1600" dirty="0" err="1" smtClean="0"/>
            <a:t>dapat</a:t>
          </a:r>
          <a:r>
            <a:rPr lang="en-US" sz="1600" dirty="0" smtClean="0"/>
            <a:t> </a:t>
          </a:r>
          <a:r>
            <a:rPr lang="en-US" sz="1600" dirty="0" err="1" smtClean="0"/>
            <a:t>dibiayai</a:t>
          </a:r>
          <a:r>
            <a:rPr lang="en-US" sz="1600" dirty="0" smtClean="0"/>
            <a:t> </a:t>
          </a:r>
          <a:r>
            <a:rPr lang="en-US" sz="1600" dirty="0" err="1" smtClean="0"/>
            <a:t>antara</a:t>
          </a:r>
          <a:r>
            <a:rPr lang="en-US" sz="1600" dirty="0" smtClean="0"/>
            <a:t> lain </a:t>
          </a:r>
          <a:r>
            <a:rPr lang="en-US" sz="1600" dirty="0" err="1" smtClean="0"/>
            <a:t>pendampingan</a:t>
          </a:r>
          <a:r>
            <a:rPr lang="en-US" sz="1600" dirty="0" smtClean="0"/>
            <a:t> PQ, </a:t>
          </a:r>
          <a:r>
            <a:rPr lang="en-US" sz="1600" i="1" dirty="0" smtClean="0"/>
            <a:t>bidders meeting</a:t>
          </a:r>
          <a:r>
            <a:rPr lang="en-US" sz="1600" dirty="0" smtClean="0"/>
            <a:t>, </a:t>
          </a:r>
          <a:r>
            <a:rPr lang="en-US" sz="1600" i="1" dirty="0" smtClean="0"/>
            <a:t>lenders meeting</a:t>
          </a:r>
          <a:r>
            <a:rPr lang="en-US" sz="1600" dirty="0" smtClean="0"/>
            <a:t>, </a:t>
          </a:r>
          <a:r>
            <a:rPr lang="en-US" sz="1600" dirty="0" err="1" smtClean="0"/>
            <a:t>RfP</a:t>
          </a:r>
          <a:r>
            <a:rPr lang="en-US" sz="1600" dirty="0" smtClean="0"/>
            <a:t>, </a:t>
          </a:r>
          <a:r>
            <a:rPr lang="en-US" sz="1600" dirty="0" err="1" smtClean="0"/>
            <a:t>dll</a:t>
          </a:r>
          <a:r>
            <a:rPr lang="en-US" sz="1600" dirty="0" smtClean="0"/>
            <a:t>.</a:t>
          </a:r>
          <a:endParaRPr lang="en-US" sz="1600" dirty="0"/>
        </a:p>
      </dgm:t>
    </dgm:pt>
    <dgm:pt modelId="{3638EBCA-94CB-4E3B-9FD8-1CF682FBE754}" type="parTrans" cxnId="{CEC89621-ADDD-4B22-9C8E-A8FA444F74F3}">
      <dgm:prSet/>
      <dgm:spPr/>
      <dgm:t>
        <a:bodyPr/>
        <a:lstStyle/>
        <a:p>
          <a:endParaRPr lang="en-US"/>
        </a:p>
      </dgm:t>
    </dgm:pt>
    <dgm:pt modelId="{BBDE29F1-7403-46B8-BC2F-7C48CDF75D81}" type="sibTrans" cxnId="{CEC89621-ADDD-4B22-9C8E-A8FA444F74F3}">
      <dgm:prSet/>
      <dgm:spPr/>
      <dgm:t>
        <a:bodyPr/>
        <a:lstStyle/>
        <a:p>
          <a:endParaRPr lang="en-US"/>
        </a:p>
      </dgm:t>
    </dgm:pt>
    <dgm:pt modelId="{B7DD5546-323A-4CFD-BD25-45141F54AB6F}">
      <dgm:prSet custT="1"/>
      <dgm:spPr/>
      <dgm:t>
        <a:bodyPr/>
        <a:lstStyle/>
        <a:p>
          <a:r>
            <a:rPr lang="en-US" sz="1600" dirty="0" err="1" smtClean="0">
              <a:latin typeface="+mj-lt"/>
            </a:rPr>
            <a:t>Penugasan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kepada</a:t>
          </a:r>
          <a:r>
            <a:rPr lang="en-US" sz="1600" dirty="0" smtClean="0">
              <a:latin typeface="+mj-lt"/>
            </a:rPr>
            <a:t> BUMN </a:t>
          </a:r>
          <a:r>
            <a:rPr lang="en-US" sz="1600" dirty="0" err="1" smtClean="0">
              <a:latin typeface="+mj-lt"/>
            </a:rPr>
            <a:t>hanya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dapat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dilakukan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setelah</a:t>
          </a:r>
          <a:r>
            <a:rPr lang="en-US" sz="1600" dirty="0" smtClean="0">
              <a:latin typeface="+mj-lt"/>
            </a:rPr>
            <a:t> PJPK </a:t>
          </a:r>
          <a:r>
            <a:rPr lang="en-US" sz="1600" dirty="0" err="1" smtClean="0">
              <a:latin typeface="+mj-lt"/>
            </a:rPr>
            <a:t>menandatangani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Kesepakatan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Induk</a:t>
          </a:r>
          <a:r>
            <a:rPr lang="en-US" sz="1600" dirty="0" smtClean="0">
              <a:latin typeface="+mj-lt"/>
            </a:rPr>
            <a:t> </a:t>
          </a:r>
          <a:endParaRPr lang="en-US" sz="1600" dirty="0">
            <a:latin typeface="+mj-lt"/>
          </a:endParaRPr>
        </a:p>
      </dgm:t>
    </dgm:pt>
    <dgm:pt modelId="{C9F2F610-D2F3-4A22-BCD4-2FC937E48DCB}" type="parTrans" cxnId="{2DF55DCF-3300-4D51-96EF-1011C8D9042A}">
      <dgm:prSet/>
      <dgm:spPr/>
      <dgm:t>
        <a:bodyPr/>
        <a:lstStyle/>
        <a:p>
          <a:endParaRPr lang="en-US"/>
        </a:p>
      </dgm:t>
    </dgm:pt>
    <dgm:pt modelId="{A56B5797-9B44-4586-858C-77E7CC8B7E74}" type="sibTrans" cxnId="{2DF55DCF-3300-4D51-96EF-1011C8D9042A}">
      <dgm:prSet/>
      <dgm:spPr/>
      <dgm:t>
        <a:bodyPr/>
        <a:lstStyle/>
        <a:p>
          <a:endParaRPr lang="en-US"/>
        </a:p>
      </dgm:t>
    </dgm:pt>
    <dgm:pt modelId="{9E17838E-14A0-4C6C-9504-0E1F1CB02F70}">
      <dgm:prSet phldrT="[Text]" custT="1"/>
      <dgm:spPr/>
      <dgm:t>
        <a:bodyPr/>
        <a:lstStyle/>
        <a:p>
          <a:r>
            <a:rPr lang="en-US" sz="1600" dirty="0" smtClean="0">
              <a:latin typeface="+mj-lt"/>
            </a:rPr>
            <a:t>PDF </a:t>
          </a:r>
          <a:r>
            <a:rPr lang="en-US" sz="1600" dirty="0" err="1" smtClean="0">
              <a:latin typeface="+mj-lt"/>
            </a:rPr>
            <a:t>dapat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diberikan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setelah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ada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kajian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awal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Prastudi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Kelayakan</a:t>
          </a:r>
          <a:r>
            <a:rPr lang="en-US" sz="1600" dirty="0" smtClean="0">
              <a:latin typeface="+mj-lt"/>
            </a:rPr>
            <a:t> (</a:t>
          </a:r>
          <a:r>
            <a:rPr lang="en-US" sz="1600" i="1" dirty="0" smtClean="0">
              <a:latin typeface="+mj-lt"/>
            </a:rPr>
            <a:t>outline business case</a:t>
          </a:r>
          <a:r>
            <a:rPr lang="en-US" sz="1600" dirty="0" smtClean="0">
              <a:latin typeface="+mj-lt"/>
            </a:rPr>
            <a:t>) </a:t>
          </a:r>
          <a:r>
            <a:rPr lang="en-US" sz="1600" dirty="0" err="1" smtClean="0">
              <a:latin typeface="+mj-lt"/>
            </a:rPr>
            <a:t>dan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indikasi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minat</a:t>
          </a:r>
          <a:r>
            <a:rPr lang="en-US" sz="1600" dirty="0" smtClean="0">
              <a:latin typeface="+mj-lt"/>
            </a:rPr>
            <a:t> investor </a:t>
          </a:r>
          <a:r>
            <a:rPr lang="en-US" sz="1600" dirty="0" err="1" smtClean="0">
              <a:latin typeface="+mj-lt"/>
            </a:rPr>
            <a:t>berdasarkan</a:t>
          </a:r>
          <a:r>
            <a:rPr lang="en-US" sz="1600" dirty="0" smtClean="0">
              <a:latin typeface="+mj-lt"/>
            </a:rPr>
            <a:t> </a:t>
          </a:r>
          <a:r>
            <a:rPr lang="en-US" sz="1600" dirty="0" err="1" smtClean="0">
              <a:latin typeface="+mj-lt"/>
            </a:rPr>
            <a:t>hasil</a:t>
          </a:r>
          <a:r>
            <a:rPr lang="en-US" sz="1600" dirty="0" smtClean="0">
              <a:latin typeface="+mj-lt"/>
            </a:rPr>
            <a:t> </a:t>
          </a:r>
          <a:r>
            <a:rPr lang="en-US" sz="1600" i="1" dirty="0" smtClean="0">
              <a:latin typeface="+mj-lt"/>
            </a:rPr>
            <a:t>market sounding</a:t>
          </a:r>
          <a:endParaRPr lang="en-US" sz="1600" dirty="0" smtClean="0">
            <a:latin typeface="+mj-lt"/>
          </a:endParaRPr>
        </a:p>
      </dgm:t>
    </dgm:pt>
    <dgm:pt modelId="{F20426E5-0F4A-454B-B607-D71562A2D5DA}" type="parTrans" cxnId="{D6D70830-6B7B-4F80-A393-3703A4A7585B}">
      <dgm:prSet/>
      <dgm:spPr/>
      <dgm:t>
        <a:bodyPr/>
        <a:lstStyle/>
        <a:p>
          <a:endParaRPr lang="en-US"/>
        </a:p>
      </dgm:t>
    </dgm:pt>
    <dgm:pt modelId="{4037A4DD-9514-496A-A1FD-7E9EA73F57D7}" type="sibTrans" cxnId="{D6D70830-6B7B-4F80-A393-3703A4A7585B}">
      <dgm:prSet/>
      <dgm:spPr/>
      <dgm:t>
        <a:bodyPr/>
        <a:lstStyle/>
        <a:p>
          <a:endParaRPr lang="en-US"/>
        </a:p>
      </dgm:t>
    </dgm:pt>
    <dgm:pt modelId="{BE4AB851-3ECF-462D-A526-ED92DD042E0A}" type="pres">
      <dgm:prSet presAssocID="{8A48F1BA-5D9F-4EBD-8D47-9C0959C984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383F8-3097-476C-A1B0-CAF72B5170FE}" type="pres">
      <dgm:prSet presAssocID="{ED3DF9BF-2032-4C11-BD5B-1F623CFF1661}" presName="linNode" presStyleCnt="0"/>
      <dgm:spPr/>
    </dgm:pt>
    <dgm:pt modelId="{844BB3A2-20E7-4BAA-ABA8-0214100EAC99}" type="pres">
      <dgm:prSet presAssocID="{ED3DF9BF-2032-4C11-BD5B-1F623CFF1661}" presName="parentText" presStyleLbl="node1" presStyleIdx="0" presStyleCnt="3" custScaleX="81160" custScaleY="931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9DB6E-F6D3-422F-9EF6-4CA2202DF7CB}" type="pres">
      <dgm:prSet presAssocID="{ED3DF9BF-2032-4C11-BD5B-1F623CFF1661}" presName="descendantText" presStyleLbl="alignAccFollowNode1" presStyleIdx="0" presStyleCnt="3" custScaleX="117945" custScaleY="103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FD0AF-C98F-4EAE-88E6-BA0EDA8A7BC7}" type="pres">
      <dgm:prSet presAssocID="{2F82B067-8835-42E7-AB39-F90703FBD539}" presName="sp" presStyleCnt="0"/>
      <dgm:spPr/>
    </dgm:pt>
    <dgm:pt modelId="{22E77C6B-8CE9-43E1-AE54-1F44559E040F}" type="pres">
      <dgm:prSet presAssocID="{4F5B131B-D36B-4A6E-853C-B4996AD2E86E}" presName="linNode" presStyleCnt="0"/>
      <dgm:spPr/>
    </dgm:pt>
    <dgm:pt modelId="{0BC6527B-7945-446D-96F3-044C5FCAE445}" type="pres">
      <dgm:prSet presAssocID="{4F5B131B-D36B-4A6E-853C-B4996AD2E86E}" presName="parentText" presStyleLbl="node1" presStyleIdx="1" presStyleCnt="3" custScaleX="76522" custScaleY="481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51052-6A16-4790-8E64-9574231FBF5B}" type="pres">
      <dgm:prSet presAssocID="{4F5B131B-D36B-4A6E-853C-B4996AD2E86E}" presName="descendantText" presStyleLbl="alignAccFollowNode1" presStyleIdx="1" presStyleCnt="3" custScaleX="113478" custScaleY="52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98477-51A3-4D05-BB72-F75CF1822A58}" type="pres">
      <dgm:prSet presAssocID="{761C0BFA-ECD3-40D1-A112-684414FCE88D}" presName="sp" presStyleCnt="0"/>
      <dgm:spPr/>
    </dgm:pt>
    <dgm:pt modelId="{78ECCDA8-D841-4CC4-8961-E0E9BB617B2E}" type="pres">
      <dgm:prSet presAssocID="{0F3602D3-6C00-4BF2-8CC1-C4105CE5352A}" presName="linNode" presStyleCnt="0"/>
      <dgm:spPr/>
      <dgm:t>
        <a:bodyPr/>
        <a:lstStyle/>
        <a:p>
          <a:endParaRPr lang="en-US"/>
        </a:p>
      </dgm:t>
    </dgm:pt>
    <dgm:pt modelId="{6CA89E85-34E1-4CA3-AB90-56928F4F4B9F}" type="pres">
      <dgm:prSet presAssocID="{0F3602D3-6C00-4BF2-8CC1-C4105CE5352A}" presName="parentText" presStyleLbl="node1" presStyleIdx="2" presStyleCnt="3" custScaleX="75766" custScaleY="679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8D2C9-D27A-4FCA-955A-81C36A6714D6}" type="pres">
      <dgm:prSet presAssocID="{0F3602D3-6C00-4BF2-8CC1-C4105CE5352A}" presName="descendantText" presStyleLbl="alignAccFollowNode1" presStyleIdx="2" presStyleCnt="3" custScaleX="117945" custScaleY="71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0B8DDA-A801-451F-8846-374612D469A2}" srcId="{8A48F1BA-5D9F-4EBD-8D47-9C0959C984A3}" destId="{ED3DF9BF-2032-4C11-BD5B-1F623CFF1661}" srcOrd="0" destOrd="0" parTransId="{2A5BB47C-F4A6-4189-AA8E-13FB7C1524AC}" sibTransId="{2F82B067-8835-42E7-AB39-F90703FBD539}"/>
    <dgm:cxn modelId="{D6D70830-6B7B-4F80-A393-3703A4A7585B}" srcId="{ED3DF9BF-2032-4C11-BD5B-1F623CFF1661}" destId="{9E17838E-14A0-4C6C-9504-0E1F1CB02F70}" srcOrd="2" destOrd="0" parTransId="{F20426E5-0F4A-454B-B607-D71562A2D5DA}" sibTransId="{4037A4DD-9514-496A-A1FD-7E9EA73F57D7}"/>
    <dgm:cxn modelId="{CC8C0C2B-B12F-468D-9D81-79C0EB557839}" srcId="{8A48F1BA-5D9F-4EBD-8D47-9C0959C984A3}" destId="{4F5B131B-D36B-4A6E-853C-B4996AD2E86E}" srcOrd="1" destOrd="0" parTransId="{AEBF8629-372E-4C56-8FFD-5A5B40F4E3E0}" sibTransId="{761C0BFA-ECD3-40D1-A112-684414FCE88D}"/>
    <dgm:cxn modelId="{59845025-C967-4458-9B99-E5E3544600CE}" type="presOf" srcId="{7F151777-CF85-4C4F-A6C5-13ADBF6629DC}" destId="{B5C51052-6A16-4790-8E64-9574231FBF5B}" srcOrd="0" destOrd="1" presId="urn:microsoft.com/office/officeart/2005/8/layout/vList5"/>
    <dgm:cxn modelId="{354D2B5D-15B5-42FD-931B-432FD96C7461}" type="presOf" srcId="{ED7BD9A6-D02D-4F8D-9DEB-CFB60496B3B4}" destId="{C5A9DB6E-F6D3-422F-9EF6-4CA2202DF7CB}" srcOrd="0" destOrd="1" presId="urn:microsoft.com/office/officeart/2005/8/layout/vList5"/>
    <dgm:cxn modelId="{E43BA013-55F7-4AC9-BEAC-799AE23D2713}" srcId="{4F5B131B-D36B-4A6E-853C-B4996AD2E86E}" destId="{24175ACA-55FE-42F7-9FC0-CF4F188414F4}" srcOrd="0" destOrd="0" parTransId="{7CB6F24D-7AD4-4587-B5C1-A3DB6280BBC7}" sibTransId="{D7B56B43-4FAA-4404-ADC5-D9921C1CACCA}"/>
    <dgm:cxn modelId="{41CB09ED-8B36-4A78-AD79-7C4C2CF845CC}" type="presOf" srcId="{4F5B131B-D36B-4A6E-853C-B4996AD2E86E}" destId="{0BC6527B-7945-446D-96F3-044C5FCAE445}" srcOrd="0" destOrd="0" presId="urn:microsoft.com/office/officeart/2005/8/layout/vList5"/>
    <dgm:cxn modelId="{ABDA6280-C87C-49A8-A330-82B95D176F70}" type="presOf" srcId="{4A2FF5AC-97A2-4F6D-B9C3-306756496405}" destId="{C5A9DB6E-F6D3-422F-9EF6-4CA2202DF7CB}" srcOrd="0" destOrd="0" presId="urn:microsoft.com/office/officeart/2005/8/layout/vList5"/>
    <dgm:cxn modelId="{F376A9C1-4826-4EE1-8F65-67DC2B829432}" type="presOf" srcId="{9E17838E-14A0-4C6C-9504-0E1F1CB02F70}" destId="{C5A9DB6E-F6D3-422F-9EF6-4CA2202DF7CB}" srcOrd="0" destOrd="2" presId="urn:microsoft.com/office/officeart/2005/8/layout/vList5"/>
    <dgm:cxn modelId="{CEC89621-ADDD-4B22-9C8E-A8FA444F74F3}" srcId="{4F5B131B-D36B-4A6E-853C-B4996AD2E86E}" destId="{7F151777-CF85-4C4F-A6C5-13ADBF6629DC}" srcOrd="1" destOrd="0" parTransId="{3638EBCA-94CB-4E3B-9FD8-1CF682FBE754}" sibTransId="{BBDE29F1-7403-46B8-BC2F-7C48CDF75D81}"/>
    <dgm:cxn modelId="{6ED6FD7B-76C8-4A90-AD74-C8157956F976}" type="presOf" srcId="{96000278-AFB6-4CE2-87B6-A5AD7E6319E0}" destId="{B0F8D2C9-D27A-4FCA-955A-81C36A6714D6}" srcOrd="0" destOrd="0" presId="urn:microsoft.com/office/officeart/2005/8/layout/vList5"/>
    <dgm:cxn modelId="{E61BCEEF-62B5-4A08-9B73-C47245F49C3F}" srcId="{8A48F1BA-5D9F-4EBD-8D47-9C0959C984A3}" destId="{0F3602D3-6C00-4BF2-8CC1-C4105CE5352A}" srcOrd="2" destOrd="0" parTransId="{CF2935C8-A84A-43D7-B21B-5C1C0A27B0D7}" sibTransId="{F9D4B24B-0A91-44B0-999F-22E90C0536BD}"/>
    <dgm:cxn modelId="{8287E21B-B2F8-425E-A6D2-2D865FCC65E8}" srcId="{0F3602D3-6C00-4BF2-8CC1-C4105CE5352A}" destId="{96000278-AFB6-4CE2-87B6-A5AD7E6319E0}" srcOrd="0" destOrd="0" parTransId="{CEF91FE3-E987-4A6F-A6E6-3E09F92CF21F}" sibTransId="{9BD38F13-586C-4F13-A0E0-829152556E3F}"/>
    <dgm:cxn modelId="{38C9895E-3F3C-41D2-86AA-20336E8201F3}" type="presOf" srcId="{0F3602D3-6C00-4BF2-8CC1-C4105CE5352A}" destId="{6CA89E85-34E1-4CA3-AB90-56928F4F4B9F}" srcOrd="0" destOrd="0" presId="urn:microsoft.com/office/officeart/2005/8/layout/vList5"/>
    <dgm:cxn modelId="{08B1BE43-BCC9-461E-97AA-5889D5C8D7FD}" type="presOf" srcId="{8A48F1BA-5D9F-4EBD-8D47-9C0959C984A3}" destId="{BE4AB851-3ECF-462D-A526-ED92DD042E0A}" srcOrd="0" destOrd="0" presId="urn:microsoft.com/office/officeart/2005/8/layout/vList5"/>
    <dgm:cxn modelId="{2DF55DCF-3300-4D51-96EF-1011C8D9042A}" srcId="{0F3602D3-6C00-4BF2-8CC1-C4105CE5352A}" destId="{B7DD5546-323A-4CFD-BD25-45141F54AB6F}" srcOrd="1" destOrd="0" parTransId="{C9F2F610-D2F3-4A22-BCD4-2FC937E48DCB}" sibTransId="{A56B5797-9B44-4586-858C-77E7CC8B7E74}"/>
    <dgm:cxn modelId="{679A91EA-9D83-4F53-8BC0-71BAD6178B58}" srcId="{ED3DF9BF-2032-4C11-BD5B-1F623CFF1661}" destId="{ED7BD9A6-D02D-4F8D-9DEB-CFB60496B3B4}" srcOrd="1" destOrd="0" parTransId="{F3489908-ECA9-4741-985D-683DD9F5CFC3}" sibTransId="{260D7423-6FD6-4CCC-BD70-5B58FE27E8C5}"/>
    <dgm:cxn modelId="{E5C5698E-0435-4DF4-8B50-A076E10209D9}" type="presOf" srcId="{24175ACA-55FE-42F7-9FC0-CF4F188414F4}" destId="{B5C51052-6A16-4790-8E64-9574231FBF5B}" srcOrd="0" destOrd="0" presId="urn:microsoft.com/office/officeart/2005/8/layout/vList5"/>
    <dgm:cxn modelId="{AF684343-B647-41FD-8B2C-5111E0AB2514}" type="presOf" srcId="{ED3DF9BF-2032-4C11-BD5B-1F623CFF1661}" destId="{844BB3A2-20E7-4BAA-ABA8-0214100EAC99}" srcOrd="0" destOrd="0" presId="urn:microsoft.com/office/officeart/2005/8/layout/vList5"/>
    <dgm:cxn modelId="{7B99478F-2622-4030-B859-A1B307BF457E}" srcId="{ED3DF9BF-2032-4C11-BD5B-1F623CFF1661}" destId="{4A2FF5AC-97A2-4F6D-B9C3-306756496405}" srcOrd="0" destOrd="0" parTransId="{43ADC94C-652C-4EAD-AACE-0D3709D05069}" sibTransId="{472DA387-D997-4E92-AA69-66D20C6892A0}"/>
    <dgm:cxn modelId="{298B52F4-4BBD-440F-9F38-D97B366E1BEF}" type="presOf" srcId="{B7DD5546-323A-4CFD-BD25-45141F54AB6F}" destId="{B0F8D2C9-D27A-4FCA-955A-81C36A6714D6}" srcOrd="0" destOrd="1" presId="urn:microsoft.com/office/officeart/2005/8/layout/vList5"/>
    <dgm:cxn modelId="{BCC67C4D-E38B-4D0B-B647-907835CD92C1}" type="presParOf" srcId="{BE4AB851-3ECF-462D-A526-ED92DD042E0A}" destId="{03A383F8-3097-476C-A1B0-CAF72B5170FE}" srcOrd="0" destOrd="0" presId="urn:microsoft.com/office/officeart/2005/8/layout/vList5"/>
    <dgm:cxn modelId="{33320527-04F4-4158-B514-231C0C4600E1}" type="presParOf" srcId="{03A383F8-3097-476C-A1B0-CAF72B5170FE}" destId="{844BB3A2-20E7-4BAA-ABA8-0214100EAC99}" srcOrd="0" destOrd="0" presId="urn:microsoft.com/office/officeart/2005/8/layout/vList5"/>
    <dgm:cxn modelId="{DBDFAE47-9E56-47A5-B374-1C52E4313AC9}" type="presParOf" srcId="{03A383F8-3097-476C-A1B0-CAF72B5170FE}" destId="{C5A9DB6E-F6D3-422F-9EF6-4CA2202DF7CB}" srcOrd="1" destOrd="0" presId="urn:microsoft.com/office/officeart/2005/8/layout/vList5"/>
    <dgm:cxn modelId="{0064E89A-D05C-45D5-9809-415E2DE7894D}" type="presParOf" srcId="{BE4AB851-3ECF-462D-A526-ED92DD042E0A}" destId="{6EEFD0AF-C98F-4EAE-88E6-BA0EDA8A7BC7}" srcOrd="1" destOrd="0" presId="urn:microsoft.com/office/officeart/2005/8/layout/vList5"/>
    <dgm:cxn modelId="{160E3833-B3C3-41FF-AAFA-069BC960B584}" type="presParOf" srcId="{BE4AB851-3ECF-462D-A526-ED92DD042E0A}" destId="{22E77C6B-8CE9-43E1-AE54-1F44559E040F}" srcOrd="2" destOrd="0" presId="urn:microsoft.com/office/officeart/2005/8/layout/vList5"/>
    <dgm:cxn modelId="{FD73869F-E839-417F-8BBB-A3744F7A3606}" type="presParOf" srcId="{22E77C6B-8CE9-43E1-AE54-1F44559E040F}" destId="{0BC6527B-7945-446D-96F3-044C5FCAE445}" srcOrd="0" destOrd="0" presId="urn:microsoft.com/office/officeart/2005/8/layout/vList5"/>
    <dgm:cxn modelId="{551BF2F5-D090-440F-8031-1FB132BF9225}" type="presParOf" srcId="{22E77C6B-8CE9-43E1-AE54-1F44559E040F}" destId="{B5C51052-6A16-4790-8E64-9574231FBF5B}" srcOrd="1" destOrd="0" presId="urn:microsoft.com/office/officeart/2005/8/layout/vList5"/>
    <dgm:cxn modelId="{A738A24F-AEC3-41C1-A62F-6A0F3479AD89}" type="presParOf" srcId="{BE4AB851-3ECF-462D-A526-ED92DD042E0A}" destId="{80898477-51A3-4D05-BB72-F75CF1822A58}" srcOrd="3" destOrd="0" presId="urn:microsoft.com/office/officeart/2005/8/layout/vList5"/>
    <dgm:cxn modelId="{09992BAA-7BD0-4238-9218-5BC6397BC380}" type="presParOf" srcId="{BE4AB851-3ECF-462D-A526-ED92DD042E0A}" destId="{78ECCDA8-D841-4CC4-8961-E0E9BB617B2E}" srcOrd="4" destOrd="0" presId="urn:microsoft.com/office/officeart/2005/8/layout/vList5"/>
    <dgm:cxn modelId="{3BAE4A62-97B7-4290-A327-EE51B5A8DADB}" type="presParOf" srcId="{78ECCDA8-D841-4CC4-8961-E0E9BB617B2E}" destId="{6CA89E85-34E1-4CA3-AB90-56928F4F4B9F}" srcOrd="0" destOrd="0" presId="urn:microsoft.com/office/officeart/2005/8/layout/vList5"/>
    <dgm:cxn modelId="{A502DE38-E98C-45E8-B1FB-50A29E06A8D7}" type="presParOf" srcId="{78ECCDA8-D841-4CC4-8961-E0E9BB617B2E}" destId="{B0F8D2C9-D27A-4FCA-955A-81C36A6714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209C33-ADD0-4B13-8207-5BEAF286705A}" type="doc">
      <dgm:prSet loTypeId="urn:microsoft.com/office/officeart/2005/8/layout/vList3#2" loCatId="list" qsTypeId="urn:microsoft.com/office/officeart/2005/8/quickstyle/simple1" qsCatId="simple" csTypeId="urn:microsoft.com/office/officeart/2005/8/colors/colorful5" csCatId="colorful" phldr="1"/>
      <dgm:spPr/>
    </dgm:pt>
    <dgm:pt modelId="{F08ACF00-962E-49E1-81B7-C6A981A883C6}">
      <dgm:prSet phldrT="[Text]" custT="1"/>
      <dgm:spPr>
        <a:solidFill>
          <a:srgbClr val="0070C0"/>
        </a:solidFill>
        <a:ln>
          <a:solidFill>
            <a:schemeClr val="accent1"/>
          </a:solidFill>
        </a:ln>
      </dgm:spPr>
      <dgm:t>
        <a:bodyPr/>
        <a:lstStyle/>
        <a:p>
          <a:pPr algn="l"/>
          <a:r>
            <a:rPr lang="en-US" sz="2800" dirty="0" err="1" smtClean="0"/>
            <a:t>Dukungan</a:t>
          </a:r>
          <a:r>
            <a:rPr lang="en-US" sz="2800" dirty="0" smtClean="0"/>
            <a:t> </a:t>
          </a:r>
          <a:r>
            <a:rPr lang="en-US" sz="2800" dirty="0" err="1" smtClean="0"/>
            <a:t>Kelayakan</a:t>
          </a:r>
          <a:r>
            <a:rPr lang="en-US" sz="2800" dirty="0" smtClean="0"/>
            <a:t> (</a:t>
          </a:r>
          <a:r>
            <a:rPr lang="en-US" sz="2800" i="1" dirty="0" smtClean="0"/>
            <a:t>Viability Gap Fund</a:t>
          </a:r>
          <a:r>
            <a:rPr lang="en-US" sz="2800" dirty="0" smtClean="0"/>
            <a:t>/ VGF)</a:t>
          </a:r>
          <a:endParaRPr lang="en-US" sz="2800" dirty="0"/>
        </a:p>
      </dgm:t>
    </dgm:pt>
    <dgm:pt modelId="{25C48C4D-AAE6-4C91-B529-25BFEBDCE7B2}" type="parTrans" cxnId="{AE09E27D-383C-47E3-BADA-0D83C8D9838F}">
      <dgm:prSet/>
      <dgm:spPr/>
      <dgm:t>
        <a:bodyPr/>
        <a:lstStyle/>
        <a:p>
          <a:endParaRPr lang="en-US" sz="1200"/>
        </a:p>
      </dgm:t>
    </dgm:pt>
    <dgm:pt modelId="{D72A86E3-29B7-457F-B013-26555233DFF3}" type="sibTrans" cxnId="{AE09E27D-383C-47E3-BADA-0D83C8D9838F}">
      <dgm:prSet/>
      <dgm:spPr/>
      <dgm:t>
        <a:bodyPr/>
        <a:lstStyle/>
        <a:p>
          <a:endParaRPr lang="en-US" sz="1200"/>
        </a:p>
      </dgm:t>
    </dgm:pt>
    <dgm:pt modelId="{745A42D7-5D0F-4DEA-BAB6-92E71F26479D}" type="pres">
      <dgm:prSet presAssocID="{EB209C33-ADD0-4B13-8207-5BEAF286705A}" presName="linearFlow" presStyleCnt="0">
        <dgm:presLayoutVars>
          <dgm:dir/>
          <dgm:resizeHandles val="exact"/>
        </dgm:presLayoutVars>
      </dgm:prSet>
      <dgm:spPr/>
    </dgm:pt>
    <dgm:pt modelId="{B2B74575-420B-453B-B260-F49C6890D4DA}" type="pres">
      <dgm:prSet presAssocID="{F08ACF00-962E-49E1-81B7-C6A981A883C6}" presName="composite" presStyleCnt="0"/>
      <dgm:spPr/>
    </dgm:pt>
    <dgm:pt modelId="{5071526A-F3AA-4398-8397-6112C590B69F}" type="pres">
      <dgm:prSet presAssocID="{F08ACF00-962E-49E1-81B7-C6A981A883C6}" presName="imgShp" presStyleLbl="fgImgPlace1" presStyleIdx="0" presStyleCnt="1"/>
      <dgm:spPr>
        <a:solidFill>
          <a:srgbClr val="0070C0"/>
        </a:solidFill>
        <a:ln>
          <a:solidFill>
            <a:schemeClr val="accent1"/>
          </a:solidFill>
        </a:ln>
      </dgm:spPr>
    </dgm:pt>
    <dgm:pt modelId="{55421495-1BE6-4B82-923B-DF9CA962E8F5}" type="pres">
      <dgm:prSet presAssocID="{F08ACF00-962E-49E1-81B7-C6A981A883C6}" presName="txShp" presStyleLbl="node1" presStyleIdx="0" presStyleCnt="1" custScaleX="103423" custLinFactNeighborX="14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09E27D-383C-47E3-BADA-0D83C8D9838F}" srcId="{EB209C33-ADD0-4B13-8207-5BEAF286705A}" destId="{F08ACF00-962E-49E1-81B7-C6A981A883C6}" srcOrd="0" destOrd="0" parTransId="{25C48C4D-AAE6-4C91-B529-25BFEBDCE7B2}" sibTransId="{D72A86E3-29B7-457F-B013-26555233DFF3}"/>
    <dgm:cxn modelId="{6DAB77CB-4F20-463F-B0DA-7C4A40FE8879}" type="presOf" srcId="{F08ACF00-962E-49E1-81B7-C6A981A883C6}" destId="{55421495-1BE6-4B82-923B-DF9CA962E8F5}" srcOrd="0" destOrd="0" presId="urn:microsoft.com/office/officeart/2005/8/layout/vList3#2"/>
    <dgm:cxn modelId="{46DFB2CD-725B-4349-B218-10ABA56CD0F0}" type="presOf" srcId="{EB209C33-ADD0-4B13-8207-5BEAF286705A}" destId="{745A42D7-5D0F-4DEA-BAB6-92E71F26479D}" srcOrd="0" destOrd="0" presId="urn:microsoft.com/office/officeart/2005/8/layout/vList3#2"/>
    <dgm:cxn modelId="{0BEF524E-DBB7-4ABD-92C8-1FBEA8BB8A67}" type="presParOf" srcId="{745A42D7-5D0F-4DEA-BAB6-92E71F26479D}" destId="{B2B74575-420B-453B-B260-F49C6890D4DA}" srcOrd="0" destOrd="0" presId="urn:microsoft.com/office/officeart/2005/8/layout/vList3#2"/>
    <dgm:cxn modelId="{5438690E-5E2D-4F6B-8154-7AD50DD489A2}" type="presParOf" srcId="{B2B74575-420B-453B-B260-F49C6890D4DA}" destId="{5071526A-F3AA-4398-8397-6112C590B69F}" srcOrd="0" destOrd="0" presId="urn:microsoft.com/office/officeart/2005/8/layout/vList3#2"/>
    <dgm:cxn modelId="{8CD7B92C-A46D-4510-9A82-7DEA0010F2D9}" type="presParOf" srcId="{B2B74575-420B-453B-B260-F49C6890D4DA}" destId="{55421495-1BE6-4B82-923B-DF9CA962E8F5}" srcOrd="1" destOrd="0" presId="urn:microsoft.com/office/officeart/2005/8/layout/vList3#2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209C33-ADD0-4B13-8207-5BEAF286705A}" type="doc">
      <dgm:prSet loTypeId="urn:microsoft.com/office/officeart/2005/8/layout/vList3#3" loCatId="list" qsTypeId="urn:microsoft.com/office/officeart/2005/8/quickstyle/simple1" qsCatId="simple" csTypeId="urn:microsoft.com/office/officeart/2005/8/colors/colorful5" csCatId="colorful" phldr="1"/>
      <dgm:spPr/>
    </dgm:pt>
    <dgm:pt modelId="{F08ACF00-962E-49E1-81B7-C6A981A883C6}">
      <dgm:prSet phldrT="[Text]"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algn="l"/>
          <a:r>
            <a:rPr lang="en-US" sz="2800" dirty="0" err="1" smtClean="0"/>
            <a:t>Jaminan</a:t>
          </a:r>
          <a:r>
            <a:rPr lang="en-US" sz="2800" dirty="0" smtClean="0"/>
            <a:t> </a:t>
          </a:r>
          <a:r>
            <a:rPr lang="en-US" sz="2800" dirty="0" err="1" smtClean="0"/>
            <a:t>Pemerintah</a:t>
          </a:r>
          <a:endParaRPr lang="en-US" sz="2800" dirty="0"/>
        </a:p>
      </dgm:t>
    </dgm:pt>
    <dgm:pt modelId="{25C48C4D-AAE6-4C91-B529-25BFEBDCE7B2}" type="parTrans" cxnId="{AE09E27D-383C-47E3-BADA-0D83C8D9838F}">
      <dgm:prSet/>
      <dgm:spPr/>
      <dgm:t>
        <a:bodyPr/>
        <a:lstStyle/>
        <a:p>
          <a:endParaRPr lang="en-US" sz="1200"/>
        </a:p>
      </dgm:t>
    </dgm:pt>
    <dgm:pt modelId="{D72A86E3-29B7-457F-B013-26555233DFF3}" type="sibTrans" cxnId="{AE09E27D-383C-47E3-BADA-0D83C8D9838F}">
      <dgm:prSet/>
      <dgm:spPr/>
      <dgm:t>
        <a:bodyPr/>
        <a:lstStyle/>
        <a:p>
          <a:endParaRPr lang="en-US" sz="1200"/>
        </a:p>
      </dgm:t>
    </dgm:pt>
    <dgm:pt modelId="{745A42D7-5D0F-4DEA-BAB6-92E71F26479D}" type="pres">
      <dgm:prSet presAssocID="{EB209C33-ADD0-4B13-8207-5BEAF286705A}" presName="linearFlow" presStyleCnt="0">
        <dgm:presLayoutVars>
          <dgm:dir/>
          <dgm:resizeHandles val="exact"/>
        </dgm:presLayoutVars>
      </dgm:prSet>
      <dgm:spPr/>
    </dgm:pt>
    <dgm:pt modelId="{B2B74575-420B-453B-B260-F49C6890D4DA}" type="pres">
      <dgm:prSet presAssocID="{F08ACF00-962E-49E1-81B7-C6A981A883C6}" presName="composite" presStyleCnt="0"/>
      <dgm:spPr/>
    </dgm:pt>
    <dgm:pt modelId="{5071526A-F3AA-4398-8397-6112C590B69F}" type="pres">
      <dgm:prSet presAssocID="{F08ACF00-962E-49E1-81B7-C6A981A883C6}" presName="imgShp" presStyleLbl="fgImgPlace1" presStyleIdx="0" presStyleCnt="1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55421495-1BE6-4B82-923B-DF9CA962E8F5}" type="pres">
      <dgm:prSet presAssocID="{F08ACF00-962E-49E1-81B7-C6A981A883C6}" presName="txShp" presStyleLbl="node1" presStyleIdx="0" presStyleCnt="1" custScaleX="103423" custLinFactNeighborX="14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D4FF29-2614-482C-8687-BBA45704B803}" type="presOf" srcId="{F08ACF00-962E-49E1-81B7-C6A981A883C6}" destId="{55421495-1BE6-4B82-923B-DF9CA962E8F5}" srcOrd="0" destOrd="0" presId="urn:microsoft.com/office/officeart/2005/8/layout/vList3#3"/>
    <dgm:cxn modelId="{AE09E27D-383C-47E3-BADA-0D83C8D9838F}" srcId="{EB209C33-ADD0-4B13-8207-5BEAF286705A}" destId="{F08ACF00-962E-49E1-81B7-C6A981A883C6}" srcOrd="0" destOrd="0" parTransId="{25C48C4D-AAE6-4C91-B529-25BFEBDCE7B2}" sibTransId="{D72A86E3-29B7-457F-B013-26555233DFF3}"/>
    <dgm:cxn modelId="{3CFE28CF-DC41-4C59-93FF-519C8C0136B8}" type="presOf" srcId="{EB209C33-ADD0-4B13-8207-5BEAF286705A}" destId="{745A42D7-5D0F-4DEA-BAB6-92E71F26479D}" srcOrd="0" destOrd="0" presId="urn:microsoft.com/office/officeart/2005/8/layout/vList3#3"/>
    <dgm:cxn modelId="{8E533815-88CC-4118-92CA-5764571535E4}" type="presParOf" srcId="{745A42D7-5D0F-4DEA-BAB6-92E71F26479D}" destId="{B2B74575-420B-453B-B260-F49C6890D4DA}" srcOrd="0" destOrd="0" presId="urn:microsoft.com/office/officeart/2005/8/layout/vList3#3"/>
    <dgm:cxn modelId="{2510B20B-9179-458B-BE64-5F2F627727F9}" type="presParOf" srcId="{B2B74575-420B-453B-B260-F49C6890D4DA}" destId="{5071526A-F3AA-4398-8397-6112C590B69F}" srcOrd="0" destOrd="0" presId="urn:microsoft.com/office/officeart/2005/8/layout/vList3#3"/>
    <dgm:cxn modelId="{3DDFC958-2F19-47FA-A4AF-E1D91E2949D1}" type="presParOf" srcId="{B2B74575-420B-453B-B260-F49C6890D4DA}" destId="{55421495-1BE6-4B82-923B-DF9CA962E8F5}" srcOrd="1" destOrd="0" presId="urn:microsoft.com/office/officeart/2005/8/layout/vList3#3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209C33-ADD0-4B13-8207-5BEAF286705A}" type="doc">
      <dgm:prSet loTypeId="urn:microsoft.com/office/officeart/2005/8/layout/vList3#4" loCatId="list" qsTypeId="urn:microsoft.com/office/officeart/2005/8/quickstyle/simple1" qsCatId="simple" csTypeId="urn:microsoft.com/office/officeart/2005/8/colors/colorful5" csCatId="colorful" phldr="1"/>
      <dgm:spPr/>
    </dgm:pt>
    <dgm:pt modelId="{F08ACF00-962E-49E1-81B7-C6A981A883C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2800" dirty="0" smtClean="0"/>
            <a:t>Availability Payment (AP)</a:t>
          </a:r>
          <a:endParaRPr lang="en-US" sz="2800" dirty="0"/>
        </a:p>
      </dgm:t>
    </dgm:pt>
    <dgm:pt modelId="{25C48C4D-AAE6-4C91-B529-25BFEBDCE7B2}" type="parTrans" cxnId="{AE09E27D-383C-47E3-BADA-0D83C8D9838F}">
      <dgm:prSet/>
      <dgm:spPr/>
      <dgm:t>
        <a:bodyPr/>
        <a:lstStyle/>
        <a:p>
          <a:endParaRPr lang="en-US" sz="1200"/>
        </a:p>
      </dgm:t>
    </dgm:pt>
    <dgm:pt modelId="{D72A86E3-29B7-457F-B013-26555233DFF3}" type="sibTrans" cxnId="{AE09E27D-383C-47E3-BADA-0D83C8D9838F}">
      <dgm:prSet/>
      <dgm:spPr/>
      <dgm:t>
        <a:bodyPr/>
        <a:lstStyle/>
        <a:p>
          <a:endParaRPr lang="en-US" sz="1200"/>
        </a:p>
      </dgm:t>
    </dgm:pt>
    <dgm:pt modelId="{745A42D7-5D0F-4DEA-BAB6-92E71F26479D}" type="pres">
      <dgm:prSet presAssocID="{EB209C33-ADD0-4B13-8207-5BEAF286705A}" presName="linearFlow" presStyleCnt="0">
        <dgm:presLayoutVars>
          <dgm:dir/>
          <dgm:resizeHandles val="exact"/>
        </dgm:presLayoutVars>
      </dgm:prSet>
      <dgm:spPr/>
    </dgm:pt>
    <dgm:pt modelId="{B2B74575-420B-453B-B260-F49C6890D4DA}" type="pres">
      <dgm:prSet presAssocID="{F08ACF00-962E-49E1-81B7-C6A981A883C6}" presName="composite" presStyleCnt="0"/>
      <dgm:spPr/>
    </dgm:pt>
    <dgm:pt modelId="{5071526A-F3AA-4398-8397-6112C590B69F}" type="pres">
      <dgm:prSet presAssocID="{F08ACF00-962E-49E1-81B7-C6A981A883C6}" presName="imgShp" presStyleLbl="fgImgPlace1" presStyleIdx="0" presStyleCnt="1"/>
      <dgm:spPr>
        <a:solidFill>
          <a:schemeClr val="accent2">
            <a:lumMod val="75000"/>
          </a:schemeClr>
        </a:solidFill>
        <a:ln>
          <a:solidFill>
            <a:srgbClr val="C00000"/>
          </a:solidFill>
        </a:ln>
      </dgm:spPr>
    </dgm:pt>
    <dgm:pt modelId="{55421495-1BE6-4B82-923B-DF9CA962E8F5}" type="pres">
      <dgm:prSet presAssocID="{F08ACF00-962E-49E1-81B7-C6A981A883C6}" presName="txShp" presStyleLbl="node1" presStyleIdx="0" presStyleCnt="1" custScaleX="103423" custLinFactNeighborX="14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09E27D-383C-47E3-BADA-0D83C8D9838F}" srcId="{EB209C33-ADD0-4B13-8207-5BEAF286705A}" destId="{F08ACF00-962E-49E1-81B7-C6A981A883C6}" srcOrd="0" destOrd="0" parTransId="{25C48C4D-AAE6-4C91-B529-25BFEBDCE7B2}" sibTransId="{D72A86E3-29B7-457F-B013-26555233DFF3}"/>
    <dgm:cxn modelId="{D1CA2110-4968-47C8-BB04-35324BF9A1EC}" type="presOf" srcId="{EB209C33-ADD0-4B13-8207-5BEAF286705A}" destId="{745A42D7-5D0F-4DEA-BAB6-92E71F26479D}" srcOrd="0" destOrd="0" presId="urn:microsoft.com/office/officeart/2005/8/layout/vList3#4"/>
    <dgm:cxn modelId="{FACE1A56-92AF-47D1-9E0A-948EF4290CA0}" type="presOf" srcId="{F08ACF00-962E-49E1-81B7-C6A981A883C6}" destId="{55421495-1BE6-4B82-923B-DF9CA962E8F5}" srcOrd="0" destOrd="0" presId="urn:microsoft.com/office/officeart/2005/8/layout/vList3#4"/>
    <dgm:cxn modelId="{5A6AB3A0-8255-429D-93A0-76913C8C3CEB}" type="presParOf" srcId="{745A42D7-5D0F-4DEA-BAB6-92E71F26479D}" destId="{B2B74575-420B-453B-B260-F49C6890D4DA}" srcOrd="0" destOrd="0" presId="urn:microsoft.com/office/officeart/2005/8/layout/vList3#4"/>
    <dgm:cxn modelId="{5EA43FDC-F6DB-49CF-8D8D-B5005B5D91DA}" type="presParOf" srcId="{B2B74575-420B-453B-B260-F49C6890D4DA}" destId="{5071526A-F3AA-4398-8397-6112C590B69F}" srcOrd="0" destOrd="0" presId="urn:microsoft.com/office/officeart/2005/8/layout/vList3#4"/>
    <dgm:cxn modelId="{1479DEF2-51DA-4BEB-82D2-916ED970A184}" type="presParOf" srcId="{B2B74575-420B-453B-B260-F49C6890D4DA}" destId="{55421495-1BE6-4B82-923B-DF9CA962E8F5}" srcOrd="1" destOrd="0" presId="urn:microsoft.com/office/officeart/2005/8/layout/vList3#4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421495-1BE6-4B82-923B-DF9CA962E8F5}">
      <dsp:nvSpPr>
        <dsp:cNvPr id="0" name=""/>
        <dsp:cNvSpPr/>
      </dsp:nvSpPr>
      <dsp:spPr>
        <a:xfrm rot="10800000">
          <a:off x="2127594" y="0"/>
          <a:ext cx="5013654" cy="1222375"/>
        </a:xfrm>
        <a:prstGeom prst="homePlat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033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 smtClean="0"/>
            <a:t>Project Development Fund </a:t>
          </a:r>
          <a:r>
            <a:rPr lang="en-US" sz="2800" kern="1200" dirty="0" smtClean="0"/>
            <a:t>(PDF)</a:t>
          </a:r>
          <a:endParaRPr lang="en-US" sz="2800" kern="1200" dirty="0"/>
        </a:p>
      </dsp:txBody>
      <dsp:txXfrm rot="10800000">
        <a:off x="2127594" y="0"/>
        <a:ext cx="5013654" cy="1222375"/>
      </dsp:txXfrm>
    </dsp:sp>
    <dsp:sp modelId="{5071526A-F3AA-4398-8397-6112C590B69F}">
      <dsp:nvSpPr>
        <dsp:cNvPr id="0" name=""/>
        <dsp:cNvSpPr/>
      </dsp:nvSpPr>
      <dsp:spPr>
        <a:xfrm>
          <a:off x="873963" y="0"/>
          <a:ext cx="1222375" cy="1222375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A9DB6E-F6D3-422F-9EF6-4CA2202DF7CB}">
      <dsp:nvSpPr>
        <dsp:cNvPr id="0" name=""/>
        <dsp:cNvSpPr/>
      </dsp:nvSpPr>
      <dsp:spPr>
        <a:xfrm rot="5400000">
          <a:off x="4484807" y="-1972498"/>
          <a:ext cx="1991399" cy="617819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i="1" kern="1200" dirty="0" smtClean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+mj-lt"/>
            </a:rPr>
            <a:t>Jenis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kegiatan</a:t>
          </a:r>
          <a:r>
            <a:rPr lang="en-US" sz="1600" kern="1200" dirty="0" smtClean="0">
              <a:latin typeface="+mj-lt"/>
            </a:rPr>
            <a:t> yang </a:t>
          </a:r>
          <a:r>
            <a:rPr lang="en-US" sz="1600" kern="1200" dirty="0" err="1" smtClean="0">
              <a:latin typeface="+mj-lt"/>
            </a:rPr>
            <a:t>dapat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dibiayai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adalah</a:t>
          </a:r>
          <a:r>
            <a:rPr lang="en-US" sz="1600" kern="1200" dirty="0" smtClean="0">
              <a:latin typeface="+mj-lt"/>
            </a:rPr>
            <a:t> P</a:t>
          </a:r>
          <a:r>
            <a:rPr lang="id-ID" sz="1600" kern="1200" dirty="0" smtClean="0">
              <a:latin typeface="+mj-lt"/>
            </a:rPr>
            <a:t>enyiapan </a:t>
          </a:r>
          <a:r>
            <a:rPr lang="en-US" sz="1600" kern="1200" dirty="0" err="1" smtClean="0">
              <a:latin typeface="+mj-lt"/>
            </a:rPr>
            <a:t>Kajian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Akhir</a:t>
          </a:r>
          <a:r>
            <a:rPr lang="en-US" sz="1600" kern="1200" dirty="0" smtClean="0">
              <a:latin typeface="+mj-lt"/>
            </a:rPr>
            <a:t> </a:t>
          </a:r>
          <a:r>
            <a:rPr lang="id-ID" sz="1600" kern="1200" dirty="0" smtClean="0">
              <a:latin typeface="+mj-lt"/>
            </a:rPr>
            <a:t>Pra</a:t>
          </a:r>
          <a:r>
            <a:rPr lang="en-US" sz="1600" kern="1200" dirty="0" smtClean="0">
              <a:latin typeface="+mj-lt"/>
            </a:rPr>
            <a:t>s</a:t>
          </a:r>
          <a:r>
            <a:rPr lang="id-ID" sz="1600" kern="1200" dirty="0" smtClean="0">
              <a:latin typeface="+mj-lt"/>
            </a:rPr>
            <a:t>tudi Kelayakan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dan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penyiapan</a:t>
          </a:r>
          <a:r>
            <a:rPr lang="en-US" sz="1600" kern="1200" dirty="0" smtClean="0">
              <a:latin typeface="+mj-lt"/>
            </a:rPr>
            <a:t> </a:t>
          </a:r>
          <a:r>
            <a:rPr lang="id-ID" sz="1600" kern="1200" dirty="0" smtClean="0">
              <a:latin typeface="+mj-lt"/>
            </a:rPr>
            <a:t>kajian atau dokumen pendukung </a:t>
          </a:r>
          <a:r>
            <a:rPr lang="en-US" sz="1600" kern="1200" dirty="0" err="1" smtClean="0"/>
            <a:t>Kajian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Akhir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Prastudi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Kelayakan</a:t>
          </a:r>
          <a:r>
            <a:rPr lang="en-US" sz="1600" kern="1200" dirty="0" smtClean="0">
              <a:latin typeface="+mj-lt"/>
            </a:rPr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PDF </a:t>
          </a:r>
          <a:r>
            <a:rPr lang="en-US" sz="1600" kern="1200" dirty="0" err="1" smtClean="0">
              <a:latin typeface="+mj-lt"/>
            </a:rPr>
            <a:t>dapat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diberikan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setelah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ada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kajian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awal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Prastudi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Kelayakan</a:t>
          </a:r>
          <a:r>
            <a:rPr lang="en-US" sz="1600" kern="1200" dirty="0" smtClean="0">
              <a:latin typeface="+mj-lt"/>
            </a:rPr>
            <a:t> (</a:t>
          </a:r>
          <a:r>
            <a:rPr lang="en-US" sz="1600" i="1" kern="1200" dirty="0" smtClean="0">
              <a:latin typeface="+mj-lt"/>
            </a:rPr>
            <a:t>outline business case</a:t>
          </a:r>
          <a:r>
            <a:rPr lang="en-US" sz="1600" kern="1200" dirty="0" smtClean="0">
              <a:latin typeface="+mj-lt"/>
            </a:rPr>
            <a:t>) </a:t>
          </a:r>
          <a:r>
            <a:rPr lang="en-US" sz="1600" kern="1200" dirty="0" err="1" smtClean="0">
              <a:latin typeface="+mj-lt"/>
            </a:rPr>
            <a:t>dan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indikasi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minat</a:t>
          </a:r>
          <a:r>
            <a:rPr lang="en-US" sz="1600" kern="1200" dirty="0" smtClean="0">
              <a:latin typeface="+mj-lt"/>
            </a:rPr>
            <a:t> investor </a:t>
          </a:r>
          <a:r>
            <a:rPr lang="en-US" sz="1600" kern="1200" dirty="0" err="1" smtClean="0">
              <a:latin typeface="+mj-lt"/>
            </a:rPr>
            <a:t>berdasarkan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hasil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i="1" kern="1200" dirty="0" smtClean="0">
              <a:latin typeface="+mj-lt"/>
            </a:rPr>
            <a:t>market sounding</a:t>
          </a:r>
          <a:endParaRPr lang="en-US" sz="1600" kern="1200" dirty="0" smtClean="0">
            <a:latin typeface="+mj-lt"/>
          </a:endParaRPr>
        </a:p>
      </dsp:txBody>
      <dsp:txXfrm rot="5400000">
        <a:off x="4484807" y="-1972498"/>
        <a:ext cx="1991399" cy="6178191"/>
      </dsp:txXfrm>
    </dsp:sp>
    <dsp:sp modelId="{844BB3A2-20E7-4BAA-ABA8-0214100EAC99}">
      <dsp:nvSpPr>
        <dsp:cNvPr id="0" name=""/>
        <dsp:cNvSpPr/>
      </dsp:nvSpPr>
      <dsp:spPr>
        <a:xfrm>
          <a:off x="44" y="119"/>
          <a:ext cx="2391367" cy="22329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Penyiapan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Proyek</a:t>
          </a:r>
          <a:r>
            <a:rPr lang="en-US" sz="2400" b="1" kern="1200" dirty="0" smtClean="0"/>
            <a:t>  </a:t>
          </a:r>
        </a:p>
      </dsp:txBody>
      <dsp:txXfrm>
        <a:off x="44" y="119"/>
        <a:ext cx="2391367" cy="2232955"/>
      </dsp:txXfrm>
    </dsp:sp>
    <dsp:sp modelId="{B5C51052-6A16-4790-8E64-9574231FBF5B}">
      <dsp:nvSpPr>
        <dsp:cNvPr id="0" name=""/>
        <dsp:cNvSpPr/>
      </dsp:nvSpPr>
      <dsp:spPr>
        <a:xfrm rot="5400000">
          <a:off x="4962958" y="-176015"/>
          <a:ext cx="998097" cy="6211629"/>
        </a:xfrm>
        <a:prstGeom prst="round2Same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PDF </a:t>
          </a:r>
          <a:r>
            <a:rPr lang="en-US" sz="1600" kern="1200" dirty="0" err="1" smtClean="0"/>
            <a:t>dapat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diberkan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dalam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rangka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pendampingan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pelaksanaan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pengadaan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Badan</a:t>
          </a:r>
          <a:r>
            <a:rPr lang="en-US" sz="1600" kern="1200" dirty="0" smtClean="0"/>
            <a:t> Usaha.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Jenis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kegiatan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dapat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dibiayai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antara</a:t>
          </a:r>
          <a:r>
            <a:rPr lang="en-US" sz="1600" kern="1200" dirty="0" smtClean="0"/>
            <a:t> lain </a:t>
          </a:r>
          <a:r>
            <a:rPr lang="en-US" sz="1600" kern="1200" dirty="0" err="1" smtClean="0"/>
            <a:t>pendampingan</a:t>
          </a:r>
          <a:r>
            <a:rPr lang="en-US" sz="1600" kern="1200" dirty="0" smtClean="0"/>
            <a:t> PQ, </a:t>
          </a:r>
          <a:r>
            <a:rPr lang="en-US" sz="1600" i="1" kern="1200" dirty="0" smtClean="0"/>
            <a:t>bidders meeting</a:t>
          </a:r>
          <a:r>
            <a:rPr lang="en-US" sz="1600" kern="1200" dirty="0" smtClean="0"/>
            <a:t>, </a:t>
          </a:r>
          <a:r>
            <a:rPr lang="en-US" sz="1600" i="1" kern="1200" dirty="0" smtClean="0"/>
            <a:t>lenders meeting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RfP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dll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 rot="5400000">
        <a:off x="4962958" y="-176015"/>
        <a:ext cx="998097" cy="6211629"/>
      </dsp:txXfrm>
    </dsp:sp>
    <dsp:sp modelId="{0BC6527B-7945-446D-96F3-044C5FCAE445}">
      <dsp:nvSpPr>
        <dsp:cNvPr id="0" name=""/>
        <dsp:cNvSpPr/>
      </dsp:nvSpPr>
      <dsp:spPr>
        <a:xfrm>
          <a:off x="44" y="2352939"/>
          <a:ext cx="2356148" cy="1153719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Pendampingan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Transaksi</a:t>
          </a:r>
          <a:endParaRPr lang="en-US" sz="2000" kern="1200" dirty="0">
            <a:latin typeface="+mj-lt"/>
          </a:endParaRPr>
        </a:p>
      </dsp:txBody>
      <dsp:txXfrm>
        <a:off x="44" y="2352939"/>
        <a:ext cx="2356148" cy="1153719"/>
      </dsp:txXfrm>
    </dsp:sp>
    <dsp:sp modelId="{B0F8D2C9-D27A-4FCA-955A-81C36A6714D6}">
      <dsp:nvSpPr>
        <dsp:cNvPr id="0" name=""/>
        <dsp:cNvSpPr/>
      </dsp:nvSpPr>
      <dsp:spPr>
        <a:xfrm rot="5400000">
          <a:off x="4738369" y="1295544"/>
          <a:ext cx="1362293" cy="6291900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+mj-lt"/>
            </a:rPr>
            <a:t>Setelah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dikabulkannya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permohonan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fasilitas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oleh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Menteri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Keuangan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maka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fasilitas</a:t>
          </a:r>
          <a:r>
            <a:rPr lang="en-US" sz="1600" kern="1200" dirty="0" smtClean="0">
              <a:latin typeface="+mj-lt"/>
            </a:rPr>
            <a:t> PDF </a:t>
          </a:r>
          <a:r>
            <a:rPr lang="en-US" sz="1600" kern="1200" dirty="0" err="1" smtClean="0">
              <a:latin typeface="+mj-lt"/>
            </a:rPr>
            <a:t>dapat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dilaksanakan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oleh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Direktorat</a:t>
          </a:r>
          <a:r>
            <a:rPr lang="en-US" sz="1600" kern="1200" dirty="0" smtClean="0">
              <a:latin typeface="+mj-lt"/>
            </a:rPr>
            <a:t> PDPPI </a:t>
          </a:r>
          <a:r>
            <a:rPr lang="en-US" sz="1600" kern="1200" dirty="0" err="1" smtClean="0">
              <a:latin typeface="+mj-lt"/>
            </a:rPr>
            <a:t>atau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melalui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Penugasan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kepada</a:t>
          </a:r>
          <a:r>
            <a:rPr lang="en-US" sz="1600" kern="1200" dirty="0" smtClean="0">
              <a:latin typeface="+mj-lt"/>
            </a:rPr>
            <a:t> BUMN</a:t>
          </a:r>
          <a:endParaRPr lang="en-US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+mj-lt"/>
            </a:rPr>
            <a:t>Penugasan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kepada</a:t>
          </a:r>
          <a:r>
            <a:rPr lang="en-US" sz="1600" kern="1200" dirty="0" smtClean="0">
              <a:latin typeface="+mj-lt"/>
            </a:rPr>
            <a:t> BUMN </a:t>
          </a:r>
          <a:r>
            <a:rPr lang="en-US" sz="1600" kern="1200" dirty="0" err="1" smtClean="0">
              <a:latin typeface="+mj-lt"/>
            </a:rPr>
            <a:t>hanya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dapat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dilakukan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setelah</a:t>
          </a:r>
          <a:r>
            <a:rPr lang="en-US" sz="1600" kern="1200" dirty="0" smtClean="0">
              <a:latin typeface="+mj-lt"/>
            </a:rPr>
            <a:t> PJPK </a:t>
          </a:r>
          <a:r>
            <a:rPr lang="en-US" sz="1600" kern="1200" dirty="0" err="1" smtClean="0">
              <a:latin typeface="+mj-lt"/>
            </a:rPr>
            <a:t>menandatangani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Kesepakatan</a:t>
          </a:r>
          <a:r>
            <a:rPr lang="en-US" sz="1600" kern="1200" dirty="0" smtClean="0">
              <a:latin typeface="+mj-lt"/>
            </a:rPr>
            <a:t> </a:t>
          </a:r>
          <a:r>
            <a:rPr lang="en-US" sz="1600" kern="1200" dirty="0" err="1" smtClean="0">
              <a:latin typeface="+mj-lt"/>
            </a:rPr>
            <a:t>Induk</a:t>
          </a:r>
          <a:r>
            <a:rPr lang="en-US" sz="1600" kern="1200" dirty="0" smtClean="0">
              <a:latin typeface="+mj-lt"/>
            </a:rPr>
            <a:t> </a:t>
          </a:r>
          <a:endParaRPr lang="en-US" sz="1600" kern="1200" dirty="0">
            <a:latin typeface="+mj-lt"/>
          </a:endParaRPr>
        </a:p>
      </dsp:txBody>
      <dsp:txXfrm rot="5400000">
        <a:off x="4738369" y="1295544"/>
        <a:ext cx="1362293" cy="6291900"/>
      </dsp:txXfrm>
    </dsp:sp>
    <dsp:sp modelId="{6CA89E85-34E1-4CA3-AB90-56928F4F4B9F}">
      <dsp:nvSpPr>
        <dsp:cNvPr id="0" name=""/>
        <dsp:cNvSpPr/>
      </dsp:nvSpPr>
      <dsp:spPr>
        <a:xfrm>
          <a:off x="44" y="3626523"/>
          <a:ext cx="2273522" cy="1629941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Pelaksana Fasilitas</a:t>
          </a:r>
          <a:endParaRPr lang="en-US" sz="2800" b="1" kern="1200" dirty="0"/>
        </a:p>
      </dsp:txBody>
      <dsp:txXfrm>
        <a:off x="44" y="3626523"/>
        <a:ext cx="2273522" cy="162994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4E5CD89-59EA-4168-A424-C04372CCB33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B76E86-4BAD-4211-8EEF-8E41D69A1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204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6E86-4BAD-4211-8EEF-8E41D69A1F9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486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89"/>
          <a:stretch/>
        </p:blipFill>
        <p:spPr>
          <a:xfrm>
            <a:off x="0" y="3028276"/>
            <a:ext cx="9144000" cy="3829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614" y="1450232"/>
            <a:ext cx="6858000" cy="13799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614" y="3108960"/>
            <a:ext cx="6858000" cy="579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863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E9BBEB41-3141-441A-952D-9302B0B042C9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211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DA494-D4E7-42DA-930D-8C5B422332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FD86A-5FA5-44D0-A1AE-922F1B44A26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06" t="55223" r="8588" b="17150"/>
          <a:stretch/>
        </p:blipFill>
        <p:spPr>
          <a:xfrm>
            <a:off x="0" y="4604272"/>
            <a:ext cx="9144000" cy="2253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585" y="255299"/>
            <a:ext cx="27331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</a:rPr>
              <a:t>KEMENTERIAN KEUANGAN RI</a:t>
            </a:r>
          </a:p>
          <a:p>
            <a:r>
              <a:rPr lang="en-US" sz="1050" b="1" dirty="0" smtClean="0">
                <a:solidFill>
                  <a:prstClr val="black"/>
                </a:solidFill>
              </a:rPr>
              <a:t>DIREKTORAT JENDERAL PENGELOLAAN</a:t>
            </a:r>
          </a:p>
          <a:p>
            <a:r>
              <a:rPr lang="en-US" sz="1050" b="1" dirty="0" smtClean="0">
                <a:solidFill>
                  <a:prstClr val="black"/>
                </a:solidFill>
              </a:rPr>
              <a:t>PEMBIAYAAN DAN RISIKO</a:t>
            </a:r>
            <a:endParaRPr lang="id-ID" sz="1050" b="1" dirty="0" smtClea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796929"/>
            <a:ext cx="8640960" cy="2234679"/>
          </a:xfrm>
        </p:spPr>
        <p:txBody>
          <a:bodyPr/>
          <a:lstStyle>
            <a:lvl1pPr algn="ctr">
              <a:defRPr sz="3600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7560"/>
            <a:ext cx="6400800" cy="6417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ABD-9E3F-4504-B353-683936590491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732"/>
          <a:stretch/>
        </p:blipFill>
        <p:spPr>
          <a:xfrm>
            <a:off x="251520" y="255839"/>
            <a:ext cx="565816" cy="57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8486" t="24488" r="11351" b="69430"/>
          <a:stretch/>
        </p:blipFill>
        <p:spPr>
          <a:xfrm>
            <a:off x="6716486" y="173036"/>
            <a:ext cx="2111828" cy="8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291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934B-10A4-4C7A-B5FA-EB5E94896236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94EE-FF65-4BFF-BEDA-135A92ABE06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51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996952"/>
            <a:ext cx="7772400" cy="1152128"/>
          </a:xfrm>
        </p:spPr>
        <p:txBody>
          <a:bodyPr anchor="ctr"/>
          <a:lstStyle>
            <a:lvl1pPr algn="l">
              <a:defRPr sz="4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77086"/>
            <a:ext cx="7772400" cy="1500187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6D6-9673-4BC5-ABA4-7BE63CAB1219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2996952"/>
            <a:ext cx="216024" cy="115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4824" b="7121"/>
          <a:stretch>
            <a:fillRect/>
          </a:stretch>
        </p:blipFill>
        <p:spPr bwMode="auto">
          <a:xfrm rot="5400000">
            <a:off x="-3187696" y="3194054"/>
            <a:ext cx="6851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4824" b="7121"/>
          <a:stretch>
            <a:fillRect/>
          </a:stretch>
        </p:blipFill>
        <p:spPr bwMode="auto">
          <a:xfrm rot="5400000">
            <a:off x="-3187696" y="3194054"/>
            <a:ext cx="6851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837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908722"/>
            <a:ext cx="4038600" cy="5217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908722"/>
            <a:ext cx="4038600" cy="5217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787A-0761-40BF-BE6B-7015F77367B0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94EE-FF65-4BFF-BEDA-135A92ABE06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279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9" y="980729"/>
            <a:ext cx="4040188" cy="63976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9" y="1620491"/>
            <a:ext cx="4040188" cy="4544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8699" y="980729"/>
            <a:ext cx="4041775" cy="63976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8699" y="1620491"/>
            <a:ext cx="4041775" cy="4544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17F3-7DE8-4098-B55E-5A9CC70C7EE6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94EE-FF65-4BFF-BEDA-135A92ABE06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0334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77FD-723A-4549-A2B4-A6BC38058002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94EE-FF65-4BFF-BEDA-135A92ABE06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150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4B2A-194F-46E5-8F70-1D5E22122C90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94EE-FF65-4BFF-BEDA-135A92ABE06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81801"/>
            <a:ext cx="9144000" cy="93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6348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56DA-7757-4073-A1C8-8EDE05730D3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94EE-FF65-4BFF-BEDA-135A92ABE06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388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EEA1CC2-2A7D-4BCE-A07F-B14C41159C68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6838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334-E536-4D2C-A7EB-D7AA39538246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94EE-FF65-4BFF-BEDA-135A92ABE06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781801"/>
            <a:ext cx="9144000" cy="93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5322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4FA2-3E9F-477B-A138-F36DC585F912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94EE-FF65-4BFF-BEDA-135A92ABE06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407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A50-6060-416C-9B42-30873431E9F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94EE-FF65-4BFF-BEDA-135A92ABE06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81801"/>
            <a:ext cx="9144000" cy="93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1876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6407153"/>
            <a:ext cx="7582849" cy="450851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72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72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72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72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72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7940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406409C-1E87-4FC7-995E-005E9DF3DC3E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042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81EA871-4463-4447-B748-40AB728EA45B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29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928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6D39E81-43DA-4EB2-A86C-248CFF3ACDC7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44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713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958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C2A721DD-0F88-4085-AE6E-8265C404C2F5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16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00ABC4D-EF79-476B-8879-3AF32A7C8FE7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97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15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14AC6BC-444A-4FEE-99CD-2F05D0E1E8B4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97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365104"/>
            <a:ext cx="9144000" cy="2492896"/>
          </a:xfrm>
          <a:prstGeom prst="rect">
            <a:avLst/>
          </a:prstGeom>
          <a:blipFill dpi="0" rotWithShape="1">
            <a:blip r:embed="rId13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3" descr="E:\HUNT\E\LOGO\garuda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504" y="79358"/>
            <a:ext cx="620683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kemenkeu-aqua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77450" y="33638"/>
            <a:ext cx="76655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7"/>
          <p:cNvCxnSpPr/>
          <p:nvPr userDrawn="1"/>
        </p:nvCxnSpPr>
        <p:spPr>
          <a:xfrm>
            <a:off x="0" y="908720"/>
            <a:ext cx="912754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25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0" y="6626711"/>
            <a:ext cx="7467600" cy="2312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Century Gothic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7391400" y="6626711"/>
            <a:ext cx="1752600" cy="2312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Century Gothic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 userDrawn="1"/>
        </p:nvSpPr>
        <p:spPr bwMode="auto">
          <a:xfrm>
            <a:off x="92103" y="6588466"/>
            <a:ext cx="5624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+mj-lt"/>
              </a:rPr>
              <a:t>Direktorat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+mj-lt"/>
              </a:rPr>
              <a:t>Pengelolaan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+mj-lt"/>
              </a:rPr>
              <a:t>Dukungan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+mj-lt"/>
              </a:rPr>
              <a:t>Pemerintah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+mj-lt"/>
              </a:rPr>
              <a:t>dan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+mj-lt"/>
              </a:rPr>
              <a:t>Pembiayaan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+mj-lt"/>
              </a:rPr>
              <a:t>Infrastruktur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7281270" y="6565382"/>
            <a:ext cx="10814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DJPPR</a:t>
            </a:r>
            <a:endParaRPr lang="en-US" sz="1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6416" y="6261586"/>
            <a:ext cx="53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EE9F-40C8-410E-9B11-00BB4E53E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75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2441" y="6381330"/>
            <a:ext cx="355988" cy="38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9" y="116632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9" y="908720"/>
            <a:ext cx="856895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529" y="6453338"/>
            <a:ext cx="1008112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D923-76EB-4B60-8A7A-9156779196D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15/05/2018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3" y="6356352"/>
            <a:ext cx="568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6336" y="6453338"/>
            <a:ext cx="1296144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94EE-FF65-4BFF-BEDA-135A92ABE06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781800"/>
            <a:ext cx="7467600" cy="7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1400" y="6781800"/>
            <a:ext cx="17526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entury Gothic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23528" y="735728"/>
            <a:ext cx="6098787" cy="0"/>
          </a:xfrm>
          <a:prstGeom prst="line">
            <a:avLst/>
          </a:prstGeom>
          <a:ln w="57150">
            <a:solidFill>
              <a:srgbClr val="FFC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545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503" y="1684422"/>
            <a:ext cx="8640960" cy="1752328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FASILITAS PEMERINTAH UNTUK MENDUKUNG PROYEK KERJASAMA PEMERINTAH DAN BADAN USAHA (KPBU)</a:t>
            </a:r>
            <a:endParaRPr lang="id-ID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88032"/>
            <a:ext cx="6400800" cy="64176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 err="1" smtClean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Tangerang</a:t>
            </a:r>
            <a:r>
              <a:rPr lang="en-US" sz="1600" smtClean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15 Mei 2018</a:t>
            </a:r>
            <a:endParaRPr lang="en-US" sz="1600" dirty="0" smtClean="0">
              <a:solidFill>
                <a:schemeClr val="tx2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ubtitle 2" descr="http://3.bp.blogspot.com/-E_gi_LJYpXM/UAOIFV1iIjI/AAAAAAAAARc/6YaSumD9QPw/s1600/DEPkeuangan.jpg"/>
          <p:cNvSpPr txBox="1">
            <a:spLocks/>
          </p:cNvSpPr>
          <p:nvPr/>
        </p:nvSpPr>
        <p:spPr>
          <a:xfrm>
            <a:off x="0" y="4029330"/>
            <a:ext cx="9144000" cy="65870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cs typeface="Avenir Black Oblique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Direktorat</a:t>
            </a:r>
            <a:r>
              <a:rPr kumimoji="0" lang="en-US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 </a:t>
            </a:r>
            <a:r>
              <a:rPr kumimoji="0" lang="en-US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Pengelolaan</a:t>
            </a:r>
            <a:r>
              <a:rPr kumimoji="0" lang="en-US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 </a:t>
            </a:r>
            <a:r>
              <a:rPr kumimoji="0" lang="en-US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Dukungan</a:t>
            </a:r>
            <a:r>
              <a:rPr kumimoji="0" lang="en-US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 </a:t>
            </a:r>
            <a:r>
              <a:rPr kumimoji="0" lang="en-US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Pemerintah</a:t>
            </a:r>
            <a:r>
              <a:rPr kumimoji="0" lang="en-US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 </a:t>
            </a:r>
            <a:r>
              <a:rPr kumimoji="0" lang="en-US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dan</a:t>
            </a:r>
            <a:r>
              <a:rPr kumimoji="0" lang="en-US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 </a:t>
            </a:r>
            <a:r>
              <a:rPr kumimoji="0" lang="en-US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Pembiayaan</a:t>
            </a:r>
            <a:r>
              <a:rPr kumimoji="0" lang="en-US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 </a:t>
            </a:r>
            <a:r>
              <a:rPr kumimoji="0" lang="en-US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cs typeface="Avenir Black Oblique"/>
              </a:rPr>
              <a:t>Infrastruktur</a:t>
            </a: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27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9819-A4B9-45B3-9A10-CFB97357EA5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>
            <p:extLst/>
          </p:nvPr>
        </p:nvGraphicFramePr>
        <p:xfrm>
          <a:off x="0" y="2571750"/>
          <a:ext cx="7289800" cy="122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234365" y="26843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60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FD86A-5FA5-44D0-A1AE-922F1B44A2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94789" y="406399"/>
            <a:ext cx="7886700" cy="849086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chemeClr val="bg1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Viability Gap Fund </a:t>
            </a:r>
            <a:endParaRPr lang="en-US" sz="24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05" y="3738487"/>
            <a:ext cx="8987589" cy="24321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4789" y="982131"/>
            <a:ext cx="8193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Dukungan</a:t>
            </a:r>
            <a:r>
              <a:rPr lang="en-US" sz="2000" b="1" dirty="0" smtClean="0"/>
              <a:t> </a:t>
            </a:r>
            <a:r>
              <a:rPr lang="en-US" sz="2000" b="1" dirty="0" err="1"/>
              <a:t>Pemerintah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bentuk</a:t>
            </a:r>
            <a:r>
              <a:rPr lang="en-US" sz="2000" b="1" dirty="0"/>
              <a:t> </a:t>
            </a:r>
            <a:r>
              <a:rPr lang="en-US" sz="2000" b="1" dirty="0" err="1"/>
              <a:t>kontribusi</a:t>
            </a:r>
            <a:r>
              <a:rPr lang="en-US" sz="2000" b="1" dirty="0"/>
              <a:t> </a:t>
            </a:r>
            <a:r>
              <a:rPr lang="en-US" sz="2000" b="1" dirty="0" err="1"/>
              <a:t>fiskal</a:t>
            </a:r>
            <a:r>
              <a:rPr lang="en-US" sz="2000" b="1" dirty="0"/>
              <a:t> yang </a:t>
            </a:r>
            <a:r>
              <a:rPr lang="en-US" sz="2000" b="1" dirty="0" err="1"/>
              <a:t>bersifat</a:t>
            </a:r>
            <a:r>
              <a:rPr lang="en-US" sz="2000" b="1" dirty="0"/>
              <a:t> </a:t>
            </a:r>
            <a:r>
              <a:rPr lang="en-US" sz="2000" b="1" dirty="0" err="1"/>
              <a:t>finansial</a:t>
            </a:r>
            <a:r>
              <a:rPr lang="en-US" sz="2000" b="1" dirty="0"/>
              <a:t> </a:t>
            </a:r>
            <a:r>
              <a:rPr lang="en-US" sz="2000" b="1" dirty="0" err="1"/>
              <a:t>berupa</a:t>
            </a:r>
            <a:r>
              <a:rPr lang="en-US" sz="2000" b="1" dirty="0"/>
              <a:t> </a:t>
            </a:r>
            <a:r>
              <a:rPr lang="en-US" sz="2000" b="1" dirty="0" err="1"/>
              <a:t>kontribusi</a:t>
            </a:r>
            <a:r>
              <a:rPr lang="en-US" sz="2000" b="1" dirty="0"/>
              <a:t> </a:t>
            </a:r>
            <a:r>
              <a:rPr lang="en-US" sz="2000" b="1" dirty="0" err="1"/>
              <a:t>atas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3366FF"/>
                </a:solidFill>
              </a:rPr>
              <a:t>sebagian</a:t>
            </a:r>
            <a:r>
              <a:rPr lang="en-US" sz="2000" b="1" dirty="0">
                <a:solidFill>
                  <a:srgbClr val="3366FF"/>
                </a:solidFill>
              </a:rPr>
              <a:t> </a:t>
            </a:r>
            <a:r>
              <a:rPr lang="en-US" sz="2000" b="1" dirty="0" err="1">
                <a:solidFill>
                  <a:srgbClr val="3366FF"/>
                </a:solidFill>
              </a:rPr>
              <a:t>biaya</a:t>
            </a:r>
            <a:r>
              <a:rPr lang="en-US" sz="2000" b="1" dirty="0">
                <a:solidFill>
                  <a:srgbClr val="3366FF"/>
                </a:solidFill>
              </a:rPr>
              <a:t> </a:t>
            </a:r>
            <a:r>
              <a:rPr lang="en-US" sz="2000" b="1" dirty="0" err="1">
                <a:solidFill>
                  <a:srgbClr val="3366FF"/>
                </a:solidFill>
              </a:rPr>
              <a:t>konstruksi</a:t>
            </a:r>
            <a:r>
              <a:rPr lang="en-US" sz="2000" b="1" dirty="0"/>
              <a:t> yang </a:t>
            </a:r>
            <a:r>
              <a:rPr lang="en-US" sz="2000" b="1" dirty="0" err="1"/>
              <a:t>diberikan</a:t>
            </a:r>
            <a:r>
              <a:rPr lang="en-US" sz="2000" b="1" dirty="0"/>
              <a:t>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Proyek</a:t>
            </a:r>
            <a:r>
              <a:rPr lang="en-US" sz="2000" b="1" dirty="0"/>
              <a:t> </a:t>
            </a:r>
            <a:r>
              <a:rPr lang="en-US" sz="2000" b="1" dirty="0" err="1"/>
              <a:t>Kerja</a:t>
            </a:r>
            <a:r>
              <a:rPr lang="en-US" sz="2000" b="1" dirty="0"/>
              <a:t> </a:t>
            </a:r>
            <a:r>
              <a:rPr lang="en-US" sz="2000" b="1" dirty="0" err="1"/>
              <a:t>Sama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kelayakan</a:t>
            </a:r>
            <a:r>
              <a:rPr lang="en-US" sz="2000" b="1" dirty="0"/>
              <a:t> </a:t>
            </a:r>
            <a:r>
              <a:rPr lang="en-US" sz="2000" b="1" dirty="0" err="1"/>
              <a:t>ekonomi</a:t>
            </a:r>
            <a:r>
              <a:rPr lang="en-US" sz="2000" b="1" dirty="0"/>
              <a:t> </a:t>
            </a:r>
            <a:r>
              <a:rPr lang="en-US" sz="2000" b="1" dirty="0" err="1"/>
              <a:t>namun</a:t>
            </a:r>
            <a:r>
              <a:rPr lang="en-US" sz="2000" b="1" dirty="0"/>
              <a:t> </a:t>
            </a:r>
            <a:r>
              <a:rPr lang="en-US" sz="2000" b="1" dirty="0" err="1"/>
              <a:t>belum</a:t>
            </a:r>
            <a:r>
              <a:rPr lang="en-US" sz="2000" b="1" dirty="0"/>
              <a:t>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kelayakan</a:t>
            </a:r>
            <a:r>
              <a:rPr lang="en-US" sz="2000" b="1" dirty="0"/>
              <a:t> </a:t>
            </a:r>
            <a:r>
              <a:rPr lang="en-US" sz="2000" b="1" dirty="0" err="1" smtClean="0"/>
              <a:t>finansial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1600205" y="2629423"/>
            <a:ext cx="5875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KPBU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mendominasi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(max 49%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928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Viability Gap Fund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41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FD86A-5FA5-44D0-A1AE-922F1B44A2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 descr="Screen Shot 2016-11-17 at 12.36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3916" y="3674007"/>
            <a:ext cx="6780166" cy="25431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734984" y="1027131"/>
            <a:ext cx="602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Tujuan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Pemberian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Dukungan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Kelayakan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299008" y="1605285"/>
            <a:ext cx="867654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5000"/>
              </a:lnSpc>
              <a:buFont typeface="+mj-lt"/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finansial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Usaha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;</a:t>
            </a:r>
            <a:endParaRPr lang="en-US" dirty="0">
              <a:latin typeface="Arial Narrow" panose="020B0606020202030204" pitchFamily="34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kepastian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Usaha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direncanakan</a:t>
            </a:r>
            <a:r>
              <a:rPr lang="en-US" dirty="0"/>
              <a:t>; </a:t>
            </a:r>
            <a:r>
              <a:rPr lang="en-US" dirty="0" err="1"/>
              <a:t>dan</a:t>
            </a:r>
            <a:endParaRPr lang="en-US" dirty="0"/>
          </a:p>
          <a:p>
            <a:pPr marL="342900" lvl="0" indent="-342900">
              <a:lnSpc>
                <a:spcPct val="125000"/>
              </a:lnSpc>
              <a:buFont typeface="+mj-lt"/>
              <a:buAutoNum type="arabicPeriod"/>
            </a:pP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yang </a:t>
            </a:r>
            <a:r>
              <a:rPr lang="en-US" dirty="0" err="1"/>
              <a:t>terjangkau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0" y="0"/>
            <a:ext cx="7886700" cy="892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Viability Gap Fund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95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9819-A4B9-45B3-9A10-CFB97357EA5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>
            <p:extLst/>
          </p:nvPr>
        </p:nvGraphicFramePr>
        <p:xfrm>
          <a:off x="0" y="2571750"/>
          <a:ext cx="7289800" cy="122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234365" y="26843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9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33664" y="3858241"/>
            <a:ext cx="1600199" cy="1600199"/>
            <a:chOff x="3778218" y="3820697"/>
            <a:chExt cx="2133599" cy="2133599"/>
          </a:xfrm>
        </p:grpSpPr>
        <p:sp>
          <p:nvSpPr>
            <p:cNvPr id="5" name="Oval 4"/>
            <p:cNvSpPr/>
            <p:nvPr/>
          </p:nvSpPr>
          <p:spPr>
            <a:xfrm>
              <a:off x="3778218" y="3820697"/>
              <a:ext cx="2133599" cy="2133599"/>
            </a:xfrm>
            <a:prstGeom prst="ellipse">
              <a:avLst/>
            </a:prstGeom>
            <a:solidFill>
              <a:schemeClr val="bg1"/>
            </a:solidFill>
            <a:ln w="127000">
              <a:gradFill>
                <a:gsLst>
                  <a:gs pos="0">
                    <a:srgbClr val="00B0F0"/>
                  </a:gs>
                  <a:gs pos="50000">
                    <a:schemeClr val="bg1"/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/>
            <p:cNvSpPr/>
            <p:nvPr/>
          </p:nvSpPr>
          <p:spPr>
            <a:xfrm>
              <a:off x="3943961" y="400477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69B1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31942" y="3858242"/>
            <a:ext cx="1600199" cy="1600199"/>
            <a:chOff x="1242589" y="3820698"/>
            <a:chExt cx="2133599" cy="2133599"/>
          </a:xfrm>
        </p:grpSpPr>
        <p:sp>
          <p:nvSpPr>
            <p:cNvPr id="8" name="Oval 7"/>
            <p:cNvSpPr/>
            <p:nvPr/>
          </p:nvSpPr>
          <p:spPr>
            <a:xfrm>
              <a:off x="1242589" y="3820698"/>
              <a:ext cx="2133599" cy="2133599"/>
            </a:xfrm>
            <a:prstGeom prst="ellipse">
              <a:avLst/>
            </a:prstGeom>
            <a:solidFill>
              <a:schemeClr val="bg1"/>
            </a:solidFill>
            <a:ln w="127000">
              <a:gradFill>
                <a:gsLst>
                  <a:gs pos="0">
                    <a:srgbClr val="00B0F0"/>
                  </a:gs>
                  <a:gs pos="50000">
                    <a:schemeClr val="bg1"/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1408332" y="400478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69B1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9041" y="1407718"/>
            <a:ext cx="4174224" cy="2100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4713" y="4346718"/>
            <a:ext cx="129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Badan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Usaha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Milik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Negara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(BUMN)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07207" y="4068967"/>
            <a:ext cx="1294658" cy="1151845"/>
            <a:chOff x="4009610" y="4101665"/>
            <a:chExt cx="1726210" cy="1535793"/>
          </a:xfrm>
        </p:grpSpPr>
        <p:sp>
          <p:nvSpPr>
            <p:cNvPr id="13" name="TextBox 12"/>
            <p:cNvSpPr txBox="1"/>
            <p:nvPr/>
          </p:nvSpPr>
          <p:spPr>
            <a:xfrm>
              <a:off x="4009610" y="4101665"/>
              <a:ext cx="1726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100%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6554" y="4652573"/>
              <a:ext cx="129692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Dimiliki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dan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didirikan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oleh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Pemerintah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52778" y="3858241"/>
            <a:ext cx="1600199" cy="1600199"/>
            <a:chOff x="6337037" y="3820696"/>
            <a:chExt cx="2133599" cy="2133599"/>
          </a:xfrm>
        </p:grpSpPr>
        <p:sp>
          <p:nvSpPr>
            <p:cNvPr id="16" name="Oval 15"/>
            <p:cNvSpPr/>
            <p:nvPr/>
          </p:nvSpPr>
          <p:spPr>
            <a:xfrm>
              <a:off x="6337037" y="3820696"/>
              <a:ext cx="2133599" cy="2133599"/>
            </a:xfrm>
            <a:prstGeom prst="ellipse">
              <a:avLst/>
            </a:prstGeom>
            <a:solidFill>
              <a:schemeClr val="bg1"/>
            </a:solidFill>
            <a:ln w="127000">
              <a:gradFill>
                <a:gsLst>
                  <a:gs pos="0">
                    <a:srgbClr val="00B0F0"/>
                  </a:gs>
                  <a:gs pos="50000">
                    <a:schemeClr val="bg1"/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6502780" y="400477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69B1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04756" y="4175011"/>
            <a:ext cx="1294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Mendukung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percepatan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pembangunan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infrastruktur di Indonesia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71893" y="3871202"/>
            <a:ext cx="1600199" cy="1600199"/>
            <a:chOff x="8895856" y="3837978"/>
            <a:chExt cx="2133599" cy="2133599"/>
          </a:xfrm>
        </p:grpSpPr>
        <p:sp>
          <p:nvSpPr>
            <p:cNvPr id="20" name="Oval 19"/>
            <p:cNvSpPr/>
            <p:nvPr/>
          </p:nvSpPr>
          <p:spPr>
            <a:xfrm>
              <a:off x="8895856" y="3837978"/>
              <a:ext cx="2133599" cy="2133599"/>
            </a:xfrm>
            <a:prstGeom prst="ellipse">
              <a:avLst/>
            </a:prstGeom>
            <a:solidFill>
              <a:schemeClr val="bg1"/>
            </a:solidFill>
            <a:ln w="127000">
              <a:gradFill>
                <a:gsLst>
                  <a:gs pos="0">
                    <a:srgbClr val="00B0F0"/>
                  </a:gs>
                  <a:gs pos="50000">
                    <a:schemeClr val="bg1"/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9061599" y="402206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69B1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23870" y="4089523"/>
            <a:ext cx="1294658" cy="1149638"/>
            <a:chOff x="9098494" y="4129073"/>
            <a:chExt cx="1726210" cy="1532851"/>
          </a:xfrm>
        </p:grpSpPr>
        <p:sp>
          <p:nvSpPr>
            <p:cNvPr id="23" name="TextBox 22"/>
            <p:cNvSpPr txBox="1"/>
            <p:nvPr/>
          </p:nvSpPr>
          <p:spPr>
            <a:xfrm>
              <a:off x="9098494" y="4129073"/>
              <a:ext cx="1726210" cy="98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Dibawah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pengawasan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langsung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Kemenkeu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641205" y="5058894"/>
              <a:ext cx="633182" cy="603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857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Dijamin</a:t>
            </a:r>
            <a:r>
              <a:rPr lang="en-US" dirty="0" smtClean="0"/>
              <a:t> PT PII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6895" y="1578810"/>
            <a:ext cx="7702038" cy="4167234"/>
            <a:chOff x="911384" y="1623966"/>
            <a:chExt cx="7193630" cy="3652629"/>
          </a:xfrm>
        </p:grpSpPr>
        <p:sp>
          <p:nvSpPr>
            <p:cNvPr id="5" name="Rectangle 4"/>
            <p:cNvSpPr/>
            <p:nvPr/>
          </p:nvSpPr>
          <p:spPr>
            <a:xfrm>
              <a:off x="1705684" y="2128267"/>
              <a:ext cx="2436130" cy="3148328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35559" y="2131663"/>
              <a:ext cx="1631498" cy="3143444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62535" y="2131664"/>
              <a:ext cx="2119006" cy="3141956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599211" y="3751448"/>
              <a:ext cx="331725" cy="125862"/>
            </a:xfrm>
            <a:custGeom>
              <a:avLst/>
              <a:gdLst>
                <a:gd name="connsiteX0" fmla="*/ 0 w 594512"/>
                <a:gd name="connsiteY0" fmla="*/ 364769 h 364769"/>
                <a:gd name="connsiteX1" fmla="*/ 594512 w 594512"/>
                <a:gd name="connsiteY1" fmla="*/ 364769 h 364769"/>
                <a:gd name="connsiteX2" fmla="*/ 594512 w 594512"/>
                <a:gd name="connsiteY2" fmla="*/ 0 h 364769"/>
                <a:gd name="connsiteX3" fmla="*/ 0 w 594512"/>
                <a:gd name="connsiteY3" fmla="*/ 364769 h 3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512" h="364769">
                  <a:moveTo>
                    <a:pt x="0" y="364769"/>
                  </a:moveTo>
                  <a:lnTo>
                    <a:pt x="594512" y="364769"/>
                  </a:lnTo>
                  <a:lnTo>
                    <a:pt x="594512" y="0"/>
                  </a:lnTo>
                  <a:lnTo>
                    <a:pt x="0" y="3647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rgbClr val="008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485853" y="1623966"/>
              <a:ext cx="6268096" cy="594052"/>
            </a:xfrm>
            <a:prstGeom prst="rightArrow">
              <a:avLst/>
            </a:prstGeom>
            <a:gradFill flip="none" rotWithShape="1">
              <a:gsLst>
                <a:gs pos="0">
                  <a:srgbClr val="FF6600"/>
                </a:gs>
                <a:gs pos="100000">
                  <a:srgbClr val="800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72891" y="1790602"/>
              <a:ext cx="0" cy="260780"/>
            </a:xfrm>
            <a:prstGeom prst="line">
              <a:avLst/>
            </a:prstGeom>
            <a:ln w="158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467057" y="1790602"/>
              <a:ext cx="0" cy="260780"/>
            </a:xfrm>
            <a:prstGeom prst="line">
              <a:avLst/>
            </a:prstGeom>
            <a:ln w="158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49733" y="1744843"/>
              <a:ext cx="21302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spc="-103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Pra</a:t>
              </a:r>
              <a:r>
                <a:rPr lang="en-US" sz="1500" b="1" spc="-103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spc="-103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Konstruksi</a:t>
              </a:r>
              <a:endParaRPr lang="en-US" sz="1500" b="1" spc="-103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6203" y="1743777"/>
              <a:ext cx="21302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spc="-103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Konstruksi</a:t>
              </a:r>
              <a:endParaRPr lang="en-US" sz="1500" b="1" spc="-103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52972" y="1759185"/>
              <a:ext cx="21302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spc="-103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Operasi</a:t>
              </a:r>
              <a:endParaRPr lang="en-US" sz="1500" b="1" spc="-103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67057" y="2207432"/>
              <a:ext cx="1816124" cy="30349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Risiko</a:t>
              </a:r>
              <a:r>
                <a:rPr lang="en-AU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AU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Pembayaran</a:t>
              </a:r>
              <a:r>
                <a:rPr lang="en-AU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AU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Layanan</a:t>
              </a:r>
              <a:r>
                <a:rPr lang="en-AU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US" sz="105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67057" y="2571509"/>
              <a:ext cx="1822727" cy="30349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Persetujuan</a:t>
              </a:r>
              <a:r>
                <a:rPr lang="en-US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penyesuaian</a:t>
              </a:r>
              <a:r>
                <a:rPr lang="en-US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tariff</a:t>
              </a:r>
              <a:endParaRPr lang="en-US" sz="105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05684" y="4385569"/>
              <a:ext cx="2129876" cy="377105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Keterlambatan</a:t>
              </a:r>
              <a:r>
                <a:rPr lang="es-ES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penyediaan</a:t>
              </a:r>
              <a:r>
                <a:rPr lang="es-ES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akses</a:t>
              </a:r>
              <a:r>
                <a:rPr lang="es-ES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atas </a:t>
              </a:r>
              <a:r>
                <a:rPr lang="es-ES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lahan</a:t>
              </a:r>
              <a:r>
                <a:rPr lang="es-ES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proyek</a:t>
              </a:r>
              <a:endParaRPr lang="es-ES" sz="1050" b="1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269942" y="3345054"/>
              <a:ext cx="780156" cy="141040"/>
            </a:xfrm>
            <a:custGeom>
              <a:avLst/>
              <a:gdLst>
                <a:gd name="connsiteX0" fmla="*/ 0 w 594512"/>
                <a:gd name="connsiteY0" fmla="*/ 364769 h 364769"/>
                <a:gd name="connsiteX1" fmla="*/ 594512 w 594512"/>
                <a:gd name="connsiteY1" fmla="*/ 364769 h 364769"/>
                <a:gd name="connsiteX2" fmla="*/ 594512 w 594512"/>
                <a:gd name="connsiteY2" fmla="*/ 0 h 364769"/>
                <a:gd name="connsiteX3" fmla="*/ 0 w 594512"/>
                <a:gd name="connsiteY3" fmla="*/ 364769 h 3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512" h="364769">
                  <a:moveTo>
                    <a:pt x="0" y="364769"/>
                  </a:moveTo>
                  <a:lnTo>
                    <a:pt x="594512" y="364769"/>
                  </a:lnTo>
                  <a:lnTo>
                    <a:pt x="594512" y="0"/>
                  </a:lnTo>
                  <a:lnTo>
                    <a:pt x="0" y="3647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rgbClr val="008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12988" y="3098870"/>
              <a:ext cx="6992026" cy="303498"/>
            </a:xfrm>
            <a:prstGeom prst="rect">
              <a:avLst/>
            </a:prstGeom>
            <a:gradFill flip="none" rotWithShape="1">
              <a:gsLst>
                <a:gs pos="65000">
                  <a:srgbClr val="90C82E"/>
                </a:gs>
                <a:gs pos="100000">
                  <a:srgbClr val="008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Perubahan</a:t>
              </a:r>
              <a:r>
                <a:rPr lang="en-US" sz="1350" b="1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hukum</a:t>
              </a:r>
              <a:r>
                <a:rPr lang="en-US" sz="1350" b="1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diskriminatif</a:t>
              </a:r>
              <a:r>
                <a:rPr lang="en-US" sz="1350" b="1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/</a:t>
              </a:r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proyek</a:t>
              </a:r>
              <a:r>
                <a:rPr lang="en-US" sz="1350" b="1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spesifik</a:t>
              </a:r>
              <a:endParaRPr lang="en-US" sz="135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502992" y="2974097"/>
              <a:ext cx="441527" cy="125862"/>
            </a:xfrm>
            <a:custGeom>
              <a:avLst/>
              <a:gdLst>
                <a:gd name="connsiteX0" fmla="*/ 0 w 594512"/>
                <a:gd name="connsiteY0" fmla="*/ 364769 h 364769"/>
                <a:gd name="connsiteX1" fmla="*/ 594512 w 594512"/>
                <a:gd name="connsiteY1" fmla="*/ 364769 h 364769"/>
                <a:gd name="connsiteX2" fmla="*/ 594512 w 594512"/>
                <a:gd name="connsiteY2" fmla="*/ 0 h 364769"/>
                <a:gd name="connsiteX3" fmla="*/ 0 w 594512"/>
                <a:gd name="connsiteY3" fmla="*/ 364769 h 3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512" h="364769">
                  <a:moveTo>
                    <a:pt x="0" y="364769"/>
                  </a:moveTo>
                  <a:lnTo>
                    <a:pt x="594512" y="364769"/>
                  </a:lnTo>
                  <a:lnTo>
                    <a:pt x="594512" y="0"/>
                  </a:lnTo>
                  <a:lnTo>
                    <a:pt x="0" y="3647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rgbClr val="008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flipH="1" flipV="1">
              <a:off x="6740928" y="3390671"/>
              <a:ext cx="711084" cy="125862"/>
            </a:xfrm>
            <a:custGeom>
              <a:avLst/>
              <a:gdLst>
                <a:gd name="connsiteX0" fmla="*/ 0 w 594512"/>
                <a:gd name="connsiteY0" fmla="*/ 364769 h 364769"/>
                <a:gd name="connsiteX1" fmla="*/ 594512 w 594512"/>
                <a:gd name="connsiteY1" fmla="*/ 364769 h 364769"/>
                <a:gd name="connsiteX2" fmla="*/ 594512 w 594512"/>
                <a:gd name="connsiteY2" fmla="*/ 0 h 364769"/>
                <a:gd name="connsiteX3" fmla="*/ 0 w 594512"/>
                <a:gd name="connsiteY3" fmla="*/ 364769 h 3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512" h="364769">
                  <a:moveTo>
                    <a:pt x="0" y="364769"/>
                  </a:moveTo>
                  <a:lnTo>
                    <a:pt x="594512" y="364769"/>
                  </a:lnTo>
                  <a:lnTo>
                    <a:pt x="594512" y="0"/>
                  </a:lnTo>
                  <a:lnTo>
                    <a:pt x="0" y="3647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rgbClr val="008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1384" y="3484942"/>
              <a:ext cx="7030345" cy="303498"/>
            </a:xfrm>
            <a:prstGeom prst="rect">
              <a:avLst/>
            </a:prstGeom>
            <a:gradFill flip="none" rotWithShape="1">
              <a:gsLst>
                <a:gs pos="65000">
                  <a:srgbClr val="90C82E"/>
                </a:gs>
                <a:gs pos="100000">
                  <a:srgbClr val="008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Kegagalan</a:t>
              </a:r>
              <a:r>
                <a:rPr lang="en-US" sz="1350" b="1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/</a:t>
              </a:r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keterlambatan</a:t>
              </a:r>
              <a:r>
                <a:rPr lang="en-US" sz="1350" b="1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persetujuan</a:t>
              </a:r>
              <a:r>
                <a:rPr lang="en-US" sz="1350" b="1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penting</a:t>
              </a:r>
              <a:endParaRPr lang="en-US" sz="135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 flipV="1">
              <a:off x="6769329" y="3786680"/>
              <a:ext cx="485680" cy="125862"/>
            </a:xfrm>
            <a:custGeom>
              <a:avLst/>
              <a:gdLst>
                <a:gd name="connsiteX0" fmla="*/ 0 w 594512"/>
                <a:gd name="connsiteY0" fmla="*/ 364769 h 364769"/>
                <a:gd name="connsiteX1" fmla="*/ 594512 w 594512"/>
                <a:gd name="connsiteY1" fmla="*/ 364769 h 364769"/>
                <a:gd name="connsiteX2" fmla="*/ 594512 w 594512"/>
                <a:gd name="connsiteY2" fmla="*/ 0 h 364769"/>
                <a:gd name="connsiteX3" fmla="*/ 0 w 594512"/>
                <a:gd name="connsiteY3" fmla="*/ 364769 h 3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512" h="364769">
                  <a:moveTo>
                    <a:pt x="0" y="364769"/>
                  </a:moveTo>
                  <a:lnTo>
                    <a:pt x="594512" y="364769"/>
                  </a:lnTo>
                  <a:lnTo>
                    <a:pt x="594512" y="0"/>
                  </a:lnTo>
                  <a:lnTo>
                    <a:pt x="0" y="3647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rgbClr val="008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40125" y="3871760"/>
              <a:ext cx="6513824" cy="303498"/>
            </a:xfrm>
            <a:prstGeom prst="rect">
              <a:avLst/>
            </a:prstGeom>
            <a:gradFill flip="none" rotWithShape="1">
              <a:gsLst>
                <a:gs pos="65000">
                  <a:srgbClr val="90C82E"/>
                </a:gs>
                <a:gs pos="100000">
                  <a:srgbClr val="008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Terminasi</a:t>
              </a:r>
              <a:r>
                <a:rPr lang="en-US" sz="1350" b="1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dini</a:t>
              </a:r>
              <a:r>
                <a:rPr lang="en-US" sz="1350" b="1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akibat</a:t>
              </a:r>
              <a:r>
                <a:rPr lang="en-US" sz="1350" b="1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tindakan</a:t>
              </a:r>
              <a:r>
                <a:rPr lang="en-US" sz="1350" b="1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50" b="1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Pemerintah</a:t>
              </a:r>
              <a:endParaRPr lang="en-US" sz="135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flipH="1" flipV="1">
              <a:off x="6761168" y="4167494"/>
              <a:ext cx="364898" cy="167523"/>
            </a:xfrm>
            <a:custGeom>
              <a:avLst/>
              <a:gdLst>
                <a:gd name="connsiteX0" fmla="*/ 0 w 594512"/>
                <a:gd name="connsiteY0" fmla="*/ 364769 h 364769"/>
                <a:gd name="connsiteX1" fmla="*/ 594512 w 594512"/>
                <a:gd name="connsiteY1" fmla="*/ 364769 h 364769"/>
                <a:gd name="connsiteX2" fmla="*/ 594512 w 594512"/>
                <a:gd name="connsiteY2" fmla="*/ 0 h 364769"/>
                <a:gd name="connsiteX3" fmla="*/ 0 w 594512"/>
                <a:gd name="connsiteY3" fmla="*/ 364769 h 3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512" h="364769">
                  <a:moveTo>
                    <a:pt x="0" y="364769"/>
                  </a:moveTo>
                  <a:lnTo>
                    <a:pt x="594512" y="364769"/>
                  </a:lnTo>
                  <a:lnTo>
                    <a:pt x="594512" y="0"/>
                  </a:lnTo>
                  <a:lnTo>
                    <a:pt x="0" y="3647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rgbClr val="008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05684" y="4828002"/>
              <a:ext cx="2129875" cy="373630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Persetujuan</a:t>
              </a:r>
              <a:r>
                <a:rPr lang="es-ES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Anggaran</a:t>
              </a:r>
              <a:r>
                <a:rPr lang="es-ES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s-ES" sz="1050" b="1" kern="0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050" b="1" kern="0" dirty="0" err="1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Proyek</a:t>
              </a:r>
              <a:endParaRPr lang="es-ES" sz="1050" b="1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Picture 2" descr="ic_line_blue_construction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322" y="2160291"/>
              <a:ext cx="996306" cy="996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03-2-512.png (512×512)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7567"/>
            <a:stretch/>
          </p:blipFill>
          <p:spPr bwMode="auto">
            <a:xfrm>
              <a:off x="2197962" y="2139043"/>
              <a:ext cx="1226700" cy="1010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Su-cadena-de-suministro-es-eficiente.png (512×313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786" y="4247654"/>
              <a:ext cx="1621025" cy="990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33398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9819-A4B9-45B3-9A10-CFB97357EA5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>
            <p:extLst/>
          </p:nvPr>
        </p:nvGraphicFramePr>
        <p:xfrm>
          <a:off x="0" y="2571750"/>
          <a:ext cx="7289800" cy="122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780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7347" y="1212133"/>
            <a:ext cx="8229600" cy="30685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347" y="1355792"/>
            <a:ext cx="8229600" cy="4864667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sz="15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Availability (based) Payment (</a:t>
            </a:r>
            <a:r>
              <a:rPr lang="en-US" sz="15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Pembayaran</a:t>
            </a:r>
            <a:r>
              <a:rPr lang="en-US" sz="15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Ketersediaan</a:t>
            </a:r>
            <a:r>
              <a:rPr lang="en-US" sz="15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Layanan</a:t>
            </a:r>
            <a:r>
              <a:rPr lang="en-US" sz="15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)/ AP</a:t>
            </a:r>
          </a:p>
          <a:p>
            <a:pPr marL="914400" lvl="1" indent="-338138" algn="just">
              <a:buFont typeface="Courier New" panose="02070309020205020404" pitchFamily="49" charset="0"/>
              <a:buChar char="o"/>
            </a:pP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Definisi</a:t>
            </a:r>
            <a:endParaRPr lang="en-US" sz="15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14400" indent="-225425" algn="just">
              <a:buFont typeface="Arial" panose="020B0604020202020204" pitchFamily="34" charset="0"/>
              <a:buNone/>
            </a:pP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adalah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pembayaran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secara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berkala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oleh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Menteri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Kepala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Lembaga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Kepala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Daerah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kepada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Badan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Usaha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Pelaksana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atas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tersedianya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layanan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sesuai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kualitas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atau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kriteria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sebagaimana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ditentukan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Perjanjian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KPBU.</a:t>
            </a:r>
          </a:p>
          <a:p>
            <a:pPr marL="1027113" indent="-225425" algn="just">
              <a:buFont typeface="Arial" panose="020B0604020202020204" pitchFamily="34" charset="0"/>
              <a:buNone/>
            </a:pPr>
            <a:endParaRPr lang="en-US" sz="7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14400" lvl="1" indent="-338138" algn="just">
              <a:buFont typeface="Courier New" panose="02070309020205020404" pitchFamily="49" charset="0"/>
              <a:buChar char="o"/>
            </a:pP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endParaRPr lang="en-US" sz="15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43000" indent="-225425"/>
            <a:r>
              <a:rPr lang="id-ID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Perpres 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38</a:t>
            </a:r>
            <a:r>
              <a:rPr lang="id-ID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/2015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tentang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KPBU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Penyediaan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1143000" indent="-225425"/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PMK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Nomor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190/PMK.08/2015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tentang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Pembayaran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Ketersediaan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Layanan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Rangka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KPBU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Penyediaan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indent="0" algn="just">
              <a:buNone/>
            </a:pPr>
            <a:endParaRPr lang="en-US" sz="1200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15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User (based) Payment</a:t>
            </a:r>
          </a:p>
          <a:p>
            <a:pPr marL="914400" lvl="1" indent="-338138" algn="just">
              <a:buFont typeface="Courier New" panose="02070309020205020404" pitchFamily="49" charset="0"/>
              <a:buChar char="o"/>
            </a:pP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Pengembalian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investasi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berdasarkan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penggunaan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aktual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atas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layanan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tersedia</a:t>
            </a:r>
            <a:endParaRPr lang="en-US" sz="15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14400" lvl="1" indent="-338138" algn="just">
              <a:buFont typeface="Courier New" panose="02070309020205020404" pitchFamily="49" charset="0"/>
              <a:buChar char="o"/>
            </a:pP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Pihak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swasta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harus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menanggung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risiko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permintaan</a:t>
            </a:r>
            <a:endParaRPr lang="en-US" sz="15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14400" lvl="1" indent="-338138" algn="just">
              <a:buFont typeface="Courier New" panose="02070309020205020404" pitchFamily="49" charset="0"/>
              <a:buChar char="o"/>
            </a:pP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Pihak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swasta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biasanya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akan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meminta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tingkat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pengembalian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lebih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tinggi</a:t>
            </a:r>
            <a:endParaRPr lang="en-US" sz="15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14400" lvl="1" indent="-338138" algn="just">
              <a:buFont typeface="Courier New" panose="02070309020205020404" pitchFamily="49" charset="0"/>
              <a:buChar char="o"/>
            </a:pP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 P</a:t>
            </a:r>
            <a:r>
              <a:rPr lang="id-ID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erpres 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38</a:t>
            </a:r>
            <a:r>
              <a:rPr lang="id-ID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/2015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tentang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KPBU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Penyediaan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914400" lvl="1" indent="-338138" algn="just">
              <a:buFont typeface="Courier New" panose="02070309020205020404" pitchFamily="49" charset="0"/>
              <a:buChar char="o"/>
            </a:pPr>
            <a:endParaRPr lang="en-US" sz="15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92886"/>
          </a:xfrm>
        </p:spPr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KPBU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90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-32182" y="930857"/>
            <a:ext cx="9208991" cy="5449335"/>
            <a:chOff x="-32182" y="790181"/>
            <a:chExt cx="9208991" cy="5449335"/>
          </a:xfrm>
        </p:grpSpPr>
        <p:sp>
          <p:nvSpPr>
            <p:cNvPr id="66" name="Rectangle 65"/>
            <p:cNvSpPr/>
            <p:nvPr>
              <p:custDataLst>
                <p:tags r:id="rId1"/>
              </p:custDataLst>
            </p:nvPr>
          </p:nvSpPr>
          <p:spPr bwMode="auto">
            <a:xfrm>
              <a:off x="11823" y="798928"/>
              <a:ext cx="4633509" cy="54262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7" name="Rectangle 66"/>
            <p:cNvSpPr/>
            <p:nvPr>
              <p:custDataLst>
                <p:tags r:id="rId2"/>
              </p:custDataLst>
            </p:nvPr>
          </p:nvSpPr>
          <p:spPr bwMode="auto">
            <a:xfrm>
              <a:off x="870858" y="2690738"/>
              <a:ext cx="1036320" cy="4695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tx1"/>
                  </a:solidFill>
                  <a:effectLst/>
                  <a:latin typeface="+mj-lt"/>
                </a:rPr>
                <a:t>PT PII</a:t>
              </a:r>
            </a:p>
          </p:txBody>
        </p:sp>
        <p:sp>
          <p:nvSpPr>
            <p:cNvPr id="68" name="Rectangle 67"/>
            <p:cNvSpPr/>
            <p:nvPr>
              <p:custDataLst>
                <p:tags r:id="rId3"/>
              </p:custDataLst>
            </p:nvPr>
          </p:nvSpPr>
          <p:spPr bwMode="auto">
            <a:xfrm>
              <a:off x="851808" y="4138538"/>
              <a:ext cx="1229517" cy="5808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err="1" smtClean="0">
                  <a:solidFill>
                    <a:schemeClr val="tx1"/>
                  </a:solidFill>
                  <a:effectLst/>
                  <a:latin typeface="+mj-lt"/>
                </a:rPr>
                <a:t>Badan</a:t>
              </a:r>
              <a:r>
                <a:rPr lang="en-US" sz="1400" b="1" dirty="0" smtClean="0">
                  <a:solidFill>
                    <a:schemeClr val="tx1"/>
                  </a:solidFill>
                  <a:effectLst/>
                  <a:latin typeface="+mj-lt"/>
                </a:rPr>
                <a:t> Usaha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735279" y="1088496"/>
              <a:ext cx="1143000" cy="580848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err="1" smtClean="0">
                  <a:solidFill>
                    <a:schemeClr val="bg1"/>
                  </a:solidFill>
                  <a:effectLst/>
                  <a:latin typeface="+mj-lt"/>
                </a:rPr>
                <a:t>Kemenkeu</a:t>
              </a:r>
              <a:r>
                <a:rPr lang="en-US" sz="1400" b="1" dirty="0" smtClean="0">
                  <a:solidFill>
                    <a:schemeClr val="bg1"/>
                  </a:solidFill>
                  <a:effectLst/>
                  <a:latin typeface="+mj-lt"/>
                </a:rPr>
                <a:t> (APBN)</a:t>
              </a:r>
            </a:p>
          </p:txBody>
        </p:sp>
        <p:sp>
          <p:nvSpPr>
            <p:cNvPr id="70" name="Rectangle 69"/>
            <p:cNvSpPr/>
            <p:nvPr>
              <p:custDataLst>
                <p:tags r:id="rId4"/>
              </p:custDataLst>
            </p:nvPr>
          </p:nvSpPr>
          <p:spPr bwMode="auto">
            <a:xfrm>
              <a:off x="3366409" y="4138539"/>
              <a:ext cx="1104900" cy="5940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bg1"/>
                  </a:solidFill>
                  <a:effectLst/>
                  <a:latin typeface="+mj-lt"/>
                </a:rPr>
                <a:t>PJPK</a:t>
              </a:r>
            </a:p>
          </p:txBody>
        </p:sp>
        <p:cxnSp>
          <p:nvCxnSpPr>
            <p:cNvPr id="71" name="Straight Arrow Connector 70"/>
            <p:cNvCxnSpPr>
              <a:endCxn id="68" idx="0"/>
            </p:cNvCxnSpPr>
            <p:nvPr>
              <p:custDataLst>
                <p:tags r:id="rId5"/>
              </p:custDataLst>
            </p:nvPr>
          </p:nvCxnSpPr>
          <p:spPr>
            <a:xfrm>
              <a:off x="1461381" y="3191956"/>
              <a:ext cx="5186" cy="9465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>
              <p:custDataLst>
                <p:tags r:id="rId6"/>
              </p:custDataLst>
            </p:nvPr>
          </p:nvSpPr>
          <p:spPr bwMode="auto">
            <a:xfrm>
              <a:off x="836344" y="1631615"/>
              <a:ext cx="914400" cy="49787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i="1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Single window Policy</a:t>
              </a:r>
            </a:p>
          </p:txBody>
        </p:sp>
        <p:sp>
          <p:nvSpPr>
            <p:cNvPr id="73" name="Rectangle 72"/>
            <p:cNvSpPr/>
            <p:nvPr>
              <p:custDataLst>
                <p:tags r:id="rId7"/>
              </p:custDataLst>
            </p:nvPr>
          </p:nvSpPr>
          <p:spPr bwMode="auto">
            <a:xfrm>
              <a:off x="479063" y="3499291"/>
              <a:ext cx="1066800" cy="33191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 smtClean="0">
                  <a:solidFill>
                    <a:srgbClr val="0070C0"/>
                  </a:solidFill>
                  <a:effectLst/>
                  <a:latin typeface="Segoe" pitchFamily="34" charset="0"/>
                </a:rPr>
                <a:t>Penjaminan</a:t>
              </a:r>
              <a:endParaRPr lang="en-US" sz="1100" dirty="0" smtClean="0">
                <a:solidFill>
                  <a:srgbClr val="0070C0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4" name="Rectangle 73"/>
            <p:cNvSpPr/>
            <p:nvPr>
              <p:custDataLst>
                <p:tags r:id="rId8"/>
              </p:custDataLst>
            </p:nvPr>
          </p:nvSpPr>
          <p:spPr bwMode="auto">
            <a:xfrm>
              <a:off x="2085558" y="3869737"/>
              <a:ext cx="1143000" cy="50201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Perjanjian</a:t>
              </a:r>
              <a:r>
                <a:rPr lang="en-US" sz="1100" b="1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 KPBU</a:t>
              </a:r>
              <a:endParaRPr lang="id-ID" sz="1100" b="1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420972" y="4512706"/>
              <a:ext cx="457200" cy="33502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 smtClean="0">
                  <a:solidFill>
                    <a:srgbClr val="C00000"/>
                  </a:solidFill>
                  <a:effectLst/>
                  <a:latin typeface="Segoe" pitchFamily="34" charset="0"/>
                </a:rPr>
                <a:t>AP</a:t>
              </a:r>
              <a:endParaRPr lang="en-US" sz="1200" b="1" dirty="0" smtClean="0">
                <a:solidFill>
                  <a:srgbClr val="C00000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919541" y="3094947"/>
              <a:ext cx="1219200" cy="41489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AP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(K/L)</a:t>
              </a:r>
            </a:p>
          </p:txBody>
        </p:sp>
        <p:sp>
          <p:nvSpPr>
            <p:cNvPr id="77" name="Rectangle 76"/>
            <p:cNvSpPr/>
            <p:nvPr>
              <p:custDataLst>
                <p:tags r:id="rId9"/>
              </p:custDataLst>
            </p:nvPr>
          </p:nvSpPr>
          <p:spPr bwMode="auto">
            <a:xfrm>
              <a:off x="3385458" y="5503306"/>
              <a:ext cx="990600" cy="49964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err="1" smtClean="0">
                  <a:solidFill>
                    <a:schemeClr val="bg1"/>
                  </a:solidFill>
                  <a:effectLst/>
                  <a:latin typeface="+mj-lt"/>
                </a:rPr>
                <a:t>Pengguna</a:t>
              </a:r>
              <a:r>
                <a:rPr lang="en-US" sz="1400" b="1" dirty="0" smtClean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err="1" smtClean="0">
                  <a:solidFill>
                    <a:schemeClr val="bg1"/>
                  </a:solidFill>
                  <a:effectLst/>
                  <a:latin typeface="+mj-lt"/>
                </a:rPr>
                <a:t>Layanan</a:t>
              </a:r>
              <a:endParaRPr lang="en-US" sz="1400" b="1" dirty="0" smtClean="0"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78" name="Rectangle 77"/>
            <p:cNvSpPr/>
            <p:nvPr>
              <p:custDataLst>
                <p:tags r:id="rId10"/>
              </p:custDataLst>
            </p:nvPr>
          </p:nvSpPr>
          <p:spPr bwMode="auto">
            <a:xfrm>
              <a:off x="3899069" y="4842533"/>
              <a:ext cx="1066800" cy="49787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Tarif</a:t>
              </a:r>
              <a:endParaRPr lang="en-US" sz="110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9" name="Oval 78"/>
            <p:cNvSpPr/>
            <p:nvPr>
              <p:custDataLst>
                <p:tags r:id="rId11"/>
              </p:custDataLst>
            </p:nvPr>
          </p:nvSpPr>
          <p:spPr bwMode="auto">
            <a:xfrm>
              <a:off x="2402661" y="4512706"/>
              <a:ext cx="457200" cy="335026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0" name="Rectangle 79"/>
            <p:cNvSpPr/>
            <p:nvPr>
              <p:custDataLst>
                <p:tags r:id="rId12"/>
              </p:custDataLst>
            </p:nvPr>
          </p:nvSpPr>
          <p:spPr bwMode="auto">
            <a:xfrm>
              <a:off x="3222008" y="1527632"/>
              <a:ext cx="696840" cy="3651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tx1"/>
                  </a:solidFill>
                  <a:effectLst/>
                  <a:latin typeface="+mj-lt"/>
                </a:rPr>
                <a:t>(APB</a:t>
              </a:r>
              <a:r>
                <a:rPr lang="id-ID" sz="1200" b="1" dirty="0" smtClean="0">
                  <a:solidFill>
                    <a:schemeClr val="tx1"/>
                  </a:solidFill>
                  <a:effectLst/>
                  <a:latin typeface="+mj-lt"/>
                </a:rPr>
                <a:t>D</a:t>
              </a:r>
              <a:r>
                <a:rPr lang="en-US" sz="1200" b="1" dirty="0" smtClean="0">
                  <a:solidFill>
                    <a:schemeClr val="tx1"/>
                  </a:solidFill>
                  <a:effectLst/>
                  <a:latin typeface="+mj-lt"/>
                </a:rPr>
                <a:t>)</a:t>
              </a:r>
            </a:p>
          </p:txBody>
        </p:sp>
        <p:sp>
          <p:nvSpPr>
            <p:cNvPr id="81" name="Rectangle 80"/>
            <p:cNvSpPr/>
            <p:nvPr>
              <p:custDataLst>
                <p:tags r:id="rId13"/>
              </p:custDataLst>
            </p:nvPr>
          </p:nvSpPr>
          <p:spPr bwMode="auto">
            <a:xfrm>
              <a:off x="3443212" y="2236607"/>
              <a:ext cx="889851" cy="41489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AP (</a:t>
              </a:r>
              <a:r>
                <a:rPr lang="en-US" sz="1100" b="1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Pemda</a:t>
              </a:r>
              <a:r>
                <a:rPr lang="en-US" sz="1100" b="1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)</a:t>
              </a:r>
            </a:p>
          </p:txBody>
        </p:sp>
        <p:cxnSp>
          <p:nvCxnSpPr>
            <p:cNvPr id="82" name="Elbow Connector 81"/>
            <p:cNvCxnSpPr>
              <a:stCxn id="69" idx="1"/>
              <a:endCxn id="68" idx="1"/>
            </p:cNvCxnSpPr>
            <p:nvPr/>
          </p:nvCxnSpPr>
          <p:spPr>
            <a:xfrm rot="10800000" flipV="1">
              <a:off x="851809" y="1378920"/>
              <a:ext cx="883471" cy="3050042"/>
            </a:xfrm>
            <a:prstGeom prst="bentConnector3">
              <a:avLst>
                <a:gd name="adj1" fmla="val 12833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>
              <p:custDataLst>
                <p:tags r:id="rId14"/>
              </p:custDataLst>
            </p:nvPr>
          </p:nvSpPr>
          <p:spPr bwMode="auto">
            <a:xfrm>
              <a:off x="94587" y="2649780"/>
              <a:ext cx="530209" cy="33502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100" dirty="0" smtClean="0">
                  <a:solidFill>
                    <a:srgbClr val="0070C0"/>
                  </a:solidFill>
                  <a:effectLst/>
                  <a:latin typeface="Segoe" pitchFamily="34" charset="0"/>
                </a:rPr>
                <a:t>VGF</a:t>
              </a:r>
              <a:r>
                <a:rPr lang="en-US" sz="1100" dirty="0" smtClean="0">
                  <a:solidFill>
                    <a:srgbClr val="0070C0"/>
                  </a:solidFill>
                  <a:effectLst/>
                  <a:latin typeface="Segoe" pitchFamily="34" charset="0"/>
                </a:rPr>
                <a:t>*</a:t>
              </a:r>
              <a:endParaRPr lang="en-US" sz="1200" dirty="0" smtClean="0">
                <a:solidFill>
                  <a:srgbClr val="0070C0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4" name="Rectangle 83"/>
            <p:cNvSpPr/>
            <p:nvPr>
              <p:custDataLst>
                <p:tags r:id="rId15"/>
              </p:custDataLst>
            </p:nvPr>
          </p:nvSpPr>
          <p:spPr bwMode="auto">
            <a:xfrm>
              <a:off x="4669394" y="790181"/>
              <a:ext cx="4474605" cy="5418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5" name="Rectangle 84"/>
            <p:cNvSpPr/>
            <p:nvPr>
              <p:custDataLst>
                <p:tags r:id="rId16"/>
              </p:custDataLst>
            </p:nvPr>
          </p:nvSpPr>
          <p:spPr bwMode="auto">
            <a:xfrm>
              <a:off x="5752964" y="2686144"/>
              <a:ext cx="1036320" cy="50838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tx1"/>
                  </a:solidFill>
                  <a:effectLst/>
                  <a:latin typeface="+mj-lt"/>
                </a:rPr>
                <a:t>PT PII</a:t>
              </a:r>
            </a:p>
          </p:txBody>
        </p:sp>
        <p:sp>
          <p:nvSpPr>
            <p:cNvPr id="86" name="Rectangle 85"/>
            <p:cNvSpPr/>
            <p:nvPr>
              <p:custDataLst>
                <p:tags r:id="rId17"/>
              </p:custDataLst>
            </p:nvPr>
          </p:nvSpPr>
          <p:spPr bwMode="auto">
            <a:xfrm>
              <a:off x="5614310" y="4140417"/>
              <a:ext cx="1361164" cy="5808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err="1" smtClean="0">
                  <a:solidFill>
                    <a:schemeClr val="tx1"/>
                  </a:solidFill>
                  <a:effectLst/>
                  <a:latin typeface="+mj-lt"/>
                </a:rPr>
                <a:t>Badan</a:t>
              </a:r>
              <a:r>
                <a:rPr lang="en-US" sz="1400" b="1" dirty="0" smtClean="0">
                  <a:solidFill>
                    <a:schemeClr val="tx1"/>
                  </a:solidFill>
                  <a:effectLst/>
                  <a:latin typeface="+mj-lt"/>
                </a:rPr>
                <a:t> Usaha</a:t>
              </a: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5747658" y="1092417"/>
              <a:ext cx="1143000" cy="580848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err="1" smtClean="0">
                  <a:solidFill>
                    <a:schemeClr val="bg1"/>
                  </a:solidFill>
                  <a:effectLst/>
                  <a:latin typeface="+mj-lt"/>
                </a:rPr>
                <a:t>Kemenkeu</a:t>
              </a:r>
              <a:r>
                <a:rPr lang="en-US" sz="1400" b="1" dirty="0" smtClean="0">
                  <a:solidFill>
                    <a:schemeClr val="bg1"/>
                  </a:solidFill>
                  <a:effectLst/>
                  <a:latin typeface="+mj-lt"/>
                </a:rPr>
                <a:t> (APBN)</a:t>
              </a:r>
            </a:p>
          </p:txBody>
        </p:sp>
        <p:sp>
          <p:nvSpPr>
            <p:cNvPr id="88" name="Rectangle 87"/>
            <p:cNvSpPr/>
            <p:nvPr>
              <p:custDataLst>
                <p:tags r:id="rId18"/>
              </p:custDataLst>
            </p:nvPr>
          </p:nvSpPr>
          <p:spPr bwMode="auto">
            <a:xfrm>
              <a:off x="7851774" y="4139950"/>
              <a:ext cx="1036320" cy="517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bg1"/>
                  </a:solidFill>
                  <a:effectLst/>
                  <a:latin typeface="+mj-lt"/>
                </a:rPr>
                <a:t>PJPK</a:t>
              </a:r>
            </a:p>
          </p:txBody>
        </p:sp>
        <p:cxnSp>
          <p:nvCxnSpPr>
            <p:cNvPr id="89" name="Straight Arrow Connector 88"/>
            <p:cNvCxnSpPr>
              <a:stCxn id="85" idx="2"/>
            </p:cNvCxnSpPr>
            <p:nvPr>
              <p:custDataLst>
                <p:tags r:id="rId19"/>
              </p:custDataLst>
            </p:nvPr>
          </p:nvCxnSpPr>
          <p:spPr>
            <a:xfrm>
              <a:off x="6271124" y="3194525"/>
              <a:ext cx="19486" cy="8968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5" idx="0"/>
            </p:cNvCxnSpPr>
            <p:nvPr>
              <p:custDataLst>
                <p:tags r:id="rId20"/>
              </p:custDataLst>
            </p:nvPr>
          </p:nvCxnSpPr>
          <p:spPr>
            <a:xfrm>
              <a:off x="6247974" y="1657856"/>
              <a:ext cx="23150" cy="10282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>
              <p:custDataLst>
                <p:tags r:id="rId21"/>
              </p:custDataLst>
            </p:nvPr>
          </p:nvSpPr>
          <p:spPr bwMode="auto">
            <a:xfrm>
              <a:off x="5366658" y="1854417"/>
              <a:ext cx="914400" cy="49787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i="1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Single window Policy</a:t>
              </a:r>
            </a:p>
          </p:txBody>
        </p:sp>
        <p:sp>
          <p:nvSpPr>
            <p:cNvPr id="92" name="Rectangle 91"/>
            <p:cNvSpPr/>
            <p:nvPr>
              <p:custDataLst>
                <p:tags r:id="rId22"/>
              </p:custDataLst>
            </p:nvPr>
          </p:nvSpPr>
          <p:spPr bwMode="auto">
            <a:xfrm>
              <a:off x="5306146" y="3477703"/>
              <a:ext cx="1056215" cy="45898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 smtClean="0">
                  <a:solidFill>
                    <a:srgbClr val="0070C0"/>
                  </a:solidFill>
                  <a:effectLst/>
                  <a:latin typeface="Segoe" pitchFamily="34" charset="0"/>
                </a:rPr>
                <a:t>Penjaminan</a:t>
              </a:r>
              <a:endParaRPr lang="en-US" sz="1100" dirty="0" smtClean="0">
                <a:solidFill>
                  <a:srgbClr val="0070C0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3" name="Rectangle 92"/>
            <p:cNvSpPr/>
            <p:nvPr>
              <p:custDataLst>
                <p:tags r:id="rId23"/>
              </p:custDataLst>
            </p:nvPr>
          </p:nvSpPr>
          <p:spPr bwMode="auto">
            <a:xfrm>
              <a:off x="6942163" y="3957846"/>
              <a:ext cx="910494" cy="50201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Perjanjian</a:t>
              </a:r>
              <a:r>
                <a:rPr lang="en-US" sz="1100" b="1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 KPBU</a:t>
              </a:r>
              <a:endParaRPr lang="id-ID" sz="1100" b="1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4" name="Rectangle 93"/>
            <p:cNvSpPr/>
            <p:nvPr>
              <p:custDataLst>
                <p:tags r:id="rId24"/>
              </p:custDataLst>
            </p:nvPr>
          </p:nvSpPr>
          <p:spPr bwMode="auto">
            <a:xfrm>
              <a:off x="5752964" y="5503306"/>
              <a:ext cx="1036320" cy="50561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err="1" smtClean="0">
                  <a:solidFill>
                    <a:schemeClr val="bg1"/>
                  </a:solidFill>
                  <a:effectLst/>
                  <a:latin typeface="+mj-lt"/>
                </a:rPr>
                <a:t>Pengguna</a:t>
              </a:r>
              <a:r>
                <a:rPr lang="en-US" sz="1400" b="1" dirty="0" smtClean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  <a:effectLst/>
                  <a:latin typeface="+mj-lt"/>
                </a:rPr>
                <a:t>Layanan</a:t>
              </a:r>
              <a:endParaRPr lang="en-US" sz="1400" b="1" dirty="0" smtClean="0"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95" name="Rectangle 94"/>
            <p:cNvSpPr/>
            <p:nvPr>
              <p:custDataLst>
                <p:tags r:id="rId25"/>
              </p:custDataLst>
            </p:nvPr>
          </p:nvSpPr>
          <p:spPr bwMode="auto">
            <a:xfrm>
              <a:off x="6247974" y="4790856"/>
              <a:ext cx="1066800" cy="49787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User fee</a:t>
              </a:r>
            </a:p>
          </p:txBody>
        </p:sp>
        <p:cxnSp>
          <p:nvCxnSpPr>
            <p:cNvPr id="96" name="Elbow Connector 95"/>
            <p:cNvCxnSpPr>
              <a:stCxn id="87" idx="1"/>
              <a:endCxn id="86" idx="1"/>
            </p:cNvCxnSpPr>
            <p:nvPr/>
          </p:nvCxnSpPr>
          <p:spPr>
            <a:xfrm rot="10800000" flipV="1">
              <a:off x="5614310" y="1382841"/>
              <a:ext cx="133348" cy="3048000"/>
            </a:xfrm>
            <a:prstGeom prst="bentConnector3">
              <a:avLst>
                <a:gd name="adj1" fmla="val 27143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>
              <p:custDataLst>
                <p:tags r:id="rId26"/>
              </p:custDataLst>
            </p:nvPr>
          </p:nvSpPr>
          <p:spPr bwMode="auto">
            <a:xfrm>
              <a:off x="4848542" y="2699333"/>
              <a:ext cx="501676" cy="31475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100" dirty="0" smtClean="0">
                  <a:solidFill>
                    <a:srgbClr val="0070C0"/>
                  </a:solidFill>
                  <a:effectLst/>
                  <a:latin typeface="Segoe" pitchFamily="34" charset="0"/>
                </a:rPr>
                <a:t>VGF</a:t>
              </a:r>
              <a:endParaRPr lang="en-US" sz="1200" dirty="0" smtClean="0">
                <a:solidFill>
                  <a:srgbClr val="0070C0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443" y="5601712"/>
              <a:ext cx="2599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/>
                </a:rPr>
                <a:t>Availability Payment (AP)</a:t>
              </a:r>
              <a:endParaRPr lang="en-US" b="1" dirty="0">
                <a:effectLst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018967" y="5819849"/>
              <a:ext cx="1010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effectLst/>
                </a:rPr>
                <a:t>User Fee</a:t>
              </a:r>
              <a:endParaRPr lang="en-US" b="1" i="1" dirty="0">
                <a:effectLst/>
              </a:endParaRPr>
            </a:p>
          </p:txBody>
        </p:sp>
        <p:sp>
          <p:nvSpPr>
            <p:cNvPr id="100" name="Rectangle 99"/>
            <p:cNvSpPr/>
            <p:nvPr>
              <p:custDataLst>
                <p:tags r:id="rId27"/>
              </p:custDataLst>
            </p:nvPr>
          </p:nvSpPr>
          <p:spPr bwMode="auto">
            <a:xfrm>
              <a:off x="7851774" y="2653934"/>
              <a:ext cx="1036320" cy="54059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tx1"/>
                  </a:solidFill>
                  <a:effectLst/>
                  <a:latin typeface="+mj-lt"/>
                </a:rPr>
                <a:t>PT SMI</a:t>
              </a:r>
            </a:p>
          </p:txBody>
        </p:sp>
        <p:sp>
          <p:nvSpPr>
            <p:cNvPr id="101" name="Rectangle 100"/>
            <p:cNvSpPr/>
            <p:nvPr>
              <p:custDataLst>
                <p:tags r:id="rId28"/>
              </p:custDataLst>
            </p:nvPr>
          </p:nvSpPr>
          <p:spPr bwMode="auto">
            <a:xfrm>
              <a:off x="2349138" y="2720923"/>
              <a:ext cx="1036320" cy="4644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tx1"/>
                  </a:solidFill>
                  <a:effectLst/>
                  <a:latin typeface="+mj-lt"/>
                </a:rPr>
                <a:t>PT SMI</a:t>
              </a:r>
            </a:p>
          </p:txBody>
        </p:sp>
        <p:sp>
          <p:nvSpPr>
            <p:cNvPr id="102" name="Rectangle 101"/>
            <p:cNvSpPr/>
            <p:nvPr>
              <p:custDataLst>
                <p:tags r:id="rId29"/>
              </p:custDataLst>
            </p:nvPr>
          </p:nvSpPr>
          <p:spPr bwMode="auto">
            <a:xfrm>
              <a:off x="2092191" y="1795419"/>
              <a:ext cx="1066800" cy="33191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 smtClean="0">
                  <a:solidFill>
                    <a:srgbClr val="0070C0"/>
                  </a:solidFill>
                  <a:effectLst/>
                  <a:latin typeface="Segoe" pitchFamily="34" charset="0"/>
                </a:rPr>
                <a:t>Penugasan</a:t>
              </a:r>
              <a:r>
                <a:rPr lang="en-US" sz="1100" dirty="0" smtClean="0">
                  <a:solidFill>
                    <a:srgbClr val="0070C0"/>
                  </a:solidFill>
                  <a:effectLst/>
                  <a:latin typeface="Segoe" pitchFamily="34" charset="0"/>
                </a:rPr>
                <a:t> PDF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252990" y="4736157"/>
              <a:ext cx="17251" cy="75629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>
              <p:custDataLst>
                <p:tags r:id="rId30"/>
              </p:custDataLst>
            </p:nvPr>
          </p:nvSpPr>
          <p:spPr bwMode="auto">
            <a:xfrm>
              <a:off x="7043058" y="979719"/>
              <a:ext cx="1326876" cy="33191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 err="1" smtClean="0">
                  <a:solidFill>
                    <a:srgbClr val="0070C0"/>
                  </a:solidFill>
                  <a:effectLst/>
                  <a:latin typeface="Segoe" pitchFamily="34" charset="0"/>
                </a:rPr>
                <a:t>Penugasan</a:t>
              </a:r>
              <a:r>
                <a:rPr lang="en-US" sz="1100" b="1" dirty="0" smtClean="0">
                  <a:solidFill>
                    <a:srgbClr val="0070C0"/>
                  </a:solidFill>
                  <a:effectLst/>
                  <a:latin typeface="Segoe" pitchFamily="34" charset="0"/>
                </a:rPr>
                <a:t> PDF</a:t>
              </a: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6937930" y="4430842"/>
              <a:ext cx="91384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87" idx="3"/>
            </p:cNvCxnSpPr>
            <p:nvPr/>
          </p:nvCxnSpPr>
          <p:spPr>
            <a:xfrm>
              <a:off x="6890658" y="1382841"/>
              <a:ext cx="1363066" cy="1259777"/>
            </a:xfrm>
            <a:prstGeom prst="bentConnector3">
              <a:avLst>
                <a:gd name="adj1" fmla="val 10031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293736" y="3194525"/>
              <a:ext cx="0" cy="929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081325" y="4284106"/>
              <a:ext cx="12850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endCxn id="67" idx="0"/>
            </p:cNvCxnSpPr>
            <p:nvPr/>
          </p:nvCxnSpPr>
          <p:spPr>
            <a:xfrm rot="5400000">
              <a:off x="1124750" y="1937533"/>
              <a:ext cx="1017474" cy="48893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endCxn id="101" idx="0"/>
            </p:cNvCxnSpPr>
            <p:nvPr/>
          </p:nvCxnSpPr>
          <p:spPr>
            <a:xfrm rot="16200000" flipH="1">
              <a:off x="1997866" y="1851491"/>
              <a:ext cx="1047658" cy="6912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/>
            <p:nvPr/>
          </p:nvCxnSpPr>
          <p:spPr>
            <a:xfrm rot="16200000" flipH="1">
              <a:off x="2212474" y="2017949"/>
              <a:ext cx="2779222" cy="1461956"/>
            </a:xfrm>
            <a:prstGeom prst="bentConnector3">
              <a:avLst>
                <a:gd name="adj1" fmla="val 256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80" idx="2"/>
            </p:cNvCxnSpPr>
            <p:nvPr/>
          </p:nvCxnSpPr>
          <p:spPr>
            <a:xfrm rot="16200000" flipH="1">
              <a:off x="2731134" y="2732029"/>
              <a:ext cx="2256657" cy="5780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70" idx="1"/>
              <a:endCxn id="68" idx="3"/>
            </p:cNvCxnSpPr>
            <p:nvPr/>
          </p:nvCxnSpPr>
          <p:spPr>
            <a:xfrm flipH="1" flipV="1">
              <a:off x="2081325" y="4428962"/>
              <a:ext cx="1285084" cy="658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 flipV="1">
              <a:off x="3877276" y="4670254"/>
              <a:ext cx="16182" cy="82219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-32182" y="5962517"/>
              <a:ext cx="378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effectLst/>
                </a:rPr>
                <a:t>*</a:t>
              </a:r>
              <a:r>
                <a:rPr lang="en-US" sz="1200" dirty="0" err="1" smtClean="0">
                  <a:effectLst/>
                </a:rPr>
                <a:t>untuk</a:t>
              </a:r>
              <a:r>
                <a:rPr lang="en-US" sz="1200" dirty="0" smtClean="0">
                  <a:effectLst/>
                </a:rPr>
                <a:t> KPBU </a:t>
              </a:r>
              <a:r>
                <a:rPr lang="en-US" sz="1200" dirty="0" err="1" smtClean="0">
                  <a:effectLst/>
                </a:rPr>
                <a:t>Pusat</a:t>
              </a:r>
              <a:r>
                <a:rPr lang="en-US" sz="1200" dirty="0" smtClean="0">
                  <a:effectLst/>
                </a:rPr>
                <a:t> AP </a:t>
              </a:r>
              <a:r>
                <a:rPr lang="en-US" sz="1200" dirty="0" err="1" smtClean="0">
                  <a:effectLst/>
                </a:rPr>
                <a:t>dan</a:t>
              </a:r>
              <a:r>
                <a:rPr lang="en-US" sz="1200" dirty="0" smtClean="0">
                  <a:effectLst/>
                </a:rPr>
                <a:t> VGF </a:t>
              </a:r>
              <a:r>
                <a:rPr lang="en-US" sz="1200" dirty="0" err="1" smtClean="0">
                  <a:effectLst/>
                </a:rPr>
                <a:t>tidak</a:t>
              </a:r>
              <a:r>
                <a:rPr lang="en-US" sz="1200" dirty="0" smtClean="0">
                  <a:effectLst/>
                </a:rPr>
                <a:t> </a:t>
              </a:r>
              <a:r>
                <a:rPr lang="en-US" sz="1200" dirty="0" err="1" smtClean="0">
                  <a:effectLst/>
                </a:rPr>
                <a:t>dapat</a:t>
              </a:r>
              <a:r>
                <a:rPr lang="en-US" sz="1200" dirty="0" smtClean="0">
                  <a:effectLst/>
                </a:rPr>
                <a:t> </a:t>
              </a:r>
              <a:r>
                <a:rPr lang="en-US" sz="1200" dirty="0" err="1" smtClean="0">
                  <a:effectLst/>
                </a:rPr>
                <a:t>digabungkan</a:t>
              </a:r>
              <a:r>
                <a:rPr lang="en-US" sz="1200" dirty="0" smtClean="0">
                  <a:effectLst/>
                </a:rPr>
                <a:t> </a:t>
              </a:r>
              <a:endParaRPr lang="en-US" sz="1200" dirty="0">
                <a:effectLst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473928" y="3215150"/>
              <a:ext cx="2227215" cy="8945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6270241" y="3191956"/>
              <a:ext cx="1954144" cy="89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2774415" y="3203786"/>
              <a:ext cx="1445" cy="187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endCxn id="70" idx="0"/>
            </p:cNvCxnSpPr>
            <p:nvPr/>
          </p:nvCxnSpPr>
          <p:spPr>
            <a:xfrm>
              <a:off x="2763030" y="3391006"/>
              <a:ext cx="1155829" cy="74753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>
              <p:custDataLst>
                <p:tags r:id="rId31"/>
              </p:custDataLst>
            </p:nvPr>
          </p:nvSpPr>
          <p:spPr bwMode="auto">
            <a:xfrm>
              <a:off x="8262409" y="3327250"/>
              <a:ext cx="914400" cy="49787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Penyiapan</a:t>
              </a:r>
              <a:r>
                <a:rPr lang="en-US" sz="1100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dan</a:t>
              </a:r>
              <a:r>
                <a:rPr lang="en-US" sz="1100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Transaksi</a:t>
              </a:r>
              <a:endParaRPr lang="en-US" sz="110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21" name="Rectangle 120"/>
            <p:cNvSpPr/>
            <p:nvPr>
              <p:custDataLst>
                <p:tags r:id="rId32"/>
              </p:custDataLst>
            </p:nvPr>
          </p:nvSpPr>
          <p:spPr bwMode="auto">
            <a:xfrm>
              <a:off x="1861458" y="3113319"/>
              <a:ext cx="914400" cy="49787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Regres</a:t>
              </a:r>
              <a:endParaRPr lang="en-US" sz="110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22" name="Rectangle 121"/>
            <p:cNvSpPr/>
            <p:nvPr>
              <p:custDataLst>
                <p:tags r:id="rId33"/>
              </p:custDataLst>
            </p:nvPr>
          </p:nvSpPr>
          <p:spPr bwMode="auto">
            <a:xfrm>
              <a:off x="3234097" y="3194525"/>
              <a:ext cx="914400" cy="49787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Penyiapan</a:t>
              </a:r>
              <a:r>
                <a:rPr lang="en-US" sz="1100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dan</a:t>
              </a:r>
              <a:r>
                <a:rPr lang="en-US" sz="1100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Transaksi</a:t>
              </a:r>
              <a:endParaRPr lang="en-US" sz="110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23" name="Rectangle 122"/>
            <p:cNvSpPr/>
            <p:nvPr>
              <p:custDataLst>
                <p:tags r:id="rId34"/>
              </p:custDataLst>
            </p:nvPr>
          </p:nvSpPr>
          <p:spPr bwMode="auto">
            <a:xfrm>
              <a:off x="6921800" y="3159746"/>
              <a:ext cx="914400" cy="49787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Regres</a:t>
              </a:r>
              <a:endParaRPr lang="en-US" sz="110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92886"/>
          </a:xfrm>
        </p:spPr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KPBU AP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User Fee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2096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 txBox="1">
            <a:spLocks/>
          </p:cNvSpPr>
          <p:nvPr/>
        </p:nvSpPr>
        <p:spPr>
          <a:xfrm>
            <a:off x="4506887" y="5004861"/>
            <a:ext cx="3983969" cy="1500188"/>
          </a:xfrm>
          <a:prstGeom prst="rect">
            <a:avLst/>
          </a:prstGeom>
        </p:spPr>
        <p:txBody>
          <a:bodyPr anchor="t"/>
          <a:lstStyle/>
          <a:p>
            <a:pPr marL="342900" marR="0" lvl="0" indent="-34290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Gedung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Frans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Seda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Lantai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1</a:t>
            </a:r>
          </a:p>
          <a:p>
            <a:pPr marL="342900" marR="0" lvl="0" indent="-34290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Jalan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Dr.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Wahidin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Nomor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1</a:t>
            </a:r>
          </a:p>
          <a:p>
            <a:pPr marL="342900" marR="0" lvl="0" indent="-34290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Jakarta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Pusat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10710</a:t>
            </a:r>
          </a:p>
          <a:p>
            <a:pPr marL="342900" marR="0" lvl="0" indent="-34290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Telp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 (021) 3505052 Fax. (021) 3447386</a:t>
            </a:r>
          </a:p>
          <a:p>
            <a:pPr marL="342900" marR="0" lvl="0" indent="-34290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Website: www.djppr.kemenkeu.go.id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CBBA-E62A-4CA4-BCCA-77E44D691292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496691" y="2714961"/>
            <a:ext cx="8020392" cy="677944"/>
          </a:xfrm>
          <a:prstGeom prst="rect">
            <a:avLst/>
          </a:prstGeom>
        </p:spPr>
        <p:txBody>
          <a:bodyPr anchor="t"/>
          <a:lstStyle/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Direktorat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Jenderal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Pengelolaan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Pembiayaan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dan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Risiko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Direktorat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Pengelolaan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Dukungan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Pemerintah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dan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Pembiayaan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Infrastruktur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9245" y="1545086"/>
            <a:ext cx="5855304" cy="1323439"/>
            <a:chOff x="785813" y="3037002"/>
            <a:chExt cx="5855304" cy="1323439"/>
          </a:xfrm>
        </p:grpSpPr>
        <p:grpSp>
          <p:nvGrpSpPr>
            <p:cNvPr id="13" name="Group 12"/>
            <p:cNvGrpSpPr/>
            <p:nvPr/>
          </p:nvGrpSpPr>
          <p:grpSpPr>
            <a:xfrm>
              <a:off x="785813" y="3148013"/>
              <a:ext cx="5527901" cy="993775"/>
              <a:chOff x="785813" y="3148013"/>
              <a:chExt cx="5527901" cy="993775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785814" y="4141788"/>
                <a:ext cx="4866306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1714500" y="3148013"/>
                <a:ext cx="4599214" cy="928687"/>
              </a:xfrm>
              <a:prstGeom prst="rect">
                <a:avLst/>
              </a:prstGeom>
              <a:solidFill>
                <a:srgbClr val="FFCB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6" name="Group 8"/>
              <p:cNvGrpSpPr/>
              <p:nvPr/>
            </p:nvGrpSpPr>
            <p:grpSpPr>
              <a:xfrm>
                <a:off x="785813" y="3148013"/>
                <a:ext cx="928687" cy="928687"/>
                <a:chOff x="785813" y="3148013"/>
                <a:chExt cx="928687" cy="928687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785813" y="3148013"/>
                  <a:ext cx="928687" cy="928687"/>
                </a:xfrm>
                <a:prstGeom prst="rect">
                  <a:avLst/>
                </a:prstGeom>
                <a:solidFill>
                  <a:srgbClr val="005FA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pic>
              <p:nvPicPr>
                <p:cNvPr id="8" name="Picture 2" descr="E:\GRAPHIC DESIGN\myprortofolio\Logo Kementerian Keuangan corel baru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90588" y="3287713"/>
                  <a:ext cx="681037" cy="649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2" name="TextBox 11"/>
            <p:cNvSpPr txBox="1"/>
            <p:nvPr/>
          </p:nvSpPr>
          <p:spPr>
            <a:xfrm>
              <a:off x="1654525" y="3037002"/>
              <a:ext cx="49865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err="1" smtClean="0">
                  <a:latin typeface="Edwardian Script ITC" panose="030303020407070D0804" pitchFamily="66" charset="0"/>
                </a:rPr>
                <a:t>Terima</a:t>
              </a:r>
              <a:r>
                <a:rPr lang="en-US" sz="8000" b="1" dirty="0" smtClean="0">
                  <a:latin typeface="Edwardian Script ITC" panose="030303020407070D0804" pitchFamily="66" charset="0"/>
                </a:rPr>
                <a:t> </a:t>
              </a:r>
              <a:r>
                <a:rPr lang="en-US" sz="8000" b="1" dirty="0" err="1" smtClean="0">
                  <a:latin typeface="Edwardian Script ITC" panose="030303020407070D0804" pitchFamily="66" charset="0"/>
                </a:rPr>
                <a:t>Kasih</a:t>
              </a:r>
              <a:endParaRPr lang="en-US" sz="8000" b="1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623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57559" y="3484317"/>
            <a:ext cx="2611892" cy="9722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5" name="Flowchart: Manual Input 4"/>
          <p:cNvSpPr/>
          <p:nvPr/>
        </p:nvSpPr>
        <p:spPr>
          <a:xfrm flipH="1">
            <a:off x="5787540" y="2214645"/>
            <a:ext cx="370019" cy="1596156"/>
          </a:xfrm>
          <a:prstGeom prst="flowChartManualIn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525" y="2214645"/>
            <a:ext cx="1578018" cy="1189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9525" y="3404507"/>
            <a:ext cx="1578018" cy="118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8" name="Flowchart: Delay 7"/>
          <p:cNvSpPr/>
          <p:nvPr/>
        </p:nvSpPr>
        <p:spPr>
          <a:xfrm flipH="1">
            <a:off x="3404192" y="2214645"/>
            <a:ext cx="805333" cy="1189862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9" name="Flowchart: Delay 8"/>
          <p:cNvSpPr/>
          <p:nvPr/>
        </p:nvSpPr>
        <p:spPr>
          <a:xfrm flipH="1">
            <a:off x="3404192" y="3404507"/>
            <a:ext cx="805333" cy="1189862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" name="Trapezoid 9"/>
          <p:cNvSpPr/>
          <p:nvPr/>
        </p:nvSpPr>
        <p:spPr>
          <a:xfrm rot="5400000">
            <a:off x="5377621" y="3814431"/>
            <a:ext cx="1189860" cy="370017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7559" y="2533876"/>
            <a:ext cx="2611892" cy="1005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07579" y="2401467"/>
            <a:ext cx="617060" cy="822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07579" y="3559045"/>
            <a:ext cx="617060" cy="822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07579" y="3588065"/>
            <a:ext cx="617060" cy="822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65977" y="2673678"/>
            <a:ext cx="21918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Private Partnership</a:t>
            </a:r>
            <a:endParaRPr 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2912" y="3793436"/>
            <a:ext cx="2191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Endorse KPBU</a:t>
            </a:r>
            <a:endParaRPr 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49289" y="3539454"/>
            <a:ext cx="1405618" cy="101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999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</a:p>
          <a:p>
            <a:pPr defTabSz="914126"/>
            <a:r>
              <a:rPr lang="en-US" sz="1999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VGF</a:t>
            </a:r>
          </a:p>
          <a:p>
            <a:pPr defTabSz="914126"/>
            <a:r>
              <a:rPr lang="en-US" sz="1999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Guarantee</a:t>
            </a:r>
            <a:endParaRPr lang="en-US" sz="1999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7418" y="2331424"/>
            <a:ext cx="3957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Infrastruktur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 </a:t>
            </a:r>
          </a:p>
          <a:p>
            <a:pPr defTabSz="914126"/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dan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 KPBU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8650" y="2454858"/>
            <a:ext cx="411373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628650" y="3439948"/>
            <a:ext cx="411373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3632801" y="2561289"/>
            <a:ext cx="366617" cy="503107"/>
            <a:chOff x="808" y="390"/>
            <a:chExt cx="308" cy="317"/>
          </a:xfrm>
          <a:solidFill>
            <a:schemeClr val="accent2"/>
          </a:solidFill>
        </p:grpSpPr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880" y="451"/>
              <a:ext cx="165" cy="256"/>
            </a:xfrm>
            <a:custGeom>
              <a:avLst/>
              <a:gdLst>
                <a:gd name="T0" fmla="*/ 659 w 1813"/>
                <a:gd name="T1" fmla="*/ 1252 h 2816"/>
                <a:gd name="T2" fmla="*/ 673 w 1813"/>
                <a:gd name="T3" fmla="*/ 1286 h 2816"/>
                <a:gd name="T4" fmla="*/ 744 w 1813"/>
                <a:gd name="T5" fmla="*/ 1803 h 2816"/>
                <a:gd name="T6" fmla="*/ 774 w 1813"/>
                <a:gd name="T7" fmla="*/ 1819 h 2816"/>
                <a:gd name="T8" fmla="*/ 1243 w 1813"/>
                <a:gd name="T9" fmla="*/ 1159 h 2816"/>
                <a:gd name="T10" fmla="*/ 957 w 1813"/>
                <a:gd name="T11" fmla="*/ 1137 h 2816"/>
                <a:gd name="T12" fmla="*/ 1250 w 1813"/>
                <a:gd name="T13" fmla="*/ 585 h 2816"/>
                <a:gd name="T14" fmla="*/ 907 w 1813"/>
                <a:gd name="T15" fmla="*/ 0 h 2816"/>
                <a:gd name="T16" fmla="*/ 1276 w 1813"/>
                <a:gd name="T17" fmla="*/ 79 h 2816"/>
                <a:gd name="T18" fmla="*/ 1573 w 1813"/>
                <a:gd name="T19" fmla="*/ 294 h 2816"/>
                <a:gd name="T20" fmla="*/ 1762 w 1813"/>
                <a:gd name="T21" fmla="*/ 608 h 2816"/>
                <a:gd name="T22" fmla="*/ 1809 w 1813"/>
                <a:gd name="T23" fmla="*/ 989 h 2816"/>
                <a:gd name="T24" fmla="*/ 1720 w 1813"/>
                <a:gd name="T25" fmla="*/ 1356 h 2816"/>
                <a:gd name="T26" fmla="*/ 1558 w 1813"/>
                <a:gd name="T27" fmla="*/ 1672 h 2816"/>
                <a:gd name="T28" fmla="*/ 1411 w 1813"/>
                <a:gd name="T29" fmla="*/ 1914 h 2816"/>
                <a:gd name="T30" fmla="*/ 1326 w 1813"/>
                <a:gd name="T31" fmla="*/ 2101 h 2816"/>
                <a:gd name="T32" fmla="*/ 1320 w 1813"/>
                <a:gd name="T33" fmla="*/ 2311 h 2816"/>
                <a:gd name="T34" fmla="*/ 1277 w 1813"/>
                <a:gd name="T35" fmla="*/ 2372 h 2816"/>
                <a:gd name="T36" fmla="*/ 1127 w 1813"/>
                <a:gd name="T37" fmla="*/ 2401 h 2816"/>
                <a:gd name="T38" fmla="*/ 946 w 1813"/>
                <a:gd name="T39" fmla="*/ 2415 h 2816"/>
                <a:gd name="T40" fmla="*/ 812 w 1813"/>
                <a:gd name="T41" fmla="*/ 2418 h 2816"/>
                <a:gd name="T42" fmla="*/ 797 w 1813"/>
                <a:gd name="T43" fmla="*/ 2418 h 2816"/>
                <a:gd name="T44" fmla="*/ 917 w 1813"/>
                <a:gd name="T45" fmla="*/ 2421 h 2816"/>
                <a:gd name="T46" fmla="*/ 1101 w 1813"/>
                <a:gd name="T47" fmla="*/ 2434 h 2816"/>
                <a:gd name="T48" fmla="*/ 1278 w 1813"/>
                <a:gd name="T49" fmla="*/ 2462 h 2816"/>
                <a:gd name="T50" fmla="*/ 1375 w 1813"/>
                <a:gd name="T51" fmla="*/ 2512 h 2816"/>
                <a:gd name="T52" fmla="*/ 1333 w 1813"/>
                <a:gd name="T53" fmla="*/ 2573 h 2816"/>
                <a:gd name="T54" fmla="*/ 1186 w 1813"/>
                <a:gd name="T55" fmla="*/ 2609 h 2816"/>
                <a:gd name="T56" fmla="*/ 1005 w 1813"/>
                <a:gd name="T57" fmla="*/ 2628 h 2816"/>
                <a:gd name="T58" fmla="*/ 969 w 1813"/>
                <a:gd name="T59" fmla="*/ 2632 h 2816"/>
                <a:gd name="T60" fmla="*/ 1139 w 1813"/>
                <a:gd name="T61" fmla="*/ 2642 h 2816"/>
                <a:gd name="T62" fmla="*/ 1279 w 1813"/>
                <a:gd name="T63" fmla="*/ 2673 h 2816"/>
                <a:gd name="T64" fmla="*/ 1321 w 1813"/>
                <a:gd name="T65" fmla="*/ 2742 h 2816"/>
                <a:gd name="T66" fmla="*/ 1251 w 1813"/>
                <a:gd name="T67" fmla="*/ 2813 h 2816"/>
                <a:gd name="T68" fmla="*/ 524 w 1813"/>
                <a:gd name="T69" fmla="*/ 2795 h 2816"/>
                <a:gd name="T70" fmla="*/ 491 w 1813"/>
                <a:gd name="T71" fmla="*/ 2707 h 2816"/>
                <a:gd name="T72" fmla="*/ 534 w 1813"/>
                <a:gd name="T73" fmla="*/ 2657 h 2816"/>
                <a:gd name="T74" fmla="*/ 524 w 1813"/>
                <a:gd name="T75" fmla="*/ 2608 h 2816"/>
                <a:gd name="T76" fmla="*/ 454 w 1813"/>
                <a:gd name="T77" fmla="*/ 2565 h 2816"/>
                <a:gd name="T78" fmla="*/ 443 w 1813"/>
                <a:gd name="T79" fmla="*/ 2497 h 2816"/>
                <a:gd name="T80" fmla="*/ 506 w 1813"/>
                <a:gd name="T81" fmla="*/ 2450 h 2816"/>
                <a:gd name="T82" fmla="*/ 536 w 1813"/>
                <a:gd name="T83" fmla="*/ 2406 h 2816"/>
                <a:gd name="T84" fmla="*/ 496 w 1813"/>
                <a:gd name="T85" fmla="*/ 2358 h 2816"/>
                <a:gd name="T86" fmla="*/ 501 w 1813"/>
                <a:gd name="T87" fmla="*/ 2281 h 2816"/>
                <a:gd name="T88" fmla="*/ 459 w 1813"/>
                <a:gd name="T89" fmla="*/ 2027 h 2816"/>
                <a:gd name="T90" fmla="*/ 345 w 1813"/>
                <a:gd name="T91" fmla="*/ 1817 h 2816"/>
                <a:gd name="T92" fmla="*/ 184 w 1813"/>
                <a:gd name="T93" fmla="*/ 1538 h 2816"/>
                <a:gd name="T94" fmla="*/ 43 w 1813"/>
                <a:gd name="T95" fmla="*/ 1205 h 2816"/>
                <a:gd name="T96" fmla="*/ 3 w 1813"/>
                <a:gd name="T97" fmla="*/ 831 h 2816"/>
                <a:gd name="T98" fmla="*/ 111 w 1813"/>
                <a:gd name="T99" fmla="*/ 473 h 2816"/>
                <a:gd name="T100" fmla="*/ 348 w 1813"/>
                <a:gd name="T101" fmla="*/ 194 h 2816"/>
                <a:gd name="T102" fmla="*/ 677 w 1813"/>
                <a:gd name="T103" fmla="*/ 30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3" h="2816">
                  <a:moveTo>
                    <a:pt x="989" y="580"/>
                  </a:moveTo>
                  <a:lnTo>
                    <a:pt x="979" y="581"/>
                  </a:lnTo>
                  <a:lnTo>
                    <a:pt x="972" y="586"/>
                  </a:lnTo>
                  <a:lnTo>
                    <a:pt x="966" y="594"/>
                  </a:lnTo>
                  <a:lnTo>
                    <a:pt x="659" y="1252"/>
                  </a:lnTo>
                  <a:lnTo>
                    <a:pt x="657" y="1259"/>
                  </a:lnTo>
                  <a:lnTo>
                    <a:pt x="657" y="1268"/>
                  </a:lnTo>
                  <a:lnTo>
                    <a:pt x="660" y="1275"/>
                  </a:lnTo>
                  <a:lnTo>
                    <a:pt x="667" y="1282"/>
                  </a:lnTo>
                  <a:lnTo>
                    <a:pt x="673" y="1286"/>
                  </a:lnTo>
                  <a:lnTo>
                    <a:pt x="681" y="1287"/>
                  </a:lnTo>
                  <a:lnTo>
                    <a:pt x="947" y="1288"/>
                  </a:lnTo>
                  <a:lnTo>
                    <a:pt x="744" y="1786"/>
                  </a:lnTo>
                  <a:lnTo>
                    <a:pt x="743" y="1795"/>
                  </a:lnTo>
                  <a:lnTo>
                    <a:pt x="744" y="1803"/>
                  </a:lnTo>
                  <a:lnTo>
                    <a:pt x="748" y="1812"/>
                  </a:lnTo>
                  <a:lnTo>
                    <a:pt x="755" y="1817"/>
                  </a:lnTo>
                  <a:lnTo>
                    <a:pt x="761" y="1819"/>
                  </a:lnTo>
                  <a:lnTo>
                    <a:pt x="767" y="1820"/>
                  </a:lnTo>
                  <a:lnTo>
                    <a:pt x="774" y="1819"/>
                  </a:lnTo>
                  <a:lnTo>
                    <a:pt x="781" y="1815"/>
                  </a:lnTo>
                  <a:lnTo>
                    <a:pt x="786" y="1809"/>
                  </a:lnTo>
                  <a:lnTo>
                    <a:pt x="1238" y="1176"/>
                  </a:lnTo>
                  <a:lnTo>
                    <a:pt x="1242" y="1168"/>
                  </a:lnTo>
                  <a:lnTo>
                    <a:pt x="1243" y="1159"/>
                  </a:lnTo>
                  <a:lnTo>
                    <a:pt x="1240" y="1150"/>
                  </a:lnTo>
                  <a:lnTo>
                    <a:pt x="1235" y="1144"/>
                  </a:lnTo>
                  <a:lnTo>
                    <a:pt x="1227" y="1138"/>
                  </a:lnTo>
                  <a:lnTo>
                    <a:pt x="1219" y="1137"/>
                  </a:lnTo>
                  <a:lnTo>
                    <a:pt x="957" y="1137"/>
                  </a:lnTo>
                  <a:lnTo>
                    <a:pt x="1255" y="616"/>
                  </a:lnTo>
                  <a:lnTo>
                    <a:pt x="1258" y="608"/>
                  </a:lnTo>
                  <a:lnTo>
                    <a:pt x="1258" y="600"/>
                  </a:lnTo>
                  <a:lnTo>
                    <a:pt x="1255" y="591"/>
                  </a:lnTo>
                  <a:lnTo>
                    <a:pt x="1250" y="585"/>
                  </a:lnTo>
                  <a:lnTo>
                    <a:pt x="1242" y="581"/>
                  </a:lnTo>
                  <a:lnTo>
                    <a:pt x="1234" y="580"/>
                  </a:lnTo>
                  <a:lnTo>
                    <a:pt x="989" y="580"/>
                  </a:lnTo>
                  <a:close/>
                  <a:moveTo>
                    <a:pt x="905" y="0"/>
                  </a:moveTo>
                  <a:lnTo>
                    <a:pt x="907" y="0"/>
                  </a:lnTo>
                  <a:lnTo>
                    <a:pt x="985" y="4"/>
                  </a:lnTo>
                  <a:lnTo>
                    <a:pt x="1062" y="14"/>
                  </a:lnTo>
                  <a:lnTo>
                    <a:pt x="1135" y="30"/>
                  </a:lnTo>
                  <a:lnTo>
                    <a:pt x="1207" y="52"/>
                  </a:lnTo>
                  <a:lnTo>
                    <a:pt x="1276" y="79"/>
                  </a:lnTo>
                  <a:lnTo>
                    <a:pt x="1343" y="112"/>
                  </a:lnTo>
                  <a:lnTo>
                    <a:pt x="1405" y="151"/>
                  </a:lnTo>
                  <a:lnTo>
                    <a:pt x="1465" y="194"/>
                  </a:lnTo>
                  <a:lnTo>
                    <a:pt x="1521" y="242"/>
                  </a:lnTo>
                  <a:lnTo>
                    <a:pt x="1573" y="294"/>
                  </a:lnTo>
                  <a:lnTo>
                    <a:pt x="1620" y="350"/>
                  </a:lnTo>
                  <a:lnTo>
                    <a:pt x="1663" y="409"/>
                  </a:lnTo>
                  <a:lnTo>
                    <a:pt x="1701" y="473"/>
                  </a:lnTo>
                  <a:lnTo>
                    <a:pt x="1734" y="538"/>
                  </a:lnTo>
                  <a:lnTo>
                    <a:pt x="1762" y="608"/>
                  </a:lnTo>
                  <a:lnTo>
                    <a:pt x="1783" y="681"/>
                  </a:lnTo>
                  <a:lnTo>
                    <a:pt x="1800" y="755"/>
                  </a:lnTo>
                  <a:lnTo>
                    <a:pt x="1809" y="831"/>
                  </a:lnTo>
                  <a:lnTo>
                    <a:pt x="1813" y="909"/>
                  </a:lnTo>
                  <a:lnTo>
                    <a:pt x="1809" y="989"/>
                  </a:lnTo>
                  <a:lnTo>
                    <a:pt x="1801" y="1066"/>
                  </a:lnTo>
                  <a:lnTo>
                    <a:pt x="1786" y="1142"/>
                  </a:lnTo>
                  <a:lnTo>
                    <a:pt x="1768" y="1215"/>
                  </a:lnTo>
                  <a:lnTo>
                    <a:pt x="1745" y="1286"/>
                  </a:lnTo>
                  <a:lnTo>
                    <a:pt x="1720" y="1356"/>
                  </a:lnTo>
                  <a:lnTo>
                    <a:pt x="1690" y="1423"/>
                  </a:lnTo>
                  <a:lnTo>
                    <a:pt x="1659" y="1488"/>
                  </a:lnTo>
                  <a:lnTo>
                    <a:pt x="1627" y="1551"/>
                  </a:lnTo>
                  <a:lnTo>
                    <a:pt x="1593" y="1612"/>
                  </a:lnTo>
                  <a:lnTo>
                    <a:pt x="1558" y="1672"/>
                  </a:lnTo>
                  <a:lnTo>
                    <a:pt x="1524" y="1729"/>
                  </a:lnTo>
                  <a:lnTo>
                    <a:pt x="1490" y="1784"/>
                  </a:lnTo>
                  <a:lnTo>
                    <a:pt x="1463" y="1828"/>
                  </a:lnTo>
                  <a:lnTo>
                    <a:pt x="1437" y="1872"/>
                  </a:lnTo>
                  <a:lnTo>
                    <a:pt x="1411" y="1914"/>
                  </a:lnTo>
                  <a:lnTo>
                    <a:pt x="1389" y="1956"/>
                  </a:lnTo>
                  <a:lnTo>
                    <a:pt x="1368" y="1995"/>
                  </a:lnTo>
                  <a:lnTo>
                    <a:pt x="1351" y="2032"/>
                  </a:lnTo>
                  <a:lnTo>
                    <a:pt x="1336" y="2067"/>
                  </a:lnTo>
                  <a:lnTo>
                    <a:pt x="1326" y="2101"/>
                  </a:lnTo>
                  <a:lnTo>
                    <a:pt x="1318" y="2132"/>
                  </a:lnTo>
                  <a:lnTo>
                    <a:pt x="1316" y="2161"/>
                  </a:lnTo>
                  <a:lnTo>
                    <a:pt x="1312" y="2281"/>
                  </a:lnTo>
                  <a:lnTo>
                    <a:pt x="1312" y="2289"/>
                  </a:lnTo>
                  <a:lnTo>
                    <a:pt x="1320" y="2311"/>
                  </a:lnTo>
                  <a:lnTo>
                    <a:pt x="1323" y="2334"/>
                  </a:lnTo>
                  <a:lnTo>
                    <a:pt x="1320" y="2346"/>
                  </a:lnTo>
                  <a:lnTo>
                    <a:pt x="1311" y="2355"/>
                  </a:lnTo>
                  <a:lnTo>
                    <a:pt x="1296" y="2365"/>
                  </a:lnTo>
                  <a:lnTo>
                    <a:pt x="1277" y="2372"/>
                  </a:lnTo>
                  <a:lnTo>
                    <a:pt x="1253" y="2380"/>
                  </a:lnTo>
                  <a:lnTo>
                    <a:pt x="1225" y="2386"/>
                  </a:lnTo>
                  <a:lnTo>
                    <a:pt x="1195" y="2392"/>
                  </a:lnTo>
                  <a:lnTo>
                    <a:pt x="1162" y="2397"/>
                  </a:lnTo>
                  <a:lnTo>
                    <a:pt x="1127" y="2401"/>
                  </a:lnTo>
                  <a:lnTo>
                    <a:pt x="1091" y="2405"/>
                  </a:lnTo>
                  <a:lnTo>
                    <a:pt x="1054" y="2408"/>
                  </a:lnTo>
                  <a:lnTo>
                    <a:pt x="1017" y="2410"/>
                  </a:lnTo>
                  <a:lnTo>
                    <a:pt x="981" y="2413"/>
                  </a:lnTo>
                  <a:lnTo>
                    <a:pt x="946" y="2415"/>
                  </a:lnTo>
                  <a:lnTo>
                    <a:pt x="914" y="2416"/>
                  </a:lnTo>
                  <a:lnTo>
                    <a:pt x="883" y="2417"/>
                  </a:lnTo>
                  <a:lnTo>
                    <a:pt x="856" y="2417"/>
                  </a:lnTo>
                  <a:lnTo>
                    <a:pt x="832" y="2418"/>
                  </a:lnTo>
                  <a:lnTo>
                    <a:pt x="812" y="2418"/>
                  </a:lnTo>
                  <a:lnTo>
                    <a:pt x="797" y="2418"/>
                  </a:lnTo>
                  <a:lnTo>
                    <a:pt x="788" y="2418"/>
                  </a:lnTo>
                  <a:lnTo>
                    <a:pt x="785" y="2418"/>
                  </a:lnTo>
                  <a:lnTo>
                    <a:pt x="788" y="2418"/>
                  </a:lnTo>
                  <a:lnTo>
                    <a:pt x="797" y="2418"/>
                  </a:lnTo>
                  <a:lnTo>
                    <a:pt x="812" y="2418"/>
                  </a:lnTo>
                  <a:lnTo>
                    <a:pt x="832" y="2419"/>
                  </a:lnTo>
                  <a:lnTo>
                    <a:pt x="857" y="2419"/>
                  </a:lnTo>
                  <a:lnTo>
                    <a:pt x="885" y="2420"/>
                  </a:lnTo>
                  <a:lnTo>
                    <a:pt x="917" y="2421"/>
                  </a:lnTo>
                  <a:lnTo>
                    <a:pt x="951" y="2423"/>
                  </a:lnTo>
                  <a:lnTo>
                    <a:pt x="987" y="2424"/>
                  </a:lnTo>
                  <a:lnTo>
                    <a:pt x="1024" y="2427"/>
                  </a:lnTo>
                  <a:lnTo>
                    <a:pt x="1063" y="2431"/>
                  </a:lnTo>
                  <a:lnTo>
                    <a:pt x="1101" y="2434"/>
                  </a:lnTo>
                  <a:lnTo>
                    <a:pt x="1140" y="2438"/>
                  </a:lnTo>
                  <a:lnTo>
                    <a:pt x="1177" y="2443"/>
                  </a:lnTo>
                  <a:lnTo>
                    <a:pt x="1213" y="2449"/>
                  </a:lnTo>
                  <a:lnTo>
                    <a:pt x="1246" y="2455"/>
                  </a:lnTo>
                  <a:lnTo>
                    <a:pt x="1278" y="2462"/>
                  </a:lnTo>
                  <a:lnTo>
                    <a:pt x="1307" y="2470"/>
                  </a:lnTo>
                  <a:lnTo>
                    <a:pt x="1331" y="2479"/>
                  </a:lnTo>
                  <a:lnTo>
                    <a:pt x="1351" y="2489"/>
                  </a:lnTo>
                  <a:lnTo>
                    <a:pt x="1366" y="2501"/>
                  </a:lnTo>
                  <a:lnTo>
                    <a:pt x="1375" y="2512"/>
                  </a:lnTo>
                  <a:lnTo>
                    <a:pt x="1378" y="2526"/>
                  </a:lnTo>
                  <a:lnTo>
                    <a:pt x="1375" y="2539"/>
                  </a:lnTo>
                  <a:lnTo>
                    <a:pt x="1366" y="2551"/>
                  </a:lnTo>
                  <a:lnTo>
                    <a:pt x="1352" y="2563"/>
                  </a:lnTo>
                  <a:lnTo>
                    <a:pt x="1333" y="2573"/>
                  </a:lnTo>
                  <a:lnTo>
                    <a:pt x="1310" y="2582"/>
                  </a:lnTo>
                  <a:lnTo>
                    <a:pt x="1282" y="2590"/>
                  </a:lnTo>
                  <a:lnTo>
                    <a:pt x="1253" y="2597"/>
                  </a:lnTo>
                  <a:lnTo>
                    <a:pt x="1220" y="2603"/>
                  </a:lnTo>
                  <a:lnTo>
                    <a:pt x="1186" y="2609"/>
                  </a:lnTo>
                  <a:lnTo>
                    <a:pt x="1150" y="2614"/>
                  </a:lnTo>
                  <a:lnTo>
                    <a:pt x="1114" y="2618"/>
                  </a:lnTo>
                  <a:lnTo>
                    <a:pt x="1077" y="2621"/>
                  </a:lnTo>
                  <a:lnTo>
                    <a:pt x="1040" y="2625"/>
                  </a:lnTo>
                  <a:lnTo>
                    <a:pt x="1005" y="2628"/>
                  </a:lnTo>
                  <a:lnTo>
                    <a:pt x="971" y="2629"/>
                  </a:lnTo>
                  <a:lnTo>
                    <a:pt x="939" y="2631"/>
                  </a:lnTo>
                  <a:lnTo>
                    <a:pt x="908" y="2632"/>
                  </a:lnTo>
                  <a:lnTo>
                    <a:pt x="938" y="2632"/>
                  </a:lnTo>
                  <a:lnTo>
                    <a:pt x="969" y="2632"/>
                  </a:lnTo>
                  <a:lnTo>
                    <a:pt x="1001" y="2633"/>
                  </a:lnTo>
                  <a:lnTo>
                    <a:pt x="1035" y="2634"/>
                  </a:lnTo>
                  <a:lnTo>
                    <a:pt x="1070" y="2636"/>
                  </a:lnTo>
                  <a:lnTo>
                    <a:pt x="1105" y="2638"/>
                  </a:lnTo>
                  <a:lnTo>
                    <a:pt x="1139" y="2642"/>
                  </a:lnTo>
                  <a:lnTo>
                    <a:pt x="1171" y="2646"/>
                  </a:lnTo>
                  <a:lnTo>
                    <a:pt x="1202" y="2651"/>
                  </a:lnTo>
                  <a:lnTo>
                    <a:pt x="1232" y="2657"/>
                  </a:lnTo>
                  <a:lnTo>
                    <a:pt x="1257" y="2665"/>
                  </a:lnTo>
                  <a:lnTo>
                    <a:pt x="1279" y="2673"/>
                  </a:lnTo>
                  <a:lnTo>
                    <a:pt x="1298" y="2683"/>
                  </a:lnTo>
                  <a:lnTo>
                    <a:pt x="1312" y="2693"/>
                  </a:lnTo>
                  <a:lnTo>
                    <a:pt x="1320" y="2706"/>
                  </a:lnTo>
                  <a:lnTo>
                    <a:pt x="1323" y="2721"/>
                  </a:lnTo>
                  <a:lnTo>
                    <a:pt x="1321" y="2742"/>
                  </a:lnTo>
                  <a:lnTo>
                    <a:pt x="1314" y="2762"/>
                  </a:lnTo>
                  <a:lnTo>
                    <a:pt x="1302" y="2780"/>
                  </a:lnTo>
                  <a:lnTo>
                    <a:pt x="1288" y="2795"/>
                  </a:lnTo>
                  <a:lnTo>
                    <a:pt x="1271" y="2807"/>
                  </a:lnTo>
                  <a:lnTo>
                    <a:pt x="1251" y="2813"/>
                  </a:lnTo>
                  <a:lnTo>
                    <a:pt x="1228" y="2816"/>
                  </a:lnTo>
                  <a:lnTo>
                    <a:pt x="584" y="2816"/>
                  </a:lnTo>
                  <a:lnTo>
                    <a:pt x="562" y="2813"/>
                  </a:lnTo>
                  <a:lnTo>
                    <a:pt x="542" y="2807"/>
                  </a:lnTo>
                  <a:lnTo>
                    <a:pt x="524" y="2795"/>
                  </a:lnTo>
                  <a:lnTo>
                    <a:pt x="509" y="2780"/>
                  </a:lnTo>
                  <a:lnTo>
                    <a:pt x="499" y="2762"/>
                  </a:lnTo>
                  <a:lnTo>
                    <a:pt x="491" y="2742"/>
                  </a:lnTo>
                  <a:lnTo>
                    <a:pt x="489" y="2721"/>
                  </a:lnTo>
                  <a:lnTo>
                    <a:pt x="491" y="2707"/>
                  </a:lnTo>
                  <a:lnTo>
                    <a:pt x="498" y="2696"/>
                  </a:lnTo>
                  <a:lnTo>
                    <a:pt x="506" y="2686"/>
                  </a:lnTo>
                  <a:lnTo>
                    <a:pt x="515" y="2676"/>
                  </a:lnTo>
                  <a:lnTo>
                    <a:pt x="526" y="2667"/>
                  </a:lnTo>
                  <a:lnTo>
                    <a:pt x="534" y="2657"/>
                  </a:lnTo>
                  <a:lnTo>
                    <a:pt x="541" y="2647"/>
                  </a:lnTo>
                  <a:lnTo>
                    <a:pt x="543" y="2634"/>
                  </a:lnTo>
                  <a:lnTo>
                    <a:pt x="541" y="2625"/>
                  </a:lnTo>
                  <a:lnTo>
                    <a:pt x="533" y="2616"/>
                  </a:lnTo>
                  <a:lnTo>
                    <a:pt x="524" y="2608"/>
                  </a:lnTo>
                  <a:lnTo>
                    <a:pt x="510" y="2600"/>
                  </a:lnTo>
                  <a:lnTo>
                    <a:pt x="496" y="2593"/>
                  </a:lnTo>
                  <a:lnTo>
                    <a:pt x="482" y="2584"/>
                  </a:lnTo>
                  <a:lnTo>
                    <a:pt x="467" y="2576"/>
                  </a:lnTo>
                  <a:lnTo>
                    <a:pt x="454" y="2565"/>
                  </a:lnTo>
                  <a:lnTo>
                    <a:pt x="444" y="2555"/>
                  </a:lnTo>
                  <a:lnTo>
                    <a:pt x="436" y="2541"/>
                  </a:lnTo>
                  <a:lnTo>
                    <a:pt x="434" y="2526"/>
                  </a:lnTo>
                  <a:lnTo>
                    <a:pt x="436" y="2511"/>
                  </a:lnTo>
                  <a:lnTo>
                    <a:pt x="443" y="2497"/>
                  </a:lnTo>
                  <a:lnTo>
                    <a:pt x="453" y="2486"/>
                  </a:lnTo>
                  <a:lnTo>
                    <a:pt x="465" y="2476"/>
                  </a:lnTo>
                  <a:lnTo>
                    <a:pt x="478" y="2467"/>
                  </a:lnTo>
                  <a:lnTo>
                    <a:pt x="492" y="2458"/>
                  </a:lnTo>
                  <a:lnTo>
                    <a:pt x="506" y="2450"/>
                  </a:lnTo>
                  <a:lnTo>
                    <a:pt x="518" y="2442"/>
                  </a:lnTo>
                  <a:lnTo>
                    <a:pt x="528" y="2435"/>
                  </a:lnTo>
                  <a:lnTo>
                    <a:pt x="534" y="2426"/>
                  </a:lnTo>
                  <a:lnTo>
                    <a:pt x="538" y="2418"/>
                  </a:lnTo>
                  <a:lnTo>
                    <a:pt x="536" y="2406"/>
                  </a:lnTo>
                  <a:lnTo>
                    <a:pt x="530" y="2397"/>
                  </a:lnTo>
                  <a:lnTo>
                    <a:pt x="523" y="2387"/>
                  </a:lnTo>
                  <a:lnTo>
                    <a:pt x="513" y="2378"/>
                  </a:lnTo>
                  <a:lnTo>
                    <a:pt x="504" y="2368"/>
                  </a:lnTo>
                  <a:lnTo>
                    <a:pt x="496" y="2358"/>
                  </a:lnTo>
                  <a:lnTo>
                    <a:pt x="491" y="2347"/>
                  </a:lnTo>
                  <a:lnTo>
                    <a:pt x="489" y="2334"/>
                  </a:lnTo>
                  <a:lnTo>
                    <a:pt x="491" y="2311"/>
                  </a:lnTo>
                  <a:lnTo>
                    <a:pt x="501" y="2289"/>
                  </a:lnTo>
                  <a:lnTo>
                    <a:pt x="501" y="2281"/>
                  </a:lnTo>
                  <a:lnTo>
                    <a:pt x="495" y="2161"/>
                  </a:lnTo>
                  <a:lnTo>
                    <a:pt x="493" y="2132"/>
                  </a:lnTo>
                  <a:lnTo>
                    <a:pt x="486" y="2099"/>
                  </a:lnTo>
                  <a:lnTo>
                    <a:pt x="474" y="2064"/>
                  </a:lnTo>
                  <a:lnTo>
                    <a:pt x="459" y="2027"/>
                  </a:lnTo>
                  <a:lnTo>
                    <a:pt x="442" y="1987"/>
                  </a:lnTo>
                  <a:lnTo>
                    <a:pt x="420" y="1946"/>
                  </a:lnTo>
                  <a:lnTo>
                    <a:pt x="397" y="1904"/>
                  </a:lnTo>
                  <a:lnTo>
                    <a:pt x="372" y="1860"/>
                  </a:lnTo>
                  <a:lnTo>
                    <a:pt x="345" y="1817"/>
                  </a:lnTo>
                  <a:lnTo>
                    <a:pt x="318" y="1771"/>
                  </a:lnTo>
                  <a:lnTo>
                    <a:pt x="285" y="1716"/>
                  </a:lnTo>
                  <a:lnTo>
                    <a:pt x="251" y="1659"/>
                  </a:lnTo>
                  <a:lnTo>
                    <a:pt x="217" y="1600"/>
                  </a:lnTo>
                  <a:lnTo>
                    <a:pt x="184" y="1538"/>
                  </a:lnTo>
                  <a:lnTo>
                    <a:pt x="151" y="1474"/>
                  </a:lnTo>
                  <a:lnTo>
                    <a:pt x="120" y="1410"/>
                  </a:lnTo>
                  <a:lnTo>
                    <a:pt x="92" y="1343"/>
                  </a:lnTo>
                  <a:lnTo>
                    <a:pt x="66" y="1275"/>
                  </a:lnTo>
                  <a:lnTo>
                    <a:pt x="43" y="1205"/>
                  </a:lnTo>
                  <a:lnTo>
                    <a:pt x="25" y="1133"/>
                  </a:lnTo>
                  <a:lnTo>
                    <a:pt x="12" y="1060"/>
                  </a:lnTo>
                  <a:lnTo>
                    <a:pt x="2" y="986"/>
                  </a:lnTo>
                  <a:lnTo>
                    <a:pt x="0" y="909"/>
                  </a:lnTo>
                  <a:lnTo>
                    <a:pt x="3" y="831"/>
                  </a:lnTo>
                  <a:lnTo>
                    <a:pt x="13" y="755"/>
                  </a:lnTo>
                  <a:lnTo>
                    <a:pt x="29" y="681"/>
                  </a:lnTo>
                  <a:lnTo>
                    <a:pt x="51" y="608"/>
                  </a:lnTo>
                  <a:lnTo>
                    <a:pt x="78" y="538"/>
                  </a:lnTo>
                  <a:lnTo>
                    <a:pt x="111" y="473"/>
                  </a:lnTo>
                  <a:lnTo>
                    <a:pt x="149" y="409"/>
                  </a:lnTo>
                  <a:lnTo>
                    <a:pt x="192" y="350"/>
                  </a:lnTo>
                  <a:lnTo>
                    <a:pt x="240" y="294"/>
                  </a:lnTo>
                  <a:lnTo>
                    <a:pt x="292" y="242"/>
                  </a:lnTo>
                  <a:lnTo>
                    <a:pt x="348" y="194"/>
                  </a:lnTo>
                  <a:lnTo>
                    <a:pt x="407" y="151"/>
                  </a:lnTo>
                  <a:lnTo>
                    <a:pt x="470" y="112"/>
                  </a:lnTo>
                  <a:lnTo>
                    <a:pt x="536" y="79"/>
                  </a:lnTo>
                  <a:lnTo>
                    <a:pt x="605" y="52"/>
                  </a:lnTo>
                  <a:lnTo>
                    <a:pt x="677" y="30"/>
                  </a:lnTo>
                  <a:lnTo>
                    <a:pt x="751" y="14"/>
                  </a:lnTo>
                  <a:lnTo>
                    <a:pt x="827" y="4"/>
                  </a:lnTo>
                  <a:lnTo>
                    <a:pt x="9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02" y="390"/>
              <a:ext cx="40" cy="58"/>
            </a:xfrm>
            <a:custGeom>
              <a:avLst/>
              <a:gdLst>
                <a:gd name="T0" fmla="*/ 318 w 442"/>
                <a:gd name="T1" fmla="*/ 0 h 640"/>
                <a:gd name="T2" fmla="*/ 344 w 442"/>
                <a:gd name="T3" fmla="*/ 4 h 640"/>
                <a:gd name="T4" fmla="*/ 369 w 442"/>
                <a:gd name="T5" fmla="*/ 13 h 640"/>
                <a:gd name="T6" fmla="*/ 391 w 442"/>
                <a:gd name="T7" fmla="*/ 27 h 640"/>
                <a:gd name="T8" fmla="*/ 409 w 442"/>
                <a:gd name="T9" fmla="*/ 45 h 640"/>
                <a:gd name="T10" fmla="*/ 424 w 442"/>
                <a:gd name="T11" fmla="*/ 65 h 640"/>
                <a:gd name="T12" fmla="*/ 435 w 442"/>
                <a:gd name="T13" fmla="*/ 87 h 640"/>
                <a:gd name="T14" fmla="*/ 441 w 442"/>
                <a:gd name="T15" fmla="*/ 111 h 640"/>
                <a:gd name="T16" fmla="*/ 442 w 442"/>
                <a:gd name="T17" fmla="*/ 137 h 640"/>
                <a:gd name="T18" fmla="*/ 438 w 442"/>
                <a:gd name="T19" fmla="*/ 162 h 640"/>
                <a:gd name="T20" fmla="*/ 429 w 442"/>
                <a:gd name="T21" fmla="*/ 187 h 640"/>
                <a:gd name="T22" fmla="*/ 246 w 442"/>
                <a:gd name="T23" fmla="*/ 566 h 640"/>
                <a:gd name="T24" fmla="*/ 233 w 442"/>
                <a:gd name="T25" fmla="*/ 588 h 640"/>
                <a:gd name="T26" fmla="*/ 216 w 442"/>
                <a:gd name="T27" fmla="*/ 607 h 640"/>
                <a:gd name="T28" fmla="*/ 197 w 442"/>
                <a:gd name="T29" fmla="*/ 620 h 640"/>
                <a:gd name="T30" fmla="*/ 176 w 442"/>
                <a:gd name="T31" fmla="*/ 631 h 640"/>
                <a:gd name="T32" fmla="*/ 153 w 442"/>
                <a:gd name="T33" fmla="*/ 637 h 640"/>
                <a:gd name="T34" fmla="*/ 129 w 442"/>
                <a:gd name="T35" fmla="*/ 640 h 640"/>
                <a:gd name="T36" fmla="*/ 101 w 442"/>
                <a:gd name="T37" fmla="*/ 636 h 640"/>
                <a:gd name="T38" fmla="*/ 73 w 442"/>
                <a:gd name="T39" fmla="*/ 627 h 640"/>
                <a:gd name="T40" fmla="*/ 50 w 442"/>
                <a:gd name="T41" fmla="*/ 613 h 640"/>
                <a:gd name="T42" fmla="*/ 32 w 442"/>
                <a:gd name="T43" fmla="*/ 596 h 640"/>
                <a:gd name="T44" fmla="*/ 17 w 442"/>
                <a:gd name="T45" fmla="*/ 576 h 640"/>
                <a:gd name="T46" fmla="*/ 7 w 442"/>
                <a:gd name="T47" fmla="*/ 552 h 640"/>
                <a:gd name="T48" fmla="*/ 2 w 442"/>
                <a:gd name="T49" fmla="*/ 528 h 640"/>
                <a:gd name="T50" fmla="*/ 0 w 442"/>
                <a:gd name="T51" fmla="*/ 504 h 640"/>
                <a:gd name="T52" fmla="*/ 4 w 442"/>
                <a:gd name="T53" fmla="*/ 478 h 640"/>
                <a:gd name="T54" fmla="*/ 13 w 442"/>
                <a:gd name="T55" fmla="*/ 454 h 640"/>
                <a:gd name="T56" fmla="*/ 196 w 442"/>
                <a:gd name="T57" fmla="*/ 73 h 640"/>
                <a:gd name="T58" fmla="*/ 210 w 442"/>
                <a:gd name="T59" fmla="*/ 51 h 640"/>
                <a:gd name="T60" fmla="*/ 227 w 442"/>
                <a:gd name="T61" fmla="*/ 32 h 640"/>
                <a:gd name="T62" fmla="*/ 248 w 442"/>
                <a:gd name="T63" fmla="*/ 18 h 640"/>
                <a:gd name="T64" fmla="*/ 270 w 442"/>
                <a:gd name="T65" fmla="*/ 8 h 640"/>
                <a:gd name="T66" fmla="*/ 294 w 442"/>
                <a:gd name="T67" fmla="*/ 1 h 640"/>
                <a:gd name="T68" fmla="*/ 318 w 442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2" h="640">
                  <a:moveTo>
                    <a:pt x="318" y="0"/>
                  </a:moveTo>
                  <a:lnTo>
                    <a:pt x="344" y="4"/>
                  </a:lnTo>
                  <a:lnTo>
                    <a:pt x="369" y="13"/>
                  </a:lnTo>
                  <a:lnTo>
                    <a:pt x="391" y="27"/>
                  </a:lnTo>
                  <a:lnTo>
                    <a:pt x="409" y="45"/>
                  </a:lnTo>
                  <a:lnTo>
                    <a:pt x="424" y="65"/>
                  </a:lnTo>
                  <a:lnTo>
                    <a:pt x="435" y="87"/>
                  </a:lnTo>
                  <a:lnTo>
                    <a:pt x="441" y="111"/>
                  </a:lnTo>
                  <a:lnTo>
                    <a:pt x="442" y="137"/>
                  </a:lnTo>
                  <a:lnTo>
                    <a:pt x="438" y="162"/>
                  </a:lnTo>
                  <a:lnTo>
                    <a:pt x="429" y="187"/>
                  </a:lnTo>
                  <a:lnTo>
                    <a:pt x="246" y="566"/>
                  </a:lnTo>
                  <a:lnTo>
                    <a:pt x="233" y="588"/>
                  </a:lnTo>
                  <a:lnTo>
                    <a:pt x="216" y="607"/>
                  </a:lnTo>
                  <a:lnTo>
                    <a:pt x="197" y="620"/>
                  </a:lnTo>
                  <a:lnTo>
                    <a:pt x="176" y="631"/>
                  </a:lnTo>
                  <a:lnTo>
                    <a:pt x="153" y="637"/>
                  </a:lnTo>
                  <a:lnTo>
                    <a:pt x="129" y="640"/>
                  </a:lnTo>
                  <a:lnTo>
                    <a:pt x="101" y="636"/>
                  </a:lnTo>
                  <a:lnTo>
                    <a:pt x="73" y="627"/>
                  </a:lnTo>
                  <a:lnTo>
                    <a:pt x="50" y="613"/>
                  </a:lnTo>
                  <a:lnTo>
                    <a:pt x="32" y="596"/>
                  </a:lnTo>
                  <a:lnTo>
                    <a:pt x="17" y="576"/>
                  </a:lnTo>
                  <a:lnTo>
                    <a:pt x="7" y="552"/>
                  </a:lnTo>
                  <a:lnTo>
                    <a:pt x="2" y="528"/>
                  </a:lnTo>
                  <a:lnTo>
                    <a:pt x="0" y="504"/>
                  </a:lnTo>
                  <a:lnTo>
                    <a:pt x="4" y="478"/>
                  </a:lnTo>
                  <a:lnTo>
                    <a:pt x="13" y="454"/>
                  </a:lnTo>
                  <a:lnTo>
                    <a:pt x="196" y="73"/>
                  </a:lnTo>
                  <a:lnTo>
                    <a:pt x="210" y="51"/>
                  </a:lnTo>
                  <a:lnTo>
                    <a:pt x="227" y="32"/>
                  </a:lnTo>
                  <a:lnTo>
                    <a:pt x="248" y="18"/>
                  </a:lnTo>
                  <a:lnTo>
                    <a:pt x="270" y="8"/>
                  </a:lnTo>
                  <a:lnTo>
                    <a:pt x="294" y="1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882" y="390"/>
              <a:ext cx="40" cy="58"/>
            </a:xfrm>
            <a:custGeom>
              <a:avLst/>
              <a:gdLst>
                <a:gd name="T0" fmla="*/ 123 w 442"/>
                <a:gd name="T1" fmla="*/ 0 h 640"/>
                <a:gd name="T2" fmla="*/ 148 w 442"/>
                <a:gd name="T3" fmla="*/ 1 h 640"/>
                <a:gd name="T4" fmla="*/ 173 w 442"/>
                <a:gd name="T5" fmla="*/ 8 h 640"/>
                <a:gd name="T6" fmla="*/ 195 w 442"/>
                <a:gd name="T7" fmla="*/ 18 h 640"/>
                <a:gd name="T8" fmla="*/ 215 w 442"/>
                <a:gd name="T9" fmla="*/ 32 h 640"/>
                <a:gd name="T10" fmla="*/ 233 w 442"/>
                <a:gd name="T11" fmla="*/ 51 h 640"/>
                <a:gd name="T12" fmla="*/ 247 w 442"/>
                <a:gd name="T13" fmla="*/ 73 h 640"/>
                <a:gd name="T14" fmla="*/ 429 w 442"/>
                <a:gd name="T15" fmla="*/ 454 h 640"/>
                <a:gd name="T16" fmla="*/ 439 w 442"/>
                <a:gd name="T17" fmla="*/ 478 h 640"/>
                <a:gd name="T18" fmla="*/ 442 w 442"/>
                <a:gd name="T19" fmla="*/ 504 h 640"/>
                <a:gd name="T20" fmla="*/ 441 w 442"/>
                <a:gd name="T21" fmla="*/ 528 h 640"/>
                <a:gd name="T22" fmla="*/ 436 w 442"/>
                <a:gd name="T23" fmla="*/ 552 h 640"/>
                <a:gd name="T24" fmla="*/ 425 w 442"/>
                <a:gd name="T25" fmla="*/ 576 h 640"/>
                <a:gd name="T26" fmla="*/ 410 w 442"/>
                <a:gd name="T27" fmla="*/ 596 h 640"/>
                <a:gd name="T28" fmla="*/ 391 w 442"/>
                <a:gd name="T29" fmla="*/ 613 h 640"/>
                <a:gd name="T30" fmla="*/ 369 w 442"/>
                <a:gd name="T31" fmla="*/ 627 h 640"/>
                <a:gd name="T32" fmla="*/ 351 w 442"/>
                <a:gd name="T33" fmla="*/ 634 h 640"/>
                <a:gd name="T34" fmla="*/ 332 w 442"/>
                <a:gd name="T35" fmla="*/ 638 h 640"/>
                <a:gd name="T36" fmla="*/ 313 w 442"/>
                <a:gd name="T37" fmla="*/ 640 h 640"/>
                <a:gd name="T38" fmla="*/ 289 w 442"/>
                <a:gd name="T39" fmla="*/ 637 h 640"/>
                <a:gd name="T40" fmla="*/ 267 w 442"/>
                <a:gd name="T41" fmla="*/ 631 h 640"/>
                <a:gd name="T42" fmla="*/ 244 w 442"/>
                <a:gd name="T43" fmla="*/ 620 h 640"/>
                <a:gd name="T44" fmla="*/ 225 w 442"/>
                <a:gd name="T45" fmla="*/ 607 h 640"/>
                <a:gd name="T46" fmla="*/ 210 w 442"/>
                <a:gd name="T47" fmla="*/ 588 h 640"/>
                <a:gd name="T48" fmla="*/ 196 w 442"/>
                <a:gd name="T49" fmla="*/ 566 h 640"/>
                <a:gd name="T50" fmla="*/ 13 w 442"/>
                <a:gd name="T51" fmla="*/ 187 h 640"/>
                <a:gd name="T52" fmla="*/ 5 w 442"/>
                <a:gd name="T53" fmla="*/ 162 h 640"/>
                <a:gd name="T54" fmla="*/ 0 w 442"/>
                <a:gd name="T55" fmla="*/ 137 h 640"/>
                <a:gd name="T56" fmla="*/ 2 w 442"/>
                <a:gd name="T57" fmla="*/ 111 h 640"/>
                <a:gd name="T58" fmla="*/ 8 w 442"/>
                <a:gd name="T59" fmla="*/ 87 h 640"/>
                <a:gd name="T60" fmla="*/ 17 w 442"/>
                <a:gd name="T61" fmla="*/ 65 h 640"/>
                <a:gd name="T62" fmla="*/ 32 w 442"/>
                <a:gd name="T63" fmla="*/ 45 h 640"/>
                <a:gd name="T64" fmla="*/ 51 w 442"/>
                <a:gd name="T65" fmla="*/ 27 h 640"/>
                <a:gd name="T66" fmla="*/ 73 w 442"/>
                <a:gd name="T67" fmla="*/ 13 h 640"/>
                <a:gd name="T68" fmla="*/ 98 w 442"/>
                <a:gd name="T69" fmla="*/ 4 h 640"/>
                <a:gd name="T70" fmla="*/ 123 w 442"/>
                <a:gd name="T7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640">
                  <a:moveTo>
                    <a:pt x="123" y="0"/>
                  </a:moveTo>
                  <a:lnTo>
                    <a:pt x="148" y="1"/>
                  </a:lnTo>
                  <a:lnTo>
                    <a:pt x="173" y="8"/>
                  </a:lnTo>
                  <a:lnTo>
                    <a:pt x="195" y="18"/>
                  </a:lnTo>
                  <a:lnTo>
                    <a:pt x="215" y="32"/>
                  </a:lnTo>
                  <a:lnTo>
                    <a:pt x="233" y="51"/>
                  </a:lnTo>
                  <a:lnTo>
                    <a:pt x="247" y="73"/>
                  </a:lnTo>
                  <a:lnTo>
                    <a:pt x="429" y="454"/>
                  </a:lnTo>
                  <a:lnTo>
                    <a:pt x="439" y="478"/>
                  </a:lnTo>
                  <a:lnTo>
                    <a:pt x="442" y="504"/>
                  </a:lnTo>
                  <a:lnTo>
                    <a:pt x="441" y="528"/>
                  </a:lnTo>
                  <a:lnTo>
                    <a:pt x="436" y="552"/>
                  </a:lnTo>
                  <a:lnTo>
                    <a:pt x="425" y="576"/>
                  </a:lnTo>
                  <a:lnTo>
                    <a:pt x="410" y="596"/>
                  </a:lnTo>
                  <a:lnTo>
                    <a:pt x="391" y="613"/>
                  </a:lnTo>
                  <a:lnTo>
                    <a:pt x="369" y="627"/>
                  </a:lnTo>
                  <a:lnTo>
                    <a:pt x="351" y="634"/>
                  </a:lnTo>
                  <a:lnTo>
                    <a:pt x="332" y="638"/>
                  </a:lnTo>
                  <a:lnTo>
                    <a:pt x="313" y="640"/>
                  </a:lnTo>
                  <a:lnTo>
                    <a:pt x="289" y="637"/>
                  </a:lnTo>
                  <a:lnTo>
                    <a:pt x="267" y="631"/>
                  </a:lnTo>
                  <a:lnTo>
                    <a:pt x="244" y="620"/>
                  </a:lnTo>
                  <a:lnTo>
                    <a:pt x="225" y="607"/>
                  </a:lnTo>
                  <a:lnTo>
                    <a:pt x="210" y="588"/>
                  </a:lnTo>
                  <a:lnTo>
                    <a:pt x="196" y="566"/>
                  </a:lnTo>
                  <a:lnTo>
                    <a:pt x="13" y="187"/>
                  </a:lnTo>
                  <a:lnTo>
                    <a:pt x="5" y="162"/>
                  </a:lnTo>
                  <a:lnTo>
                    <a:pt x="0" y="137"/>
                  </a:lnTo>
                  <a:lnTo>
                    <a:pt x="2" y="111"/>
                  </a:lnTo>
                  <a:lnTo>
                    <a:pt x="8" y="87"/>
                  </a:lnTo>
                  <a:lnTo>
                    <a:pt x="17" y="65"/>
                  </a:lnTo>
                  <a:lnTo>
                    <a:pt x="32" y="45"/>
                  </a:lnTo>
                  <a:lnTo>
                    <a:pt x="51" y="27"/>
                  </a:lnTo>
                  <a:lnTo>
                    <a:pt x="73" y="13"/>
                  </a:lnTo>
                  <a:lnTo>
                    <a:pt x="98" y="4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057" y="501"/>
              <a:ext cx="59" cy="36"/>
            </a:xfrm>
            <a:custGeom>
              <a:avLst/>
              <a:gdLst>
                <a:gd name="T0" fmla="*/ 534 w 656"/>
                <a:gd name="T1" fmla="*/ 0 h 398"/>
                <a:gd name="T2" fmla="*/ 558 w 656"/>
                <a:gd name="T3" fmla="*/ 3 h 398"/>
                <a:gd name="T4" fmla="*/ 583 w 656"/>
                <a:gd name="T5" fmla="*/ 13 h 398"/>
                <a:gd name="T6" fmla="*/ 604 w 656"/>
                <a:gd name="T7" fmla="*/ 26 h 398"/>
                <a:gd name="T8" fmla="*/ 622 w 656"/>
                <a:gd name="T9" fmla="*/ 43 h 398"/>
                <a:gd name="T10" fmla="*/ 637 w 656"/>
                <a:gd name="T11" fmla="*/ 63 h 398"/>
                <a:gd name="T12" fmla="*/ 648 w 656"/>
                <a:gd name="T13" fmla="*/ 87 h 398"/>
                <a:gd name="T14" fmla="*/ 654 w 656"/>
                <a:gd name="T15" fmla="*/ 112 h 398"/>
                <a:gd name="T16" fmla="*/ 656 w 656"/>
                <a:gd name="T17" fmla="*/ 138 h 398"/>
                <a:gd name="T18" fmla="*/ 651 w 656"/>
                <a:gd name="T19" fmla="*/ 162 h 398"/>
                <a:gd name="T20" fmla="*/ 642 w 656"/>
                <a:gd name="T21" fmla="*/ 186 h 398"/>
                <a:gd name="T22" fmla="*/ 629 w 656"/>
                <a:gd name="T23" fmla="*/ 207 h 398"/>
                <a:gd name="T24" fmla="*/ 612 w 656"/>
                <a:gd name="T25" fmla="*/ 226 h 398"/>
                <a:gd name="T26" fmla="*/ 592 w 656"/>
                <a:gd name="T27" fmla="*/ 241 h 398"/>
                <a:gd name="T28" fmla="*/ 568 w 656"/>
                <a:gd name="T29" fmla="*/ 252 h 398"/>
                <a:gd name="T30" fmla="*/ 171 w 656"/>
                <a:gd name="T31" fmla="*/ 391 h 398"/>
                <a:gd name="T32" fmla="*/ 150 w 656"/>
                <a:gd name="T33" fmla="*/ 397 h 398"/>
                <a:gd name="T34" fmla="*/ 128 w 656"/>
                <a:gd name="T35" fmla="*/ 398 h 398"/>
                <a:gd name="T36" fmla="*/ 106 w 656"/>
                <a:gd name="T37" fmla="*/ 397 h 398"/>
                <a:gd name="T38" fmla="*/ 84 w 656"/>
                <a:gd name="T39" fmla="*/ 390 h 398"/>
                <a:gd name="T40" fmla="*/ 64 w 656"/>
                <a:gd name="T41" fmla="*/ 381 h 398"/>
                <a:gd name="T42" fmla="*/ 45 w 656"/>
                <a:gd name="T43" fmla="*/ 368 h 398"/>
                <a:gd name="T44" fmla="*/ 29 w 656"/>
                <a:gd name="T45" fmla="*/ 352 h 398"/>
                <a:gd name="T46" fmla="*/ 17 w 656"/>
                <a:gd name="T47" fmla="*/ 333 h 398"/>
                <a:gd name="T48" fmla="*/ 6 w 656"/>
                <a:gd name="T49" fmla="*/ 311 h 398"/>
                <a:gd name="T50" fmla="*/ 1 w 656"/>
                <a:gd name="T51" fmla="*/ 285 h 398"/>
                <a:gd name="T52" fmla="*/ 0 w 656"/>
                <a:gd name="T53" fmla="*/ 260 h 398"/>
                <a:gd name="T54" fmla="*/ 4 w 656"/>
                <a:gd name="T55" fmla="*/ 234 h 398"/>
                <a:gd name="T56" fmla="*/ 12 w 656"/>
                <a:gd name="T57" fmla="*/ 211 h 398"/>
                <a:gd name="T58" fmla="*/ 25 w 656"/>
                <a:gd name="T59" fmla="*/ 190 h 398"/>
                <a:gd name="T60" fmla="*/ 42 w 656"/>
                <a:gd name="T61" fmla="*/ 172 h 398"/>
                <a:gd name="T62" fmla="*/ 62 w 656"/>
                <a:gd name="T63" fmla="*/ 156 h 398"/>
                <a:gd name="T64" fmla="*/ 86 w 656"/>
                <a:gd name="T65" fmla="*/ 145 h 398"/>
                <a:gd name="T66" fmla="*/ 483 w 656"/>
                <a:gd name="T67" fmla="*/ 6 h 398"/>
                <a:gd name="T68" fmla="*/ 509 w 656"/>
                <a:gd name="T69" fmla="*/ 0 h 398"/>
                <a:gd name="T70" fmla="*/ 534 w 656"/>
                <a:gd name="T7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6" h="398">
                  <a:moveTo>
                    <a:pt x="534" y="0"/>
                  </a:moveTo>
                  <a:lnTo>
                    <a:pt x="558" y="3"/>
                  </a:lnTo>
                  <a:lnTo>
                    <a:pt x="583" y="13"/>
                  </a:lnTo>
                  <a:lnTo>
                    <a:pt x="604" y="26"/>
                  </a:lnTo>
                  <a:lnTo>
                    <a:pt x="622" y="43"/>
                  </a:lnTo>
                  <a:lnTo>
                    <a:pt x="637" y="63"/>
                  </a:lnTo>
                  <a:lnTo>
                    <a:pt x="648" y="87"/>
                  </a:lnTo>
                  <a:lnTo>
                    <a:pt x="654" y="112"/>
                  </a:lnTo>
                  <a:lnTo>
                    <a:pt x="656" y="138"/>
                  </a:lnTo>
                  <a:lnTo>
                    <a:pt x="651" y="162"/>
                  </a:lnTo>
                  <a:lnTo>
                    <a:pt x="642" y="186"/>
                  </a:lnTo>
                  <a:lnTo>
                    <a:pt x="629" y="207"/>
                  </a:lnTo>
                  <a:lnTo>
                    <a:pt x="612" y="226"/>
                  </a:lnTo>
                  <a:lnTo>
                    <a:pt x="592" y="241"/>
                  </a:lnTo>
                  <a:lnTo>
                    <a:pt x="568" y="252"/>
                  </a:lnTo>
                  <a:lnTo>
                    <a:pt x="171" y="391"/>
                  </a:lnTo>
                  <a:lnTo>
                    <a:pt x="150" y="397"/>
                  </a:lnTo>
                  <a:lnTo>
                    <a:pt x="128" y="398"/>
                  </a:lnTo>
                  <a:lnTo>
                    <a:pt x="106" y="397"/>
                  </a:lnTo>
                  <a:lnTo>
                    <a:pt x="84" y="390"/>
                  </a:lnTo>
                  <a:lnTo>
                    <a:pt x="64" y="381"/>
                  </a:lnTo>
                  <a:lnTo>
                    <a:pt x="45" y="368"/>
                  </a:lnTo>
                  <a:lnTo>
                    <a:pt x="29" y="352"/>
                  </a:lnTo>
                  <a:lnTo>
                    <a:pt x="17" y="333"/>
                  </a:lnTo>
                  <a:lnTo>
                    <a:pt x="6" y="311"/>
                  </a:lnTo>
                  <a:lnTo>
                    <a:pt x="1" y="285"/>
                  </a:lnTo>
                  <a:lnTo>
                    <a:pt x="0" y="260"/>
                  </a:lnTo>
                  <a:lnTo>
                    <a:pt x="4" y="234"/>
                  </a:lnTo>
                  <a:lnTo>
                    <a:pt x="12" y="211"/>
                  </a:lnTo>
                  <a:lnTo>
                    <a:pt x="25" y="190"/>
                  </a:lnTo>
                  <a:lnTo>
                    <a:pt x="42" y="172"/>
                  </a:lnTo>
                  <a:lnTo>
                    <a:pt x="62" y="156"/>
                  </a:lnTo>
                  <a:lnTo>
                    <a:pt x="86" y="145"/>
                  </a:lnTo>
                  <a:lnTo>
                    <a:pt x="483" y="6"/>
                  </a:lnTo>
                  <a:lnTo>
                    <a:pt x="509" y="0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808" y="501"/>
              <a:ext cx="60" cy="36"/>
            </a:xfrm>
            <a:custGeom>
              <a:avLst/>
              <a:gdLst>
                <a:gd name="T0" fmla="*/ 121 w 656"/>
                <a:gd name="T1" fmla="*/ 0 h 398"/>
                <a:gd name="T2" fmla="*/ 147 w 656"/>
                <a:gd name="T3" fmla="*/ 0 h 398"/>
                <a:gd name="T4" fmla="*/ 172 w 656"/>
                <a:gd name="T5" fmla="*/ 6 h 398"/>
                <a:gd name="T6" fmla="*/ 569 w 656"/>
                <a:gd name="T7" fmla="*/ 145 h 398"/>
                <a:gd name="T8" fmla="*/ 593 w 656"/>
                <a:gd name="T9" fmla="*/ 156 h 398"/>
                <a:gd name="T10" fmla="*/ 614 w 656"/>
                <a:gd name="T11" fmla="*/ 172 h 398"/>
                <a:gd name="T12" fmla="*/ 631 w 656"/>
                <a:gd name="T13" fmla="*/ 190 h 398"/>
                <a:gd name="T14" fmla="*/ 643 w 656"/>
                <a:gd name="T15" fmla="*/ 211 h 398"/>
                <a:gd name="T16" fmla="*/ 652 w 656"/>
                <a:gd name="T17" fmla="*/ 234 h 398"/>
                <a:gd name="T18" fmla="*/ 656 w 656"/>
                <a:gd name="T19" fmla="*/ 260 h 398"/>
                <a:gd name="T20" fmla="*/ 655 w 656"/>
                <a:gd name="T21" fmla="*/ 285 h 398"/>
                <a:gd name="T22" fmla="*/ 649 w 656"/>
                <a:gd name="T23" fmla="*/ 311 h 398"/>
                <a:gd name="T24" fmla="*/ 639 w 656"/>
                <a:gd name="T25" fmla="*/ 333 h 398"/>
                <a:gd name="T26" fmla="*/ 625 w 656"/>
                <a:gd name="T27" fmla="*/ 351 h 398"/>
                <a:gd name="T28" fmla="*/ 609 w 656"/>
                <a:gd name="T29" fmla="*/ 368 h 398"/>
                <a:gd name="T30" fmla="*/ 591 w 656"/>
                <a:gd name="T31" fmla="*/ 381 h 398"/>
                <a:gd name="T32" fmla="*/ 571 w 656"/>
                <a:gd name="T33" fmla="*/ 390 h 398"/>
                <a:gd name="T34" fmla="*/ 549 w 656"/>
                <a:gd name="T35" fmla="*/ 397 h 398"/>
                <a:gd name="T36" fmla="*/ 526 w 656"/>
                <a:gd name="T37" fmla="*/ 398 h 398"/>
                <a:gd name="T38" fmla="*/ 505 w 656"/>
                <a:gd name="T39" fmla="*/ 397 h 398"/>
                <a:gd name="T40" fmla="*/ 484 w 656"/>
                <a:gd name="T41" fmla="*/ 391 h 398"/>
                <a:gd name="T42" fmla="*/ 87 w 656"/>
                <a:gd name="T43" fmla="*/ 252 h 398"/>
                <a:gd name="T44" fmla="*/ 63 w 656"/>
                <a:gd name="T45" fmla="*/ 241 h 398"/>
                <a:gd name="T46" fmla="*/ 42 w 656"/>
                <a:gd name="T47" fmla="*/ 226 h 398"/>
                <a:gd name="T48" fmla="*/ 25 w 656"/>
                <a:gd name="T49" fmla="*/ 207 h 398"/>
                <a:gd name="T50" fmla="*/ 13 w 656"/>
                <a:gd name="T51" fmla="*/ 186 h 398"/>
                <a:gd name="T52" fmla="*/ 4 w 656"/>
                <a:gd name="T53" fmla="*/ 162 h 398"/>
                <a:gd name="T54" fmla="*/ 0 w 656"/>
                <a:gd name="T55" fmla="*/ 138 h 398"/>
                <a:gd name="T56" fmla="*/ 1 w 656"/>
                <a:gd name="T57" fmla="*/ 112 h 398"/>
                <a:gd name="T58" fmla="*/ 7 w 656"/>
                <a:gd name="T59" fmla="*/ 87 h 398"/>
                <a:gd name="T60" fmla="*/ 18 w 656"/>
                <a:gd name="T61" fmla="*/ 63 h 398"/>
                <a:gd name="T62" fmla="*/ 33 w 656"/>
                <a:gd name="T63" fmla="*/ 43 h 398"/>
                <a:gd name="T64" fmla="*/ 52 w 656"/>
                <a:gd name="T65" fmla="*/ 26 h 398"/>
                <a:gd name="T66" fmla="*/ 73 w 656"/>
                <a:gd name="T67" fmla="*/ 13 h 398"/>
                <a:gd name="T68" fmla="*/ 96 w 656"/>
                <a:gd name="T69" fmla="*/ 3 h 398"/>
                <a:gd name="T70" fmla="*/ 121 w 656"/>
                <a:gd name="T7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6" h="398">
                  <a:moveTo>
                    <a:pt x="121" y="0"/>
                  </a:moveTo>
                  <a:lnTo>
                    <a:pt x="147" y="0"/>
                  </a:lnTo>
                  <a:lnTo>
                    <a:pt x="172" y="6"/>
                  </a:lnTo>
                  <a:lnTo>
                    <a:pt x="569" y="145"/>
                  </a:lnTo>
                  <a:lnTo>
                    <a:pt x="593" y="156"/>
                  </a:lnTo>
                  <a:lnTo>
                    <a:pt x="614" y="172"/>
                  </a:lnTo>
                  <a:lnTo>
                    <a:pt x="631" y="190"/>
                  </a:lnTo>
                  <a:lnTo>
                    <a:pt x="643" y="211"/>
                  </a:lnTo>
                  <a:lnTo>
                    <a:pt x="652" y="234"/>
                  </a:lnTo>
                  <a:lnTo>
                    <a:pt x="656" y="260"/>
                  </a:lnTo>
                  <a:lnTo>
                    <a:pt x="655" y="285"/>
                  </a:lnTo>
                  <a:lnTo>
                    <a:pt x="649" y="311"/>
                  </a:lnTo>
                  <a:lnTo>
                    <a:pt x="639" y="333"/>
                  </a:lnTo>
                  <a:lnTo>
                    <a:pt x="625" y="351"/>
                  </a:lnTo>
                  <a:lnTo>
                    <a:pt x="609" y="368"/>
                  </a:lnTo>
                  <a:lnTo>
                    <a:pt x="591" y="381"/>
                  </a:lnTo>
                  <a:lnTo>
                    <a:pt x="571" y="390"/>
                  </a:lnTo>
                  <a:lnTo>
                    <a:pt x="549" y="397"/>
                  </a:lnTo>
                  <a:lnTo>
                    <a:pt x="526" y="398"/>
                  </a:lnTo>
                  <a:lnTo>
                    <a:pt x="505" y="397"/>
                  </a:lnTo>
                  <a:lnTo>
                    <a:pt x="484" y="391"/>
                  </a:lnTo>
                  <a:lnTo>
                    <a:pt x="87" y="252"/>
                  </a:lnTo>
                  <a:lnTo>
                    <a:pt x="63" y="241"/>
                  </a:lnTo>
                  <a:lnTo>
                    <a:pt x="42" y="226"/>
                  </a:lnTo>
                  <a:lnTo>
                    <a:pt x="25" y="207"/>
                  </a:lnTo>
                  <a:lnTo>
                    <a:pt x="13" y="186"/>
                  </a:lnTo>
                  <a:lnTo>
                    <a:pt x="4" y="162"/>
                  </a:lnTo>
                  <a:lnTo>
                    <a:pt x="0" y="138"/>
                  </a:lnTo>
                  <a:lnTo>
                    <a:pt x="1" y="112"/>
                  </a:lnTo>
                  <a:lnTo>
                    <a:pt x="7" y="87"/>
                  </a:lnTo>
                  <a:lnTo>
                    <a:pt x="18" y="63"/>
                  </a:lnTo>
                  <a:lnTo>
                    <a:pt x="33" y="43"/>
                  </a:lnTo>
                  <a:lnTo>
                    <a:pt x="52" y="26"/>
                  </a:lnTo>
                  <a:lnTo>
                    <a:pt x="73" y="13"/>
                  </a:lnTo>
                  <a:lnTo>
                    <a:pt x="96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238217" y="3505161"/>
            <a:ext cx="219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Fasilitas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dan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Dukungan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Pemerintah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49289" y="2329326"/>
            <a:ext cx="1405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Infrastruktur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Modalitas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Pengadaan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 descr="R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4696" y="3777399"/>
            <a:ext cx="415179" cy="4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56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KPBU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0078" y="1223779"/>
            <a:ext cx="6808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q"/>
            </a:pP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Perpres No. 38/2015 tentang KPBU dalam Penyediaan Infrastruktur</a:t>
            </a:r>
          </a:p>
          <a:p>
            <a:pPr marL="228600" indent="-228600">
              <a:buFont typeface="Wingdings" panose="05000000000000000000" pitchFamily="2" charset="2"/>
              <a:buChar char="q"/>
            </a:pP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Permen PPN/Bappenas No. 4/2015 tentang Tata Cara KPBU dalam Penyediaan Infrastruktur</a:t>
            </a:r>
          </a:p>
          <a:p>
            <a:pPr marL="228600" indent="-228600">
              <a:buFont typeface="Wingdings" panose="05000000000000000000" pitchFamily="2" charset="2"/>
              <a:buChar char="q"/>
            </a:pP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Perka LKPP No. 19/2015 tentang Tata Cara Pelaksanaan Pengadaan Badan Usaha KPBU dalam Penyediaan Infrastruktur</a:t>
            </a:r>
            <a:endParaRPr lang="en-US" sz="1200" dirty="0" smtClean="0">
              <a:latin typeface="Helvetica" panose="020B0604020202020204" pitchFamily="34" charset="0"/>
              <a:ea typeface="Arial Unicode MS" panose="020B0604020202020204" pitchFamily="34" charset="-128"/>
              <a:cs typeface="Helvetica" panose="020B0604020202020204" pitchFamily="34" charset="0"/>
            </a:endParaRPr>
          </a:p>
          <a:p>
            <a:pPr marL="228600" indent="-228600">
              <a:buFont typeface="Wingdings" panose="05000000000000000000" pitchFamily="2" charset="2"/>
              <a:buChar char="q"/>
            </a:pP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Permendagri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No. 96/2016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tentang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Pembayaran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Ketersediaan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Layanan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dalam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Rangka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KPDBU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dalam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Penyediaan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Infrastruktur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di Daerah</a:t>
            </a:r>
            <a:endParaRPr lang="id-ID" sz="1200" dirty="0" smtClean="0">
              <a:latin typeface="Helvetica" panose="020B0604020202020204" pitchFamily="34" charset="0"/>
              <a:ea typeface="Arial Unicode MS" panose="020B0604020202020204" pitchFamily="34" charset="-128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1180" y="2778717"/>
            <a:ext cx="5625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q"/>
            </a:pP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Perpres No. 78/2010 tentang Penjaminan Infrastruktur dalam Proyek KPBU yang Dilakukan Melalui Badan Usaha Penjaminan Infrastruktur</a:t>
            </a:r>
          </a:p>
          <a:p>
            <a:pPr marL="228600" indent="-228600">
              <a:buFont typeface="Wingdings" panose="05000000000000000000" pitchFamily="2" charset="2"/>
              <a:buChar char="q"/>
            </a:pP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PMK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No. </a:t>
            </a: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260/PMK.011/2010 tentang Petunjuk Pelaksanaan Penjaminan Infrastruktur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dalam</a:t>
            </a: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Proyek KPBU</a:t>
            </a:r>
          </a:p>
          <a:p>
            <a:pPr marL="228600" indent="-228600">
              <a:buFont typeface="Wingdings" panose="05000000000000000000" pitchFamily="2" charset="2"/>
              <a:buChar char="q"/>
            </a:pP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PMK No. 223/PMK.011/2012 tentang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Pemberian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Dukungan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Kelayakan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Atas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Sebagian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Biaya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Konstruksi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 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Pada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Proyek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KPBU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alam</a:t>
            </a: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Penyediaan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Infrastruktur</a:t>
            </a: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(Viability Gap Funding/VGF)</a:t>
            </a:r>
          </a:p>
          <a:p>
            <a:pPr marL="228600" indent="-228600">
              <a:buFont typeface="Wingdings" panose="05000000000000000000" pitchFamily="2" charset="2"/>
              <a:buChar char="q"/>
            </a:pP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PMK No. 190/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PMK.08/</a:t>
            </a: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2015 tentang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Pembayaran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Ketersediaan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Layanan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alam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Rang</a:t>
            </a: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ka KPBU </a:t>
            </a:r>
            <a:r>
              <a:rPr lang="en-US" sz="1200" dirty="0" err="1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alam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Penyediaan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Infrastruktur</a:t>
            </a:r>
            <a:endParaRPr lang="en-US" sz="1200" dirty="0" smtClean="0">
              <a:latin typeface="Helvetica" panose="020B0604020202020204" pitchFamily="34" charset="0"/>
              <a:ea typeface="Arial Unicode MS" panose="020B0604020202020204" pitchFamily="34" charset="-128"/>
              <a:cs typeface="Helvetica" panose="020B0604020202020204" pitchFamily="34" charset="0"/>
            </a:endParaRPr>
          </a:p>
          <a:p>
            <a:pPr marL="228600" indent="-228600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PMK No. 265/PMK.08/2015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tentang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Fasilitas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dalam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R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angka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Penyiapan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Pelaksanaan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Transaksi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Proyek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Kerjasama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Pemerintah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dengan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Badan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Usaha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dalam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Penyediaan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Infrastruktur</a:t>
            </a:r>
            <a:endParaRPr lang="id-ID" sz="1200" dirty="0" smtClean="0">
              <a:latin typeface="Helvetica" panose="020B0604020202020204" pitchFamily="34" charset="0"/>
              <a:ea typeface="Arial Unicode MS" panose="020B0604020202020204" pitchFamily="34" charset="-128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3222" y="5436289"/>
            <a:ext cx="5630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q"/>
            </a:pP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PP No. 27/2014 tentang Pengelolaan Barang Milik Negara/Daerah</a:t>
            </a:r>
          </a:p>
          <a:p>
            <a:pPr marL="228600" indent="-228600">
              <a:buFont typeface="Wingdings" panose="05000000000000000000" pitchFamily="2" charset="2"/>
              <a:buChar char="q"/>
            </a:pP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PMK No. 164/PMK.06/2014 tentang Tata Cara Pelaksanaan Pemanfaatan Barang Milik Negara </a:t>
            </a:r>
            <a:r>
              <a:rPr lang="en-US" sz="1200" dirty="0" err="1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alam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Rangka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Penyediaan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Infrastruktur</a:t>
            </a:r>
            <a:endParaRPr lang="id-ID" sz="1200" dirty="0" smtClean="0">
              <a:latin typeface="Helvetica" panose="020B0604020202020204" pitchFamily="34" charset="0"/>
              <a:ea typeface="Arial Unicode MS" panose="020B0604020202020204" pitchFamily="34" charset="-128"/>
              <a:cs typeface="Helvetica" panose="020B0604020202020204" pitchFamily="34" charset="0"/>
            </a:endParaRPr>
          </a:p>
          <a:p>
            <a:pPr marL="228600" indent="-228600">
              <a:buFont typeface="Wingdings" panose="05000000000000000000" pitchFamily="2" charset="2"/>
              <a:buChar char="q"/>
            </a:pP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Perpres No. 39/2014 tentang Daftar Bidang Usaha Yang Tertutup dan Bidang Usaha Yang Terbuka </a:t>
            </a:r>
            <a:r>
              <a:rPr lang="en-US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d</a:t>
            </a:r>
            <a:r>
              <a:rPr lang="id-ID" sz="1200" dirty="0" smtClean="0">
                <a:latin typeface="Helvetica" panose="020B0604020202020204" pitchFamily="34" charset="0"/>
                <a:ea typeface="Arial Unicode MS" panose="020B0604020202020204" pitchFamily="34" charset="-128"/>
                <a:cs typeface="Helvetica" panose="020B0604020202020204" pitchFamily="34" charset="0"/>
              </a:rPr>
              <a:t>engan Persyaratan di Bidang Penanaman Modal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1483" y="2454525"/>
            <a:ext cx="5135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spc="-15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Dukungan</a:t>
            </a:r>
            <a:r>
              <a:rPr lang="en-US" b="1" spc="-15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b="1" spc="-15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Pemerintah</a:t>
            </a:r>
            <a:r>
              <a:rPr lang="en-US" b="1" spc="-15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b="1" spc="-150" dirty="0" err="1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dan</a:t>
            </a:r>
            <a:r>
              <a:rPr lang="en-US" b="1" spc="-15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b="1" spc="-15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Penjaminan</a:t>
            </a:r>
            <a:r>
              <a:rPr lang="en-US" b="1" spc="-15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b="1" spc="-15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Proyek</a:t>
            </a:r>
            <a:r>
              <a:rPr lang="en-US" b="1" spc="-15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b="1" spc="-15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KPBU</a:t>
            </a:r>
            <a:endParaRPr lang="en-US" b="1" spc="-15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3222" y="5110781"/>
            <a:ext cx="3692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spc="-15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Regulasi</a:t>
            </a:r>
            <a:r>
              <a:rPr lang="en-US" b="1" spc="-15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b="1" spc="-15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Lainnya</a:t>
            </a:r>
            <a:endParaRPr lang="en-US" b="1" spc="-15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078" y="937754"/>
            <a:ext cx="4929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spc="-15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KPBU</a:t>
            </a:r>
            <a:endParaRPr lang="en-US" b="1" spc="-15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45"/>
          <a:stretch/>
        </p:blipFill>
        <p:spPr>
          <a:xfrm>
            <a:off x="36095" y="2496780"/>
            <a:ext cx="2845084" cy="30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Infrastruktur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Di-KPBU-</a:t>
            </a:r>
            <a:r>
              <a:rPr lang="en-US" dirty="0" err="1" smtClean="0"/>
              <a:t>kan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81178" y="1563689"/>
            <a:ext cx="3960440" cy="5157787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id-ID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Pariwisata</a:t>
            </a:r>
          </a:p>
          <a:p>
            <a:pPr marL="171450" indent="-171450"/>
            <a:r>
              <a:rPr lang="id-ID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Fasilitas Pendidikan, Penelitian, dan Pengembangan</a:t>
            </a:r>
          </a:p>
          <a:p>
            <a:pPr marL="171450" indent="-171450"/>
            <a:r>
              <a:rPr lang="id-ID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Pemasyarakatan</a:t>
            </a:r>
          </a:p>
          <a:p>
            <a:pPr marL="171450" indent="-171450"/>
            <a:r>
              <a:rPr lang="id-ID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Perumahan Rakyat</a:t>
            </a:r>
            <a:endParaRPr lang="en-US" sz="16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-171450"/>
            <a:r>
              <a:rPr lang="id-ID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Kesehatan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en-US" sz="16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-171450"/>
            <a:r>
              <a:rPr lang="id-ID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</a:t>
            </a:r>
            <a:r>
              <a:rPr lang="id-ID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Fasilitas Sarana Olah Raga, Kesenian, dan </a:t>
            </a:r>
            <a:r>
              <a:rPr lang="id-ID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Budaya</a:t>
            </a:r>
            <a:endParaRPr lang="id-ID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647" y="1020214"/>
            <a:ext cx="4310440" cy="4929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Infrastruktur Ekonomi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881178" y="1020214"/>
            <a:ext cx="3960440" cy="49290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Infrastruktur Sosial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9533" y="1513114"/>
            <a:ext cx="4310440" cy="502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Transportasi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Jalan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SDA dan Irigasi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Air Minum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Sistem Pengelolaan Limbah Terpusat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Sistem Pengelolaan Limbah Setempat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Sistem Pengelolaan Sampah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Telekomunikasi dan Inf</a:t>
            </a:r>
            <a:r>
              <a:rPr lang="en-US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id-ID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matika</a:t>
            </a:r>
            <a:endParaRPr lang="en-US" sz="15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628650" lvl="1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500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Jaringan</a:t>
            </a:r>
            <a:r>
              <a:rPr lang="en-US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Telekomunikasi</a:t>
            </a:r>
          </a:p>
          <a:p>
            <a:pPr marL="628650" lvl="1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500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</a:t>
            </a:r>
            <a:r>
              <a:rPr lang="en-US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e-government; </a:t>
            </a:r>
            <a:r>
              <a:rPr lang="en-US" sz="1500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500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atau</a:t>
            </a:r>
            <a:endParaRPr lang="en-US" sz="15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628650" lvl="1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500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</a:t>
            </a:r>
            <a:r>
              <a:rPr lang="en-US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pasif</a:t>
            </a:r>
            <a:r>
              <a:rPr lang="en-US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seperti</a:t>
            </a:r>
            <a:r>
              <a:rPr lang="en-US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pipa</a:t>
            </a:r>
            <a:r>
              <a:rPr lang="en-US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saluran</a:t>
            </a:r>
            <a:r>
              <a:rPr lang="en-US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media </a:t>
            </a:r>
            <a:r>
              <a:rPr lang="en-US" sz="1500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transmisi</a:t>
            </a:r>
            <a:r>
              <a:rPr lang="en-US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kabel</a:t>
            </a:r>
            <a:r>
              <a:rPr lang="en-US" sz="15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(ducting)</a:t>
            </a:r>
            <a:r>
              <a:rPr lang="en-US" sz="15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id-ID" sz="15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Energi dan Ketenagalistrikan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Konservasi Energi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Ekonomi Fasilitas Perkotaan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d-ID" sz="15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 Kawasan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7101" y="6215859"/>
            <a:ext cx="3960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Sumber: Per</a:t>
            </a:r>
            <a:r>
              <a:rPr lang="en-US" sz="15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id-ID" sz="15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 PPN No.4/2015</a:t>
            </a:r>
            <a:endParaRPr 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5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KPBU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99159" y="904609"/>
            <a:ext cx="8579635" cy="5659551"/>
            <a:chOff x="1879502" y="680548"/>
            <a:chExt cx="8579635" cy="5659551"/>
          </a:xfrm>
        </p:grpSpPr>
        <p:sp>
          <p:nvSpPr>
            <p:cNvPr id="51" name="TextBox 50"/>
            <p:cNvSpPr txBox="1"/>
            <p:nvPr/>
          </p:nvSpPr>
          <p:spPr>
            <a:xfrm>
              <a:off x="5673928" y="2606150"/>
              <a:ext cx="758082" cy="17543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id-ID" dirty="0">
                <a:solidFill>
                  <a:prstClr val="black"/>
                </a:solidFill>
              </a:endParaRPr>
            </a:p>
            <a:p>
              <a:endParaRPr lang="id-ID" dirty="0">
                <a:solidFill>
                  <a:prstClr val="black"/>
                </a:solidFill>
              </a:endParaRPr>
            </a:p>
            <a:p>
              <a:endParaRPr lang="id-ID" dirty="0">
                <a:solidFill>
                  <a:prstClr val="black"/>
                </a:solidFill>
              </a:endParaRPr>
            </a:p>
            <a:p>
              <a:endParaRPr lang="id-ID" dirty="0">
                <a:solidFill>
                  <a:prstClr val="black"/>
                </a:solidFill>
              </a:endParaRPr>
            </a:p>
            <a:p>
              <a:endParaRPr lang="id-ID" dirty="0">
                <a:solidFill>
                  <a:prstClr val="black"/>
                </a:solidFill>
              </a:endParaRPr>
            </a:p>
            <a:p>
              <a:endParaRPr lang="id-ID" dirty="0">
                <a:solidFill>
                  <a:prstClr val="black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79502" y="4533505"/>
              <a:ext cx="1386460" cy="77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36290"/>
              <a:r>
                <a:rPr lang="en-US" sz="1587" dirty="0" err="1">
                  <a:solidFill>
                    <a:prstClr val="black"/>
                  </a:solidFill>
                </a:rPr>
                <a:t>Identifikasi</a:t>
              </a:r>
              <a:r>
                <a:rPr lang="en-US" sz="1587" dirty="0">
                  <a:solidFill>
                    <a:prstClr val="black"/>
                  </a:solidFill>
                </a:rPr>
                <a:t> </a:t>
              </a:r>
              <a:r>
                <a:rPr lang="en-US" sz="1587" dirty="0" err="1">
                  <a:solidFill>
                    <a:prstClr val="black"/>
                  </a:solidFill>
                </a:rPr>
                <a:t>dan</a:t>
              </a:r>
              <a:r>
                <a:rPr lang="en-US" sz="1587" dirty="0">
                  <a:solidFill>
                    <a:prstClr val="black"/>
                  </a:solidFill>
                </a:rPr>
                <a:t> </a:t>
              </a:r>
              <a:r>
                <a:rPr lang="en-US" sz="1587" dirty="0" err="1">
                  <a:solidFill>
                    <a:prstClr val="black"/>
                  </a:solidFill>
                </a:rPr>
                <a:t>usulan</a:t>
              </a:r>
              <a:r>
                <a:rPr lang="en-US" sz="1587" dirty="0">
                  <a:solidFill>
                    <a:prstClr val="black"/>
                  </a:solidFill>
                </a:rPr>
                <a:t>  </a:t>
              </a:r>
            </a:p>
            <a:p>
              <a:pPr algn="ctr" defTabSz="1036290"/>
              <a:endParaRPr lang="en-US" sz="1247" dirty="0">
                <a:solidFill>
                  <a:prstClr val="black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32526" y="3170558"/>
              <a:ext cx="1026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36290"/>
              <a:r>
                <a:rPr lang="en-US" sz="1200" dirty="0" err="1">
                  <a:solidFill>
                    <a:prstClr val="black"/>
                  </a:solidFill>
                </a:rPr>
                <a:t>Tahap</a:t>
              </a:r>
              <a:r>
                <a:rPr lang="en-US" sz="1200" dirty="0">
                  <a:solidFill>
                    <a:prstClr val="black"/>
                  </a:solidFill>
                </a:rPr>
                <a:t> </a:t>
              </a:r>
              <a:r>
                <a:rPr lang="en-US" sz="1200" dirty="0" err="1">
                  <a:solidFill>
                    <a:prstClr val="black"/>
                  </a:solidFill>
                </a:rPr>
                <a:t>Konstruksi</a:t>
              </a:r>
              <a:r>
                <a:rPr lang="en-US" sz="1200" dirty="0">
                  <a:solidFill>
                    <a:prstClr val="black"/>
                  </a:solidFill>
                </a:rPr>
                <a:t> </a:t>
              </a:r>
              <a:r>
                <a:rPr lang="en-US" sz="1200" dirty="0" err="1">
                  <a:solidFill>
                    <a:prstClr val="black"/>
                  </a:solidFill>
                </a:rPr>
                <a:t>dan</a:t>
              </a:r>
              <a:r>
                <a:rPr lang="en-US" sz="1200" dirty="0">
                  <a:solidFill>
                    <a:prstClr val="black"/>
                  </a:solidFill>
                </a:rPr>
                <a:t> </a:t>
              </a:r>
              <a:r>
                <a:rPr lang="en-US" sz="1200" dirty="0" err="1">
                  <a:solidFill>
                    <a:prstClr val="black"/>
                  </a:solidFill>
                </a:rPr>
                <a:t>Operasi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546501" y="2541326"/>
              <a:ext cx="38159" cy="246700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004735" y="4121677"/>
              <a:ext cx="8274856" cy="41768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186667" y="4019666"/>
              <a:ext cx="69605" cy="2040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white"/>
                </a:solidFill>
              </a:endParaRPr>
            </a:p>
          </p:txBody>
        </p:sp>
        <p:sp>
          <p:nvSpPr>
            <p:cNvPr id="57" name="Right Brace 56"/>
            <p:cNvSpPr/>
            <p:nvPr/>
          </p:nvSpPr>
          <p:spPr>
            <a:xfrm rot="5400000">
              <a:off x="2417048" y="3842604"/>
              <a:ext cx="305918" cy="1048402"/>
            </a:xfrm>
            <a:prstGeom prst="rightBrac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black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62931" y="4533653"/>
              <a:ext cx="1272237" cy="77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36290"/>
              <a:r>
                <a:rPr lang="en-US" sz="1587" dirty="0" err="1">
                  <a:solidFill>
                    <a:prstClr val="black"/>
                  </a:solidFill>
                </a:rPr>
                <a:t>Studi</a:t>
              </a:r>
              <a:r>
                <a:rPr lang="en-US" sz="1587" dirty="0">
                  <a:solidFill>
                    <a:prstClr val="black"/>
                  </a:solidFill>
                </a:rPr>
                <a:t> </a:t>
              </a:r>
              <a:r>
                <a:rPr lang="en-US" sz="1587" dirty="0" err="1">
                  <a:solidFill>
                    <a:prstClr val="black"/>
                  </a:solidFill>
                </a:rPr>
                <a:t>Pendahuluan</a:t>
              </a:r>
              <a:endParaRPr lang="en-US" sz="1587" dirty="0">
                <a:solidFill>
                  <a:prstClr val="black"/>
                </a:solidFill>
              </a:endParaRPr>
            </a:p>
            <a:p>
              <a:pPr defTabSz="1036290"/>
              <a:endParaRPr lang="en-US" sz="1247" dirty="0">
                <a:solidFill>
                  <a:prstClr val="black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1086" y="4019666"/>
              <a:ext cx="93393" cy="2040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white"/>
                </a:solidFill>
              </a:endParaRPr>
            </a:p>
          </p:txBody>
        </p:sp>
        <p:sp>
          <p:nvSpPr>
            <p:cNvPr id="60" name="Right Brace 59"/>
            <p:cNvSpPr/>
            <p:nvPr/>
          </p:nvSpPr>
          <p:spPr>
            <a:xfrm rot="5400000">
              <a:off x="5381262" y="3718568"/>
              <a:ext cx="275567" cy="1305937"/>
            </a:xfrm>
            <a:prstGeom prst="rightBrac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black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22700" y="4526475"/>
              <a:ext cx="1263116" cy="77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36290"/>
              <a:r>
                <a:rPr lang="en-US" sz="1587" dirty="0" err="1">
                  <a:solidFill>
                    <a:prstClr val="black"/>
                  </a:solidFill>
                </a:rPr>
                <a:t>Penyusunan</a:t>
              </a:r>
              <a:r>
                <a:rPr lang="en-US" sz="1587" dirty="0">
                  <a:solidFill>
                    <a:prstClr val="black"/>
                  </a:solidFill>
                </a:rPr>
                <a:t> OBC </a:t>
              </a:r>
            </a:p>
            <a:p>
              <a:pPr algn="ctr" defTabSz="1036290"/>
              <a:endParaRPr lang="en-US" sz="1247" dirty="0">
                <a:solidFill>
                  <a:prstClr val="black"/>
                </a:solidFill>
              </a:endParaRPr>
            </a:p>
          </p:txBody>
        </p:sp>
        <p:sp>
          <p:nvSpPr>
            <p:cNvPr id="62" name="Right Brace 61"/>
            <p:cNvSpPr/>
            <p:nvPr/>
          </p:nvSpPr>
          <p:spPr>
            <a:xfrm rot="5400000">
              <a:off x="6740482" y="3772792"/>
              <a:ext cx="275568" cy="1197490"/>
            </a:xfrm>
            <a:prstGeom prst="rightBrac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black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17880" y="4525610"/>
              <a:ext cx="1263116" cy="77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36290"/>
              <a:r>
                <a:rPr lang="en-US" sz="1587" dirty="0" err="1">
                  <a:solidFill>
                    <a:prstClr val="black"/>
                  </a:solidFill>
                </a:rPr>
                <a:t>Penyusunan</a:t>
              </a:r>
              <a:r>
                <a:rPr lang="en-US" sz="1587" dirty="0">
                  <a:solidFill>
                    <a:prstClr val="black"/>
                  </a:solidFill>
                </a:rPr>
                <a:t> FBC </a:t>
              </a:r>
            </a:p>
            <a:p>
              <a:pPr algn="ctr" defTabSz="1036290"/>
              <a:endParaRPr lang="en-US" sz="1247" dirty="0">
                <a:solidFill>
                  <a:prstClr val="black"/>
                </a:solidFill>
              </a:endParaRPr>
            </a:p>
          </p:txBody>
        </p:sp>
        <p:sp>
          <p:nvSpPr>
            <p:cNvPr id="64" name="Right Brace 63"/>
            <p:cNvSpPr/>
            <p:nvPr/>
          </p:nvSpPr>
          <p:spPr>
            <a:xfrm rot="5400000">
              <a:off x="3131376" y="3845433"/>
              <a:ext cx="305905" cy="2544921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black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13209" y="5303710"/>
              <a:ext cx="2523244" cy="33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36290"/>
              <a:r>
                <a:rPr lang="en-US" sz="1587" dirty="0" err="1"/>
                <a:t>Tahap</a:t>
              </a:r>
              <a:r>
                <a:rPr lang="en-US" sz="1587" dirty="0"/>
                <a:t> </a:t>
              </a:r>
              <a:r>
                <a:rPr lang="en-US" sz="1587" dirty="0" err="1"/>
                <a:t>Perencanaan</a:t>
              </a:r>
              <a:r>
                <a:rPr lang="en-US" sz="1587" dirty="0"/>
                <a:t> </a:t>
              </a:r>
              <a:r>
                <a:rPr lang="en-US" sz="1587" dirty="0" err="1"/>
                <a:t>Proyek</a:t>
              </a:r>
              <a:endParaRPr lang="en-US" sz="1247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7488516" y="2569388"/>
              <a:ext cx="9728" cy="239555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ight Brace 66"/>
            <p:cNvSpPr/>
            <p:nvPr/>
          </p:nvSpPr>
          <p:spPr>
            <a:xfrm rot="5400000">
              <a:off x="5900791" y="3691887"/>
              <a:ext cx="283326" cy="2874588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84408" y="5303710"/>
              <a:ext cx="2371322" cy="33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36290"/>
              <a:r>
                <a:rPr lang="en-US" sz="1587" dirty="0" err="1"/>
                <a:t>Tahap</a:t>
              </a:r>
              <a:r>
                <a:rPr lang="en-US" sz="1587" dirty="0"/>
                <a:t> </a:t>
              </a:r>
              <a:r>
                <a:rPr lang="en-US" sz="1587" dirty="0" err="1"/>
                <a:t>Penyiapan</a:t>
              </a:r>
              <a:r>
                <a:rPr lang="en-US" sz="1587" dirty="0"/>
                <a:t> </a:t>
              </a:r>
              <a:r>
                <a:rPr lang="en-US" sz="1587" dirty="0" err="1"/>
                <a:t>Proyek</a:t>
              </a:r>
              <a:endParaRPr lang="en-US" sz="1247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86178" y="4019666"/>
              <a:ext cx="69605" cy="2040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896258" y="4019666"/>
              <a:ext cx="69605" cy="2040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267763" y="4019666"/>
              <a:ext cx="69605" cy="2040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white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645305" y="4019666"/>
              <a:ext cx="69605" cy="2040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98046" y="3270964"/>
              <a:ext cx="488266" cy="3365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1036290"/>
              <a:r>
                <a:rPr lang="en-US" sz="1587" dirty="0">
                  <a:solidFill>
                    <a:prstClr val="black"/>
                  </a:solidFill>
                </a:rPr>
                <a:t>PQ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18194" y="3262611"/>
              <a:ext cx="517408" cy="39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36290"/>
              <a:r>
                <a:rPr lang="en-US" sz="1587" dirty="0" err="1">
                  <a:solidFill>
                    <a:prstClr val="black"/>
                  </a:solidFill>
                </a:rPr>
                <a:t>RfP</a:t>
              </a:r>
              <a:endParaRPr lang="en-US" sz="1587" dirty="0">
                <a:solidFill>
                  <a:prstClr val="black"/>
                </a:solidFill>
              </a:endParaRPr>
            </a:p>
            <a:p>
              <a:pPr defTabSz="1036290"/>
              <a:endParaRPr lang="en-US" sz="1587" dirty="0">
                <a:solidFill>
                  <a:prstClr val="black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52836" y="4323991"/>
              <a:ext cx="719372" cy="51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36290"/>
              <a:r>
                <a:rPr lang="en-US" sz="1360" dirty="0">
                  <a:solidFill>
                    <a:prstClr val="black"/>
                  </a:solidFill>
                </a:rPr>
                <a:t>Bid Award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00277" y="3023544"/>
              <a:ext cx="92365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36290"/>
              <a:endParaRPr lang="en-US" sz="1100" dirty="0">
                <a:solidFill>
                  <a:prstClr val="black"/>
                </a:solidFill>
              </a:endParaRPr>
            </a:p>
            <a:p>
              <a:pPr algn="ctr" defTabSz="1036290"/>
              <a:r>
                <a:rPr lang="en-US" sz="1100" dirty="0">
                  <a:solidFill>
                    <a:prstClr val="black"/>
                  </a:solidFill>
                </a:rPr>
                <a:t>PPP Agreement Signing</a:t>
              </a:r>
            </a:p>
            <a:p>
              <a:pPr algn="ctr" defTabSz="1036290"/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362677" y="3990977"/>
              <a:ext cx="63703" cy="22286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10493" y="5317496"/>
              <a:ext cx="1664501" cy="33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36290"/>
              <a:r>
                <a:rPr lang="en-US" sz="1587" dirty="0" err="1"/>
                <a:t>Tahap</a:t>
              </a:r>
              <a:r>
                <a:rPr lang="en-US" sz="1587" dirty="0"/>
                <a:t> </a:t>
              </a:r>
              <a:r>
                <a:rPr lang="en-US" sz="1587" dirty="0" err="1"/>
                <a:t>Transaksi</a:t>
              </a:r>
              <a:endParaRPr lang="en-US" sz="1247" dirty="0"/>
            </a:p>
          </p:txBody>
        </p:sp>
        <p:cxnSp>
          <p:nvCxnSpPr>
            <p:cNvPr id="79" name="Straight Connector 78"/>
            <p:cNvCxnSpPr>
              <a:endCxn id="94" idx="2"/>
            </p:cNvCxnSpPr>
            <p:nvPr/>
          </p:nvCxnSpPr>
          <p:spPr>
            <a:xfrm flipH="1">
              <a:off x="9355355" y="2991825"/>
              <a:ext cx="38998" cy="184461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035615" y="2606150"/>
              <a:ext cx="0" cy="2403719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546501" y="4006872"/>
              <a:ext cx="69605" cy="2040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white"/>
                </a:solidFill>
              </a:endParaRPr>
            </a:p>
          </p:txBody>
        </p:sp>
        <p:sp>
          <p:nvSpPr>
            <p:cNvPr id="82" name="Right Brace 81"/>
            <p:cNvSpPr/>
            <p:nvPr/>
          </p:nvSpPr>
          <p:spPr>
            <a:xfrm rot="5400000">
              <a:off x="8293341" y="4193754"/>
              <a:ext cx="304763" cy="1853955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black"/>
                </a:solidFill>
              </a:endParaRPr>
            </a:p>
          </p:txBody>
        </p:sp>
        <p:sp>
          <p:nvSpPr>
            <p:cNvPr id="83" name="Right Brace 82"/>
            <p:cNvSpPr/>
            <p:nvPr/>
          </p:nvSpPr>
          <p:spPr>
            <a:xfrm rot="5400000">
              <a:off x="3844572" y="3814341"/>
              <a:ext cx="299681" cy="1111163"/>
            </a:xfrm>
            <a:prstGeom prst="rightBrac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36290"/>
              <a:endParaRPr lang="en-US" sz="2040">
                <a:solidFill>
                  <a:prstClr val="black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023257" y="2563507"/>
              <a:ext cx="2387497" cy="4815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PJPK – Bappenas </a:t>
              </a:r>
              <a:r>
                <a:rPr lang="id-ID" sz="1200" dirty="0">
                  <a:solidFill>
                    <a:schemeClr val="bg1"/>
                  </a:solidFill>
                </a:rPr>
                <a:t>(Perencanaan)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4582358" y="2560477"/>
              <a:ext cx="1429154" cy="60553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" rIns="36576" rtlCol="0" anchor="ctr"/>
            <a:lstStyle/>
            <a:p>
              <a:pPr algn="ctr"/>
              <a:r>
                <a:rPr lang="id-ID" sz="1200" b="1" dirty="0">
                  <a:solidFill>
                    <a:schemeClr val="tx1"/>
                  </a:solidFill>
                </a:rPr>
                <a:t>Bappenas </a:t>
              </a:r>
              <a:r>
                <a:rPr lang="id-ID" sz="1200" dirty="0">
                  <a:solidFill>
                    <a:schemeClr val="tx1"/>
                  </a:solidFill>
                </a:rPr>
                <a:t>menganggarkan Dana OBC</a:t>
              </a:r>
              <a:r>
                <a:rPr lang="en-US" sz="1200" dirty="0">
                  <a:solidFill>
                    <a:schemeClr val="tx1"/>
                  </a:solidFill>
                </a:rPr>
                <a:t>*</a:t>
              </a:r>
              <a:r>
                <a:rPr lang="id-ID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059516" y="2537949"/>
              <a:ext cx="4220073" cy="53885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id-ID" sz="1200" b="1" u="sng" dirty="0">
                  <a:solidFill>
                    <a:prstClr val="white"/>
                  </a:solidFill>
                </a:rPr>
                <a:t>PPP Unit di Kemenkeu</a:t>
              </a:r>
              <a:r>
                <a:rPr lang="id-ID" sz="1200" dirty="0">
                  <a:solidFill>
                    <a:prstClr val="white"/>
                  </a:solidFill>
                </a:rPr>
                <a:t> sebagai penyedia fasilitas</a:t>
              </a:r>
              <a:r>
                <a:rPr lang="en-AU" sz="1200" dirty="0">
                  <a:solidFill>
                    <a:prstClr val="white"/>
                  </a:solidFill>
                </a:rPr>
                <a:t>: </a:t>
              </a:r>
            </a:p>
            <a:p>
              <a:pPr algn="ctr">
                <a:lnSpc>
                  <a:spcPct val="130000"/>
                </a:lnSpc>
              </a:pPr>
              <a:r>
                <a:rPr lang="en-AU" sz="1200" dirty="0">
                  <a:solidFill>
                    <a:prstClr val="white"/>
                  </a:solidFill>
                </a:rPr>
                <a:t>PDF (FBC </a:t>
              </a:r>
              <a:r>
                <a:rPr lang="en-AU" sz="1200" dirty="0" err="1">
                  <a:solidFill>
                    <a:prstClr val="white"/>
                  </a:solidFill>
                </a:rPr>
                <a:t>dan</a:t>
              </a:r>
              <a:r>
                <a:rPr lang="en-AU" sz="1200" dirty="0">
                  <a:solidFill>
                    <a:prstClr val="white"/>
                  </a:solidFill>
                </a:rPr>
                <a:t> </a:t>
              </a:r>
              <a:r>
                <a:rPr lang="en-AU" sz="1200" dirty="0" err="1">
                  <a:solidFill>
                    <a:prstClr val="white"/>
                  </a:solidFill>
                </a:rPr>
                <a:t>pendampingan</a:t>
              </a:r>
              <a:r>
                <a:rPr lang="en-AU" sz="1200" dirty="0">
                  <a:solidFill>
                    <a:prstClr val="white"/>
                  </a:solidFill>
                </a:rPr>
                <a:t> </a:t>
              </a:r>
              <a:r>
                <a:rPr lang="en-AU" sz="1200" dirty="0" err="1">
                  <a:solidFill>
                    <a:prstClr val="white"/>
                  </a:solidFill>
                </a:rPr>
                <a:t>transaksi</a:t>
              </a:r>
              <a:r>
                <a:rPr lang="en-AU" sz="1200" dirty="0">
                  <a:solidFill>
                    <a:prstClr val="white"/>
                  </a:solidFill>
                </a:rPr>
                <a:t>)* </a:t>
              </a:r>
              <a:r>
                <a:rPr lang="en-AU" sz="1200" dirty="0" err="1">
                  <a:solidFill>
                    <a:prstClr val="white"/>
                  </a:solidFill>
                </a:rPr>
                <a:t>dan</a:t>
              </a:r>
              <a:r>
                <a:rPr lang="en-AU" sz="1200" dirty="0">
                  <a:solidFill>
                    <a:prstClr val="white"/>
                  </a:solidFill>
                </a:rPr>
                <a:t> VGF</a:t>
              </a:r>
              <a:endParaRPr lang="id-ID" sz="1200" dirty="0">
                <a:solidFill>
                  <a:prstClr val="white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321085" y="1048798"/>
              <a:ext cx="5787055" cy="533400"/>
            </a:xfrm>
            <a:prstGeom prst="roundRect">
              <a:avLst/>
            </a:prstGeom>
            <a:solidFill>
              <a:srgbClr val="69B10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u="sng" dirty="0">
                  <a:solidFill>
                    <a:prstClr val="white"/>
                  </a:solidFill>
                </a:rPr>
                <a:t>BKPM</a:t>
              </a:r>
              <a:r>
                <a:rPr lang="id-ID" sz="1400" dirty="0">
                  <a:solidFill>
                    <a:prstClr val="white"/>
                  </a:solidFill>
                </a:rPr>
                <a:t> memastikan kelayakan investor dan proses market sounding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7461656" y="1615550"/>
              <a:ext cx="1932696" cy="44355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>
                  <a:solidFill>
                    <a:schemeClr val="tx1"/>
                  </a:solidFill>
                </a:rPr>
                <a:t>LKPP bertindak sebagai </a:t>
              </a:r>
              <a:r>
                <a:rPr lang="id-ID" sz="1200" b="1" i="1" dirty="0">
                  <a:solidFill>
                    <a:schemeClr val="tx1"/>
                  </a:solidFill>
                </a:rPr>
                <a:t>transaction probity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458919" y="2094362"/>
              <a:ext cx="2802581" cy="41437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PT PII</a:t>
              </a:r>
              <a:r>
                <a:rPr lang="id-ID" sz="1200" dirty="0">
                  <a:solidFill>
                    <a:schemeClr val="bg1"/>
                  </a:solidFill>
                </a:rPr>
                <a:t> melakukan proses </a:t>
              </a:r>
            </a:p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penjaminan pemerintah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4587066" y="2084130"/>
              <a:ext cx="2837688" cy="4118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>
                  <a:solidFill>
                    <a:schemeClr val="tx1"/>
                  </a:solidFill>
                </a:rPr>
                <a:t>PT PII</a:t>
              </a:r>
              <a:r>
                <a:rPr lang="id-ID" sz="1200" dirty="0">
                  <a:solidFill>
                    <a:schemeClr val="tx1"/>
                  </a:solidFill>
                </a:rPr>
                <a:t> secara informal memberikan masukan dalam penyusunan OBC dan FBC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060952" y="5654963"/>
              <a:ext cx="8077198" cy="32180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</a:rPr>
                <a:t>Kemenko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Perekonomian</a:t>
              </a:r>
              <a:r>
                <a:rPr lang="en-US" sz="1600" b="1" dirty="0">
                  <a:solidFill>
                    <a:schemeClr val="bg1"/>
                  </a:solidFill>
                </a:rPr>
                <a:t>  </a:t>
              </a:r>
              <a:r>
                <a:rPr lang="en-US" sz="1600" b="1" dirty="0" err="1">
                  <a:solidFill>
                    <a:schemeClr val="bg1"/>
                  </a:solidFill>
                </a:rPr>
                <a:t>sebagai</a:t>
              </a:r>
              <a:r>
                <a:rPr lang="id-ID" sz="1600" b="1" dirty="0">
                  <a:solidFill>
                    <a:schemeClr val="bg1"/>
                  </a:solidFill>
                </a:rPr>
                <a:t> Fasilitator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i="1" dirty="0">
                  <a:solidFill>
                    <a:schemeClr val="bg1"/>
                  </a:solidFill>
                </a:rPr>
                <a:t>Debottlenecking  </a:t>
              </a:r>
              <a:endParaRPr lang="id-ID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060953" y="6052473"/>
              <a:ext cx="8077198" cy="28762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>
                  <a:solidFill>
                    <a:schemeClr val="tx1"/>
                  </a:solidFill>
                </a:rPr>
                <a:t>PT PII</a:t>
              </a:r>
              <a:r>
                <a:rPr lang="id-ID" sz="1400" dirty="0">
                  <a:solidFill>
                    <a:schemeClr val="tx1"/>
                  </a:solidFill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</a:rPr>
                <a:t>dapat</a:t>
              </a:r>
              <a:r>
                <a:rPr lang="en-AU" sz="1400" dirty="0">
                  <a:solidFill>
                    <a:schemeClr val="tx1"/>
                  </a:solidFill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</a:rPr>
                <a:t>memfasilitasi</a:t>
              </a:r>
              <a:r>
                <a:rPr lang="en-AU" sz="1400" dirty="0">
                  <a:solidFill>
                    <a:schemeClr val="tx1"/>
                  </a:solidFill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</a:rPr>
                <a:t>kebutuhan</a:t>
              </a:r>
              <a:r>
                <a:rPr lang="en-AU" sz="1400" dirty="0">
                  <a:solidFill>
                    <a:schemeClr val="tx1"/>
                  </a:solidFill>
                </a:rPr>
                <a:t> capacity building KPBU</a:t>
              </a:r>
              <a:endParaRPr lang="id-ID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568282" y="680548"/>
              <a:ext cx="53507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36290"/>
              <a:r>
                <a:rPr lang="en-US" b="1" dirty="0">
                  <a:solidFill>
                    <a:prstClr val="black"/>
                  </a:solidFill>
                </a:rPr>
                <a:t>PJP</a:t>
              </a:r>
              <a:r>
                <a:rPr lang="id-ID" b="1" dirty="0" err="1">
                  <a:solidFill>
                    <a:prstClr val="black"/>
                  </a:solidFill>
                </a:rPr>
                <a:t>K</a:t>
              </a:r>
              <a:r>
                <a:rPr lang="en-US" dirty="0">
                  <a:solidFill>
                    <a:prstClr val="black"/>
                  </a:solidFill>
                </a:rPr>
                <a:t> </a:t>
              </a:r>
              <a:r>
                <a:rPr lang="en-US" dirty="0" err="1">
                  <a:solidFill>
                    <a:prstClr val="black"/>
                  </a:solidFill>
                </a:rPr>
                <a:t>sebagai</a:t>
              </a:r>
              <a:r>
                <a:rPr lang="en-US" dirty="0">
                  <a:solidFill>
                    <a:prstClr val="black"/>
                  </a:solidFill>
                </a:rPr>
                <a:t> </a:t>
              </a:r>
              <a:r>
                <a:rPr lang="en-US" dirty="0" err="1">
                  <a:solidFill>
                    <a:prstClr val="black"/>
                  </a:solidFill>
                </a:rPr>
                <a:t>Pelaksana</a:t>
              </a:r>
              <a:r>
                <a:rPr lang="en-US" dirty="0">
                  <a:solidFill>
                    <a:prstClr val="black"/>
                  </a:solidFill>
                </a:rPr>
                <a:t> </a:t>
              </a:r>
              <a:r>
                <a:rPr lang="en-US" dirty="0" err="1">
                  <a:solidFill>
                    <a:prstClr val="black"/>
                  </a:solidFill>
                </a:rPr>
                <a:t>dan</a:t>
              </a:r>
              <a:r>
                <a:rPr lang="en-US" dirty="0">
                  <a:solidFill>
                    <a:prstClr val="black"/>
                  </a:solidFill>
                </a:rPr>
                <a:t> </a:t>
              </a:r>
              <a:r>
                <a:rPr lang="en-US" dirty="0" err="1">
                  <a:solidFill>
                    <a:prstClr val="black"/>
                  </a:solidFill>
                </a:rPr>
                <a:t>Penanggung</a:t>
              </a:r>
              <a:r>
                <a:rPr lang="en-US" dirty="0">
                  <a:solidFill>
                    <a:prstClr val="black"/>
                  </a:solidFill>
                </a:rPr>
                <a:t> </a:t>
              </a:r>
              <a:r>
                <a:rPr lang="en-US" dirty="0" err="1">
                  <a:solidFill>
                    <a:prstClr val="black"/>
                  </a:solidFill>
                </a:rPr>
                <a:t>Jawab</a:t>
              </a:r>
              <a:r>
                <a:rPr lang="en-US" dirty="0">
                  <a:solidFill>
                    <a:prstClr val="black"/>
                  </a:solidFill>
                </a:rPr>
                <a:t> </a:t>
              </a:r>
              <a:r>
                <a:rPr lang="en-US" dirty="0" err="1">
                  <a:solidFill>
                    <a:prstClr val="black"/>
                  </a:solidFill>
                </a:rPr>
                <a:t>Proyek</a:t>
              </a: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940325" y="4325530"/>
              <a:ext cx="830060" cy="5109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defTabSz="1036290"/>
              <a:r>
                <a:rPr lang="en-US" sz="1360">
                  <a:solidFill>
                    <a:prstClr val="black"/>
                  </a:solidFill>
                </a:rPr>
                <a:t>FinancialClose</a:t>
              </a:r>
              <a:endParaRPr lang="en-US" sz="13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490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1011977"/>
            <a:ext cx="6629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sz="1500" dirty="0" smtClean="0"/>
              <a:t>Fasilitas y</a:t>
            </a:r>
            <a:r>
              <a:rPr lang="en-US" sz="1500" dirty="0" err="1" smtClean="0"/>
              <a:t>ang</a:t>
            </a:r>
            <a:r>
              <a:rPr lang="en-US" sz="1500" dirty="0" smtClean="0"/>
              <a:t> </a:t>
            </a:r>
            <a:r>
              <a:rPr lang="en-US" sz="1500" dirty="0" err="1" smtClean="0"/>
              <a:t>digunakan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membiayai</a:t>
            </a:r>
            <a:r>
              <a:rPr lang="en-US" sz="1500" dirty="0" smtClean="0"/>
              <a:t> </a:t>
            </a:r>
            <a:r>
              <a:rPr lang="en-US" sz="1500" dirty="0" err="1" smtClean="0"/>
              <a:t>pelaksanaan</a:t>
            </a:r>
            <a:r>
              <a:rPr lang="id-ID" sz="1500" dirty="0" smtClean="0"/>
              <a:t> p</a:t>
            </a:r>
            <a:r>
              <a:rPr lang="en-US" sz="1500" dirty="0" err="1" smtClean="0"/>
              <a:t>enyiapan</a:t>
            </a:r>
            <a:r>
              <a:rPr lang="en-US" sz="1500" dirty="0" smtClean="0"/>
              <a:t> </a:t>
            </a:r>
            <a:r>
              <a:rPr lang="en-US" sz="1500" dirty="0" err="1" smtClean="0"/>
              <a:t>kajian</a:t>
            </a:r>
            <a:r>
              <a:rPr lang="en-US" sz="1500" dirty="0" smtClean="0"/>
              <a:t> </a:t>
            </a:r>
            <a:r>
              <a:rPr lang="en-US" sz="1500" dirty="0" err="1" smtClean="0"/>
              <a:t>akhir</a:t>
            </a:r>
            <a:r>
              <a:rPr lang="en-US" sz="1500" dirty="0" smtClean="0"/>
              <a:t> </a:t>
            </a:r>
            <a:r>
              <a:rPr lang="en-US" sz="1500" dirty="0" err="1" smtClean="0"/>
              <a:t>studi</a:t>
            </a:r>
            <a:r>
              <a:rPr lang="en-US" sz="1500" dirty="0" smtClean="0"/>
              <a:t> </a:t>
            </a:r>
            <a:r>
              <a:rPr lang="en-US" sz="1500" dirty="0" err="1" smtClean="0"/>
              <a:t>kelayakan</a:t>
            </a:r>
            <a:r>
              <a:rPr lang="en-US" sz="1500" dirty="0" smtClean="0"/>
              <a:t> </a:t>
            </a:r>
            <a:r>
              <a:rPr lang="en-US" sz="1500" dirty="0" err="1" smtClean="0"/>
              <a:t>dan</a:t>
            </a:r>
            <a:r>
              <a:rPr lang="id-ID" sz="1500" dirty="0" smtClean="0"/>
              <a:t> p</a:t>
            </a:r>
            <a:r>
              <a:rPr lang="en-US" sz="1500" dirty="0" err="1" smtClean="0"/>
              <a:t>endampingan</a:t>
            </a:r>
            <a:r>
              <a:rPr lang="en-US" sz="1500" dirty="0" smtClean="0"/>
              <a:t> </a:t>
            </a:r>
            <a:r>
              <a:rPr lang="en-US" sz="1500" dirty="0" err="1" smtClean="0"/>
              <a:t>transaksi</a:t>
            </a:r>
            <a:endParaRPr lang="id-ID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Dasar</a:t>
            </a:r>
            <a:r>
              <a:rPr lang="en-US" sz="1500" dirty="0"/>
              <a:t> </a:t>
            </a:r>
            <a:r>
              <a:rPr lang="en-US" sz="1500" dirty="0" err="1" smtClean="0"/>
              <a:t>Hukum</a:t>
            </a:r>
            <a:r>
              <a:rPr lang="en-US" sz="1500" dirty="0" smtClean="0"/>
              <a:t>: </a:t>
            </a:r>
            <a:r>
              <a:rPr lang="en-US" sz="1500" dirty="0"/>
              <a:t>PMK </a:t>
            </a:r>
            <a:r>
              <a:rPr lang="en-US" sz="1500" dirty="0" smtClean="0"/>
              <a:t>2</a:t>
            </a:r>
            <a:r>
              <a:rPr lang="id-ID" sz="1500" dirty="0" smtClean="0"/>
              <a:t>65</a:t>
            </a:r>
            <a:r>
              <a:rPr lang="en-US" sz="1500" dirty="0" smtClean="0"/>
              <a:t>/201</a:t>
            </a:r>
            <a:r>
              <a:rPr lang="id-ID" sz="1500" dirty="0" smtClean="0"/>
              <a:t>5</a:t>
            </a:r>
            <a:r>
              <a:rPr lang="en-US" sz="1500" dirty="0" smtClean="0"/>
              <a:t> </a:t>
            </a:r>
            <a:r>
              <a:rPr lang="en-US" sz="1500" dirty="0" err="1"/>
              <a:t>dan</a:t>
            </a:r>
            <a:r>
              <a:rPr lang="en-US" sz="1500" dirty="0"/>
              <a:t> PMK </a:t>
            </a:r>
            <a:r>
              <a:rPr lang="en-US" sz="1500" dirty="0" smtClean="0"/>
              <a:t>1</a:t>
            </a:r>
            <a:r>
              <a:rPr lang="id-ID" sz="1500" dirty="0" smtClean="0"/>
              <a:t>29</a:t>
            </a:r>
            <a:r>
              <a:rPr lang="en-US" sz="1500" dirty="0" smtClean="0"/>
              <a:t>/201</a:t>
            </a:r>
            <a:r>
              <a:rPr lang="id-ID" sz="1500" dirty="0" smtClean="0"/>
              <a:t>6</a:t>
            </a: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500" dirty="0" smtClean="0"/>
              <a:t>P</a:t>
            </a:r>
            <a:r>
              <a:rPr lang="en-US" sz="1500" dirty="0" err="1" smtClean="0"/>
              <a:t>enyiapan</a:t>
            </a:r>
            <a:r>
              <a:rPr lang="en-US" sz="1500" dirty="0" smtClean="0"/>
              <a:t> </a:t>
            </a:r>
            <a:r>
              <a:rPr lang="en-US" sz="1500" dirty="0" err="1"/>
              <a:t>kajian</a:t>
            </a:r>
            <a:r>
              <a:rPr lang="en-US" sz="1500" dirty="0"/>
              <a:t> </a:t>
            </a:r>
            <a:r>
              <a:rPr lang="en-US" sz="1500" dirty="0" err="1" smtClean="0"/>
              <a:t>awal</a:t>
            </a:r>
            <a:r>
              <a:rPr lang="en-US" sz="1500" dirty="0" smtClean="0"/>
              <a:t> </a:t>
            </a:r>
            <a:r>
              <a:rPr lang="en-US" sz="1500" dirty="0" err="1" smtClean="0"/>
              <a:t>studi</a:t>
            </a:r>
            <a:r>
              <a:rPr lang="en-US" sz="1500" dirty="0" smtClean="0"/>
              <a:t> </a:t>
            </a:r>
            <a:r>
              <a:rPr lang="en-US" sz="1500" dirty="0" err="1"/>
              <a:t>kelayakan</a:t>
            </a:r>
            <a:r>
              <a:rPr lang="en-US" sz="1500" dirty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id-ID" sz="1500" dirty="0" smtClean="0"/>
              <a:t>di</a:t>
            </a:r>
            <a:r>
              <a:rPr lang="en-US" sz="1500" dirty="0" err="1" smtClean="0"/>
              <a:t>laksanakan</a:t>
            </a:r>
            <a:r>
              <a:rPr lang="en-US" sz="1500" dirty="0" smtClean="0"/>
              <a:t> </a:t>
            </a:r>
            <a:r>
              <a:rPr lang="en-US" sz="1500" dirty="0" err="1" smtClean="0"/>
              <a:t>sendiri</a:t>
            </a:r>
            <a:r>
              <a:rPr lang="en-US" sz="1500" dirty="0" smtClean="0"/>
              <a:t> </a:t>
            </a:r>
            <a:r>
              <a:rPr lang="en-US" sz="1500" dirty="0" err="1" smtClean="0"/>
              <a:t>oleh</a:t>
            </a:r>
            <a:r>
              <a:rPr lang="en-US" sz="1500" dirty="0" smtClean="0"/>
              <a:t> PJPK </a:t>
            </a:r>
            <a:r>
              <a:rPr lang="en-US" sz="1500" dirty="0" err="1" smtClean="0"/>
              <a:t>dan</a:t>
            </a:r>
            <a:r>
              <a:rPr lang="en-US" sz="1500" dirty="0" smtClean="0"/>
              <a:t>/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Bappenas</a:t>
            </a:r>
            <a:r>
              <a:rPr lang="en-US" sz="1500" dirty="0" smtClean="0"/>
              <a:t>, </a:t>
            </a:r>
            <a:r>
              <a:rPr lang="en-US" sz="1500" dirty="0" err="1" smtClean="0"/>
              <a:t>dan</a:t>
            </a:r>
            <a:r>
              <a:rPr lang="en-US" sz="1500" dirty="0" smtClean="0"/>
              <a:t>/</a:t>
            </a:r>
            <a:r>
              <a:rPr lang="en-US" sz="1500" dirty="0" err="1" smtClean="0"/>
              <a:t>atau</a:t>
            </a:r>
            <a:r>
              <a:rPr lang="en-US" sz="1500" dirty="0" smtClean="0"/>
              <a:t> KPPIP (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proyek</a:t>
            </a:r>
            <a:r>
              <a:rPr lang="en-US" sz="1500" dirty="0" smtClean="0"/>
              <a:t> KPBU </a:t>
            </a:r>
            <a:r>
              <a:rPr lang="en-US" sz="1500" dirty="0" err="1" smtClean="0"/>
              <a:t>Prioritas</a:t>
            </a:r>
            <a:r>
              <a:rPr lang="en-US" sz="15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PDPPI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dijadikan</a:t>
            </a:r>
            <a:r>
              <a:rPr lang="en-US" sz="1500" dirty="0" smtClean="0"/>
              <a:t> </a:t>
            </a:r>
            <a:r>
              <a:rPr lang="en-US" sz="1500" dirty="0" err="1" smtClean="0"/>
              <a:t>pusat</a:t>
            </a:r>
            <a:r>
              <a:rPr lang="en-US" sz="1500" dirty="0" smtClean="0"/>
              <a:t> </a:t>
            </a:r>
            <a:r>
              <a:rPr lang="en-US" sz="1500" dirty="0" err="1" smtClean="0"/>
              <a:t>konsultasi</a:t>
            </a:r>
            <a:r>
              <a:rPr lang="en-US" sz="1500" dirty="0" smtClean="0"/>
              <a:t> PJPK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setiap</a:t>
            </a:r>
            <a:r>
              <a:rPr lang="en-US" sz="1500" dirty="0" smtClean="0"/>
              <a:t> </a:t>
            </a:r>
            <a:r>
              <a:rPr lang="en-US" sz="1500" dirty="0" err="1" smtClean="0"/>
              <a:t>Tahapan</a:t>
            </a:r>
            <a:r>
              <a:rPr lang="en-US" sz="1500" dirty="0" smtClean="0"/>
              <a:t> KPBU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717775"/>
            <a:ext cx="66294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 err="1" smtClean="0"/>
              <a:t>Kontribusi</a:t>
            </a:r>
            <a:r>
              <a:rPr lang="en-US" sz="1500" dirty="0" smtClean="0"/>
              <a:t> </a:t>
            </a:r>
            <a:r>
              <a:rPr lang="en-US" sz="1500" dirty="0" err="1" smtClean="0"/>
              <a:t>Pemerintah</a:t>
            </a:r>
            <a:r>
              <a:rPr lang="en-US" sz="1500" dirty="0" smtClean="0"/>
              <a:t> </a:t>
            </a:r>
            <a:r>
              <a:rPr lang="en-US" sz="1500" dirty="0" err="1" smtClean="0"/>
              <a:t>Pusat</a:t>
            </a:r>
            <a:r>
              <a:rPr lang="en-US" sz="1500" dirty="0" smtClean="0"/>
              <a:t> </a:t>
            </a:r>
            <a:r>
              <a:rPr lang="en-US" sz="1500" dirty="0" err="1" smtClean="0"/>
              <a:t>atas</a:t>
            </a:r>
            <a:r>
              <a:rPr lang="en-US" sz="1500" dirty="0" smtClean="0"/>
              <a:t> </a:t>
            </a:r>
            <a:r>
              <a:rPr lang="en-US" sz="1500" dirty="0" err="1" smtClean="0"/>
              <a:t>sebagian</a:t>
            </a:r>
            <a:r>
              <a:rPr lang="en-US" sz="1500" dirty="0" smtClean="0"/>
              <a:t> </a:t>
            </a:r>
            <a:r>
              <a:rPr lang="en-US" sz="1500" dirty="0" err="1" smtClean="0"/>
              <a:t>biaya</a:t>
            </a:r>
            <a:r>
              <a:rPr lang="en-US" sz="1500" dirty="0" smtClean="0"/>
              <a:t> </a:t>
            </a:r>
            <a:r>
              <a:rPr lang="en-US" sz="1500" dirty="0" err="1" smtClean="0"/>
              <a:t>konstruksi</a:t>
            </a:r>
            <a:r>
              <a:rPr lang="en-US" sz="1500" dirty="0" smtClean="0"/>
              <a:t> yang </a:t>
            </a:r>
            <a:r>
              <a:rPr lang="en-US" sz="1500" dirty="0" err="1" smtClean="0"/>
              <a:t>diberikan</a:t>
            </a:r>
            <a:r>
              <a:rPr lang="en-US" sz="1500" dirty="0" smtClean="0"/>
              <a:t> </a:t>
            </a:r>
            <a:r>
              <a:rPr lang="en-US" sz="1500" dirty="0" err="1" smtClean="0"/>
              <a:t>kepada</a:t>
            </a:r>
            <a:r>
              <a:rPr lang="en-US" sz="1500" dirty="0" smtClean="0"/>
              <a:t> </a:t>
            </a:r>
            <a:r>
              <a:rPr lang="en-US" sz="1500" dirty="0" err="1" smtClean="0"/>
              <a:t>proyek</a:t>
            </a:r>
            <a:r>
              <a:rPr lang="en-US" sz="1500" dirty="0" smtClean="0"/>
              <a:t> KPBU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rangka</a:t>
            </a:r>
            <a:r>
              <a:rPr lang="en-US" sz="1500" dirty="0" smtClean="0"/>
              <a:t> </a:t>
            </a:r>
            <a:r>
              <a:rPr lang="en-US" sz="1500" dirty="0" err="1" smtClean="0"/>
              <a:t>meningkatkan</a:t>
            </a:r>
            <a:r>
              <a:rPr lang="en-US" sz="1500" dirty="0" smtClean="0"/>
              <a:t> </a:t>
            </a:r>
            <a:r>
              <a:rPr lang="en-US" sz="1500" dirty="0" err="1" smtClean="0"/>
              <a:t>kelayakan</a:t>
            </a:r>
            <a:r>
              <a:rPr lang="en-US" sz="1500" dirty="0" smtClean="0"/>
              <a:t> </a:t>
            </a:r>
            <a:r>
              <a:rPr lang="en-US" sz="1500" dirty="0" err="1" smtClean="0"/>
              <a:t>finansial</a:t>
            </a:r>
            <a:r>
              <a:rPr lang="en-US" sz="1500" dirty="0" smtClean="0"/>
              <a:t> </a:t>
            </a:r>
            <a:r>
              <a:rPr lang="en-US" sz="1500" dirty="0" err="1" smtClean="0"/>
              <a:t>proyek</a:t>
            </a:r>
            <a:endParaRPr lang="en-US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 err="1" smtClean="0"/>
              <a:t>Dasar</a:t>
            </a:r>
            <a:r>
              <a:rPr lang="en-US" sz="1500" dirty="0" smtClean="0"/>
              <a:t> </a:t>
            </a:r>
            <a:r>
              <a:rPr lang="en-US" sz="1500" dirty="0" err="1" smtClean="0"/>
              <a:t>Hukum</a:t>
            </a:r>
            <a:r>
              <a:rPr lang="en-US" sz="1500" dirty="0" smtClean="0"/>
              <a:t>: PMK 223/2012 </a:t>
            </a:r>
            <a:r>
              <a:rPr lang="en-US" sz="1500" dirty="0" err="1" smtClean="0"/>
              <a:t>dan</a:t>
            </a:r>
            <a:r>
              <a:rPr lang="en-US" sz="1500" dirty="0" smtClean="0"/>
              <a:t> PMK 143/2013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 err="1" smtClean="0"/>
              <a:t>Dukungan</a:t>
            </a:r>
            <a:r>
              <a:rPr lang="en-US" sz="1500" dirty="0" smtClean="0"/>
              <a:t> </a:t>
            </a:r>
            <a:r>
              <a:rPr lang="en-US" sz="1500" dirty="0" err="1" smtClean="0"/>
              <a:t>Kelayakan</a:t>
            </a:r>
            <a:r>
              <a:rPr lang="en-US" sz="1500" dirty="0" smtClean="0"/>
              <a:t> </a:t>
            </a:r>
            <a:r>
              <a:rPr lang="en-US" sz="1500" dirty="0" err="1" smtClean="0"/>
              <a:t>diberikan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bentuk</a:t>
            </a:r>
            <a:r>
              <a:rPr lang="en-US" sz="1500" dirty="0" smtClean="0"/>
              <a:t> </a:t>
            </a:r>
            <a:r>
              <a:rPr lang="en-US" sz="1500" dirty="0" err="1" smtClean="0"/>
              <a:t>tunai</a:t>
            </a:r>
            <a:r>
              <a:rPr lang="en-US" sz="1500" dirty="0" smtClean="0"/>
              <a:t> </a:t>
            </a:r>
            <a:r>
              <a:rPr lang="en-US" sz="1500" dirty="0" err="1" smtClean="0"/>
              <a:t>kepada</a:t>
            </a:r>
            <a:r>
              <a:rPr lang="en-US" sz="1500" dirty="0" smtClean="0"/>
              <a:t> </a:t>
            </a:r>
            <a:r>
              <a:rPr lang="en-US" sz="1500" dirty="0" err="1" smtClean="0"/>
              <a:t>proyek</a:t>
            </a:r>
            <a:r>
              <a:rPr lang="en-US" sz="1500" dirty="0" smtClean="0"/>
              <a:t> KPBU </a:t>
            </a:r>
            <a:r>
              <a:rPr lang="en-US" sz="1500" dirty="0" err="1" smtClean="0"/>
              <a:t>atas</a:t>
            </a:r>
            <a:r>
              <a:rPr lang="en-US" sz="1500" dirty="0" smtClean="0"/>
              <a:t> </a:t>
            </a:r>
            <a:r>
              <a:rPr lang="en-US" sz="1500" dirty="0" err="1" smtClean="0"/>
              <a:t>suatu</a:t>
            </a:r>
            <a:r>
              <a:rPr lang="en-US" sz="1500" dirty="0" smtClean="0"/>
              <a:t> </a:t>
            </a:r>
            <a:r>
              <a:rPr lang="en-US" sz="1500" dirty="0" err="1" smtClean="0"/>
              <a:t>porsi</a:t>
            </a:r>
            <a:r>
              <a:rPr lang="en-US" sz="1500" dirty="0" smtClean="0"/>
              <a:t> yang </a:t>
            </a: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mendominasi</a:t>
            </a:r>
            <a:r>
              <a:rPr lang="en-US" sz="1500" dirty="0" smtClean="0"/>
              <a:t> </a:t>
            </a:r>
            <a:r>
              <a:rPr lang="en-US" sz="1500" dirty="0" err="1" smtClean="0"/>
              <a:t>biaya</a:t>
            </a:r>
            <a:r>
              <a:rPr lang="en-US" sz="1500" dirty="0" smtClean="0"/>
              <a:t> </a:t>
            </a:r>
            <a:r>
              <a:rPr lang="en-US" sz="1500" dirty="0" err="1" smtClean="0"/>
              <a:t>konstruksi</a:t>
            </a:r>
            <a:r>
              <a:rPr lang="en-US" sz="1500" dirty="0" smtClean="0"/>
              <a:t> (</a:t>
            </a:r>
            <a:r>
              <a:rPr lang="en-US" sz="1500" dirty="0" err="1" smtClean="0"/>
              <a:t>maksimal</a:t>
            </a:r>
            <a:r>
              <a:rPr lang="en-US" sz="1500" dirty="0" smtClean="0"/>
              <a:t> 49% </a:t>
            </a:r>
            <a:r>
              <a:rPr lang="en-US" sz="1500" dirty="0" err="1" smtClean="0"/>
              <a:t>dari</a:t>
            </a:r>
            <a:r>
              <a:rPr lang="en-US" sz="1500" dirty="0" smtClean="0"/>
              <a:t> </a:t>
            </a:r>
            <a:r>
              <a:rPr lang="en-US" sz="1500" dirty="0" err="1" smtClean="0"/>
              <a:t>biaya</a:t>
            </a:r>
            <a:r>
              <a:rPr lang="en-US" sz="1500" dirty="0" smtClean="0"/>
              <a:t> </a:t>
            </a:r>
            <a:r>
              <a:rPr lang="en-US" sz="1500" dirty="0" err="1" smtClean="0"/>
              <a:t>konstruksi</a:t>
            </a:r>
            <a:r>
              <a:rPr lang="en-US" sz="1500" dirty="0" smtClean="0"/>
              <a:t>)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379466"/>
            <a:ext cx="662940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id-ID" sz="1500" dirty="0" err="1"/>
              <a:t>Penjaminan</a:t>
            </a:r>
            <a:r>
              <a:rPr lang="en-US" altLang="id-ID" sz="1500" dirty="0"/>
              <a:t> </a:t>
            </a:r>
            <a:r>
              <a:rPr lang="en-US" altLang="id-ID" sz="1500" dirty="0" err="1"/>
              <a:t>Infrastruktur</a:t>
            </a:r>
            <a:r>
              <a:rPr lang="en-US" altLang="id-ID" sz="1500" dirty="0"/>
              <a:t> </a:t>
            </a:r>
            <a:r>
              <a:rPr lang="en-US" altLang="id-ID" sz="1500" dirty="0" err="1"/>
              <a:t>dilaksanakan</a:t>
            </a:r>
            <a:r>
              <a:rPr lang="en-US" altLang="id-ID" sz="1500" dirty="0"/>
              <a:t> </a:t>
            </a:r>
            <a:r>
              <a:rPr lang="en-US" altLang="id-ID" sz="1500" dirty="0" err="1"/>
              <a:t>oleh</a:t>
            </a:r>
            <a:r>
              <a:rPr lang="en-US" altLang="id-ID" sz="1500" dirty="0"/>
              <a:t> </a:t>
            </a:r>
            <a:r>
              <a:rPr lang="en-US" altLang="id-ID" sz="1500" dirty="0" err="1"/>
              <a:t>Menteri</a:t>
            </a:r>
            <a:r>
              <a:rPr lang="en-US" altLang="id-ID" sz="1500" dirty="0"/>
              <a:t> </a:t>
            </a:r>
            <a:r>
              <a:rPr lang="en-US" altLang="id-ID" sz="1500" dirty="0" err="1"/>
              <a:t>Keuangan</a:t>
            </a:r>
            <a:r>
              <a:rPr lang="en-US" altLang="id-ID" sz="1500" dirty="0"/>
              <a:t> </a:t>
            </a:r>
            <a:r>
              <a:rPr lang="en-US" altLang="id-ID" sz="1500" dirty="0" err="1"/>
              <a:t>melalui</a:t>
            </a:r>
            <a:r>
              <a:rPr lang="en-US" altLang="id-ID" sz="1500" dirty="0"/>
              <a:t> </a:t>
            </a:r>
            <a:r>
              <a:rPr lang="en-US" altLang="id-ID" sz="1500" dirty="0" err="1"/>
              <a:t>Badan</a:t>
            </a:r>
            <a:r>
              <a:rPr lang="en-US" altLang="id-ID" sz="1500" dirty="0"/>
              <a:t> Usaha </a:t>
            </a:r>
            <a:r>
              <a:rPr lang="en-US" altLang="id-ID" sz="1500" dirty="0" err="1"/>
              <a:t>Penjaminan</a:t>
            </a:r>
            <a:r>
              <a:rPr lang="en-US" altLang="id-ID" sz="1500" dirty="0"/>
              <a:t> </a:t>
            </a:r>
            <a:r>
              <a:rPr lang="en-US" altLang="id-ID" sz="1500" dirty="0" err="1"/>
              <a:t>Infrastruktur</a:t>
            </a:r>
            <a:r>
              <a:rPr lang="en-US" altLang="id-ID" sz="1500" dirty="0"/>
              <a:t> (</a:t>
            </a:r>
            <a:r>
              <a:rPr lang="en-US" altLang="id-ID" sz="1500" dirty="0" err="1"/>
              <a:t>dhi</a:t>
            </a:r>
            <a:r>
              <a:rPr lang="en-US" altLang="id-ID" sz="1500" dirty="0"/>
              <a:t>. PT </a:t>
            </a:r>
            <a:r>
              <a:rPr lang="en-US" altLang="id-ID" sz="1500" dirty="0" err="1"/>
              <a:t>Penjaminan</a:t>
            </a:r>
            <a:r>
              <a:rPr lang="en-US" altLang="id-ID" sz="1500" dirty="0"/>
              <a:t> </a:t>
            </a:r>
            <a:r>
              <a:rPr lang="en-US" altLang="id-ID" sz="1500" dirty="0" err="1"/>
              <a:t>Infrastruktur</a:t>
            </a:r>
            <a:r>
              <a:rPr lang="en-US" altLang="id-ID" sz="1500" dirty="0"/>
              <a:t> Indonesia) </a:t>
            </a:r>
            <a:r>
              <a:rPr lang="en-US" altLang="id-ID" sz="1500" dirty="0" err="1"/>
              <a:t>dengan</a:t>
            </a:r>
            <a:r>
              <a:rPr lang="en-US" altLang="id-ID" sz="1500" dirty="0"/>
              <a:t> </a:t>
            </a:r>
            <a:r>
              <a:rPr lang="en-US" altLang="id-ID" sz="1500" b="1" i="1" dirty="0"/>
              <a:t>Single Window </a:t>
            </a:r>
            <a:r>
              <a:rPr lang="en-US" altLang="id-ID" sz="1500" b="1" i="1" dirty="0" smtClean="0"/>
              <a:t>Policy</a:t>
            </a:r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id-ID" sz="1500" dirty="0"/>
              <a:t>PT PII </a:t>
            </a:r>
            <a:r>
              <a:rPr lang="en-US" altLang="id-ID" sz="1500" dirty="0" err="1"/>
              <a:t>akan</a:t>
            </a:r>
            <a:r>
              <a:rPr lang="en-US" altLang="id-ID" sz="1500" dirty="0"/>
              <a:t> </a:t>
            </a:r>
            <a:r>
              <a:rPr lang="en-US" altLang="id-ID" sz="1500" dirty="0" err="1"/>
              <a:t>menjamin</a:t>
            </a:r>
            <a:r>
              <a:rPr lang="en-US" altLang="id-ID" sz="1500" dirty="0"/>
              <a:t> </a:t>
            </a:r>
            <a:r>
              <a:rPr lang="en-US" altLang="id-ID" sz="1500" dirty="0" smtClean="0"/>
              <a:t>(</a:t>
            </a:r>
            <a:r>
              <a:rPr lang="en-US" altLang="id-ID" sz="1500" dirty="0" err="1" smtClean="0"/>
              <a:t>gagal</a:t>
            </a:r>
            <a:r>
              <a:rPr lang="en-US" altLang="id-ID" sz="1500" dirty="0" smtClean="0"/>
              <a:t> </a:t>
            </a:r>
            <a:r>
              <a:rPr lang="en-US" altLang="id-ID" sz="1500" dirty="0" err="1" smtClean="0"/>
              <a:t>bayar</a:t>
            </a:r>
            <a:r>
              <a:rPr lang="en-US" altLang="id-ID" sz="1500" dirty="0" smtClean="0"/>
              <a:t>) </a:t>
            </a:r>
            <a:r>
              <a:rPr lang="en-US" altLang="id-ID" sz="1500" dirty="0" err="1" smtClean="0"/>
              <a:t>kewajiban</a:t>
            </a:r>
            <a:r>
              <a:rPr lang="en-US" altLang="id-ID" sz="1500" dirty="0" smtClean="0"/>
              <a:t> </a:t>
            </a:r>
            <a:r>
              <a:rPr lang="en-US" altLang="id-ID" sz="1500" dirty="0" err="1" smtClean="0"/>
              <a:t>finansial</a:t>
            </a:r>
            <a:r>
              <a:rPr lang="en-US" altLang="id-ID" sz="1500" dirty="0" smtClean="0"/>
              <a:t> PJPK </a:t>
            </a:r>
            <a:r>
              <a:rPr lang="en-US" altLang="id-ID" sz="1500" dirty="0" err="1" smtClean="0"/>
              <a:t>akibat</a:t>
            </a:r>
            <a:r>
              <a:rPr lang="en-US" altLang="id-ID" sz="1500" dirty="0" smtClean="0"/>
              <a:t> </a:t>
            </a:r>
            <a:r>
              <a:rPr lang="en-US" altLang="id-ID" sz="1500" dirty="0" err="1" smtClean="0"/>
              <a:t>terjadinya</a:t>
            </a:r>
            <a:r>
              <a:rPr lang="en-US" altLang="id-ID" sz="1500" dirty="0" smtClean="0"/>
              <a:t> </a:t>
            </a:r>
            <a:r>
              <a:rPr lang="en-US" altLang="id-ID" sz="1500" dirty="0" err="1" smtClean="0"/>
              <a:t>risiko</a:t>
            </a:r>
            <a:r>
              <a:rPr lang="en-US" altLang="id-ID" sz="1500" dirty="0" smtClean="0"/>
              <a:t> </a:t>
            </a:r>
            <a:r>
              <a:rPr lang="en-US" altLang="id-ID" sz="1500" dirty="0" err="1" smtClean="0"/>
              <a:t>politik</a:t>
            </a:r>
            <a:r>
              <a:rPr lang="en-US" altLang="id-ID" sz="1500" dirty="0" smtClean="0"/>
              <a:t> </a:t>
            </a:r>
            <a:r>
              <a:rPr lang="en-US" altLang="id-ID" sz="1500" dirty="0" err="1" smtClean="0"/>
              <a:t>kepada</a:t>
            </a:r>
            <a:r>
              <a:rPr lang="en-US" altLang="id-ID" sz="1500" dirty="0" smtClean="0"/>
              <a:t> </a:t>
            </a:r>
            <a:r>
              <a:rPr lang="en-US" altLang="id-ID" sz="1500" dirty="0" err="1" smtClean="0"/>
              <a:t>Badan</a:t>
            </a:r>
            <a:r>
              <a:rPr lang="en-US" altLang="id-ID" sz="1500" dirty="0" smtClean="0"/>
              <a:t> Usaha yang </a:t>
            </a:r>
            <a:r>
              <a:rPr lang="en-US" altLang="id-ID" sz="1500" dirty="0" err="1"/>
              <a:t>dituangkan</a:t>
            </a:r>
            <a:r>
              <a:rPr lang="en-US" altLang="id-ID" sz="1500" dirty="0"/>
              <a:t> </a:t>
            </a:r>
            <a:r>
              <a:rPr lang="en-US" altLang="id-ID" sz="1500" dirty="0" err="1"/>
              <a:t>dalam</a:t>
            </a:r>
            <a:r>
              <a:rPr lang="en-US" altLang="id-ID" sz="1500" dirty="0"/>
              <a:t> </a:t>
            </a:r>
            <a:r>
              <a:rPr lang="en-US" altLang="id-ID" sz="1500" dirty="0" err="1"/>
              <a:t>P</a:t>
            </a:r>
            <a:r>
              <a:rPr lang="en-US" altLang="id-ID" sz="1500" dirty="0" err="1" smtClean="0"/>
              <a:t>erjanjian</a:t>
            </a:r>
            <a:r>
              <a:rPr lang="en-US" altLang="id-ID" sz="1500" dirty="0" smtClean="0"/>
              <a:t> </a:t>
            </a:r>
            <a:r>
              <a:rPr lang="en-US" altLang="id-ID" sz="1500" dirty="0" err="1"/>
              <a:t>P</a:t>
            </a:r>
            <a:r>
              <a:rPr lang="en-US" altLang="id-ID" sz="1500" dirty="0" err="1" smtClean="0"/>
              <a:t>enjaminan</a:t>
            </a:r>
            <a:endParaRPr lang="en-US" altLang="id-ID" sz="1500" dirty="0"/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id-ID" sz="1500" dirty="0" err="1"/>
              <a:t>Atas</a:t>
            </a:r>
            <a:r>
              <a:rPr lang="en-US" altLang="id-ID" sz="1500" dirty="0"/>
              <a:t> </a:t>
            </a:r>
            <a:r>
              <a:rPr lang="en-US" altLang="id-ID" sz="1500" dirty="0" err="1"/>
              <a:t>penjaminan</a:t>
            </a:r>
            <a:r>
              <a:rPr lang="en-US" altLang="id-ID" sz="1500" dirty="0"/>
              <a:t> yang </a:t>
            </a:r>
            <a:r>
              <a:rPr lang="en-US" altLang="id-ID" sz="1500" dirty="0" err="1"/>
              <a:t>diberikan</a:t>
            </a:r>
            <a:r>
              <a:rPr lang="en-US" altLang="id-ID" sz="1500" dirty="0"/>
              <a:t> </a:t>
            </a:r>
            <a:r>
              <a:rPr lang="en-US" altLang="id-ID" sz="1500" dirty="0" err="1"/>
              <a:t>kepada</a:t>
            </a:r>
            <a:r>
              <a:rPr lang="en-US" altLang="id-ID" sz="1500" dirty="0"/>
              <a:t> PJPK, PT PII </a:t>
            </a:r>
            <a:r>
              <a:rPr lang="en-US" altLang="id-ID" sz="1500" dirty="0" err="1"/>
              <a:t>memiliki</a:t>
            </a:r>
            <a:r>
              <a:rPr lang="en-US" altLang="id-ID" sz="1500" dirty="0"/>
              <a:t> </a:t>
            </a:r>
            <a:r>
              <a:rPr lang="en-US" altLang="id-ID" sz="1500" dirty="0" err="1"/>
              <a:t>hak</a:t>
            </a:r>
            <a:r>
              <a:rPr lang="en-US" altLang="id-ID" sz="1500" dirty="0"/>
              <a:t> </a:t>
            </a:r>
            <a:r>
              <a:rPr lang="en-US" altLang="id-ID" sz="1500" dirty="0" err="1" smtClean="0"/>
              <a:t>regres</a:t>
            </a:r>
            <a:r>
              <a:rPr lang="en-US" altLang="id-ID" sz="1500" dirty="0" smtClean="0"/>
              <a:t> </a:t>
            </a:r>
            <a:r>
              <a:rPr lang="en-US" altLang="id-ID" sz="1500" dirty="0" err="1" smtClean="0"/>
              <a:t>kepada</a:t>
            </a:r>
            <a:r>
              <a:rPr lang="en-US" altLang="id-ID" sz="1500" dirty="0" smtClean="0"/>
              <a:t> PJPK </a:t>
            </a:r>
            <a:r>
              <a:rPr lang="en-US" altLang="id-ID" sz="1500" dirty="0" err="1"/>
              <a:t>apabila</a:t>
            </a:r>
            <a:r>
              <a:rPr lang="en-US" altLang="id-ID" sz="1500" dirty="0"/>
              <a:t> </a:t>
            </a:r>
            <a:r>
              <a:rPr lang="en-US" altLang="id-ID" sz="1500" dirty="0" err="1"/>
              <a:t>timbul</a:t>
            </a:r>
            <a:r>
              <a:rPr lang="en-US" altLang="id-ID" sz="1500" dirty="0"/>
              <a:t> </a:t>
            </a:r>
            <a:r>
              <a:rPr lang="en-US" altLang="id-ID" sz="1500" dirty="0" err="1"/>
              <a:t>klaim</a:t>
            </a:r>
            <a:r>
              <a:rPr lang="en-US" altLang="id-ID" sz="1500" dirty="0"/>
              <a:t> </a:t>
            </a:r>
            <a:r>
              <a:rPr lang="en-US" altLang="id-ID" sz="1500" dirty="0" err="1"/>
              <a:t>dari</a:t>
            </a:r>
            <a:r>
              <a:rPr lang="en-US" altLang="id-ID" sz="1500" dirty="0"/>
              <a:t> </a:t>
            </a:r>
            <a:r>
              <a:rPr lang="en-US" altLang="id-ID" sz="1500" dirty="0" err="1" smtClean="0"/>
              <a:t>Badan</a:t>
            </a:r>
            <a:r>
              <a:rPr lang="en-US" altLang="id-ID" sz="1500" dirty="0" smtClean="0"/>
              <a:t> Usaha</a:t>
            </a:r>
            <a:endParaRPr lang="en-US" altLang="id-ID" sz="1500" b="1" i="1" dirty="0">
              <a:latin typeface="Gill Sans MT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7559" y="1024010"/>
            <a:ext cx="1622646" cy="1477328"/>
            <a:chOff x="4470680" y="3053215"/>
            <a:chExt cx="1622646" cy="1477328"/>
          </a:xfrm>
        </p:grpSpPr>
        <p:sp>
          <p:nvSpPr>
            <p:cNvPr id="11" name="Rounded Rectangle 10"/>
            <p:cNvSpPr/>
            <p:nvPr/>
          </p:nvSpPr>
          <p:spPr>
            <a:xfrm>
              <a:off x="4470680" y="3053215"/>
              <a:ext cx="1622646" cy="1477328"/>
            </a:xfrm>
            <a:prstGeom prst="roundRect">
              <a:avLst>
                <a:gd name="adj" fmla="val 7685"/>
              </a:avLst>
            </a:prstGeom>
            <a:solidFill>
              <a:srgbClr val="0070C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01203" y="3502357"/>
              <a:ext cx="1592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Fasilitas</a:t>
              </a:r>
              <a:r>
                <a:rPr lang="en-US" dirty="0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Penyiapan</a:t>
              </a:r>
              <a:r>
                <a:rPr lang="en-US" dirty="0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Proyek</a:t>
              </a:r>
              <a:endParaRPr lang="en-US" dirty="0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72622" y="3128719"/>
              <a:ext cx="132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PDF</a:t>
              </a:r>
              <a:endParaRPr lang="en-US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1517" y="2715248"/>
            <a:ext cx="1622646" cy="1477328"/>
            <a:chOff x="4470680" y="3053215"/>
            <a:chExt cx="1622646" cy="1477328"/>
          </a:xfrm>
        </p:grpSpPr>
        <p:sp>
          <p:nvSpPr>
            <p:cNvPr id="16" name="Rounded Rectangle 15"/>
            <p:cNvSpPr/>
            <p:nvPr/>
          </p:nvSpPr>
          <p:spPr>
            <a:xfrm>
              <a:off x="4470680" y="3053215"/>
              <a:ext cx="1622646" cy="1477328"/>
            </a:xfrm>
            <a:prstGeom prst="roundRect">
              <a:avLst>
                <a:gd name="adj" fmla="val 7685"/>
              </a:avLst>
            </a:prstGeom>
            <a:solidFill>
              <a:schemeClr val="accent6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1203" y="3502357"/>
              <a:ext cx="1592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Dana </a:t>
              </a:r>
              <a:r>
                <a:rPr lang="en-US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Dukungan</a:t>
              </a:r>
              <a:r>
                <a:rPr lang="en-US" dirty="0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Kelayakan</a:t>
              </a:r>
              <a:endParaRPr lang="en-US" dirty="0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72622" y="3128719"/>
              <a:ext cx="132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VGF</a:t>
              </a:r>
              <a:endParaRPr lang="en-US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1517" y="4406485"/>
            <a:ext cx="1622646" cy="2004305"/>
            <a:chOff x="4470680" y="2836632"/>
            <a:chExt cx="1622646" cy="2004305"/>
          </a:xfrm>
        </p:grpSpPr>
        <p:sp>
          <p:nvSpPr>
            <p:cNvPr id="20" name="Rounded Rectangle 19"/>
            <p:cNvSpPr/>
            <p:nvPr/>
          </p:nvSpPr>
          <p:spPr>
            <a:xfrm>
              <a:off x="4470680" y="2836632"/>
              <a:ext cx="1622646" cy="2004305"/>
            </a:xfrm>
            <a:prstGeom prst="roundRect">
              <a:avLst>
                <a:gd name="adj" fmla="val 7685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0680" y="3191714"/>
              <a:ext cx="1592123" cy="1200329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err="1"/>
                <a:t>Penjaminan</a:t>
              </a:r>
              <a:r>
                <a:rPr lang="en-US" dirty="0"/>
                <a:t> </a:t>
              </a:r>
              <a:r>
                <a:rPr lang="en-US" dirty="0" err="1"/>
                <a:t>Pemerintah</a:t>
              </a:r>
              <a:r>
                <a:rPr lang="en-US" dirty="0"/>
                <a:t> </a:t>
              </a:r>
              <a:r>
                <a:rPr lang="en-US" dirty="0" err="1"/>
                <a:t>atas</a:t>
              </a:r>
              <a:r>
                <a:rPr lang="en-US" dirty="0"/>
                <a:t> </a:t>
              </a:r>
            </a:p>
            <a:p>
              <a:r>
                <a:rPr lang="en-US" dirty="0" err="1"/>
                <a:t>Risiko</a:t>
              </a:r>
              <a:r>
                <a:rPr lang="en-US" dirty="0"/>
                <a:t> </a:t>
              </a:r>
              <a:r>
                <a:rPr lang="en-US" dirty="0" err="1"/>
                <a:t>Politik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53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9819-A4B9-45B3-9A10-CFB97357EA5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>
            <p:extLst/>
          </p:nvPr>
        </p:nvGraphicFramePr>
        <p:xfrm>
          <a:off x="0" y="2571750"/>
          <a:ext cx="7289800" cy="122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234366" y="268430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77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61" y="116632"/>
            <a:ext cx="8713787" cy="77946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Ruang</a:t>
            </a:r>
            <a:r>
              <a:rPr lang="en-US" sz="3200" dirty="0" smtClean="0"/>
              <a:t> </a:t>
            </a:r>
            <a:r>
              <a:rPr lang="en-US" sz="3200" dirty="0" err="1" smtClean="0"/>
              <a:t>Lingkup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dirty="0" err="1" smtClean="0"/>
              <a:t>Pelaksanaan</a:t>
            </a:r>
            <a:r>
              <a:rPr lang="en-US" sz="3200" dirty="0" smtClean="0"/>
              <a:t> PDF</a:t>
            </a:r>
            <a:endParaRPr lang="en-US" sz="3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435077475"/>
              </p:ext>
            </p:extLst>
          </p:nvPr>
        </p:nvGraphicFramePr>
        <p:xfrm>
          <a:off x="276636" y="1124744"/>
          <a:ext cx="8569647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270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E9F-40C8-410E-9B11-00BB4E53EA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PDF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482090" y="1177320"/>
            <a:ext cx="8139726" cy="5139828"/>
            <a:chOff x="597874" y="1222872"/>
            <a:chExt cx="7931285" cy="47185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63736" y="2117876"/>
              <a:ext cx="6502631" cy="2942705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4269483" y="4078349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370809" y="4030441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52140" y="4177403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87237" y="2860517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97066" y="2860517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049870" y="2860517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185307" y="2838557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81324" y="3104040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360402" y="3776303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98151" y="4027534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330876" y="1618055"/>
              <a:ext cx="872355" cy="1169430"/>
              <a:chOff x="4441168" y="1014406"/>
              <a:chExt cx="1163140" cy="1559240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4441168" y="1014406"/>
                <a:ext cx="1163140" cy="1271533"/>
                <a:chOff x="4441168" y="1014406"/>
                <a:chExt cx="1163140" cy="1271533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4480536" y="1014406"/>
                  <a:ext cx="1102476" cy="1271533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441168" y="1127269"/>
                  <a:ext cx="1163140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750"/>
                    </a:lnSpc>
                  </a:pPr>
                  <a:r>
                    <a:rPr lang="en-US" sz="75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PALAPA RING</a:t>
                  </a:r>
                </a:p>
                <a:p>
                  <a:pPr algn="ctr">
                    <a:lnSpc>
                      <a:spcPts val="750"/>
                    </a:lnSpc>
                  </a:pPr>
                  <a:r>
                    <a:rPr lang="en-US" sz="75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PAKET BARAT</a:t>
                  </a:r>
                </a:p>
                <a:p>
                  <a:pPr algn="ctr">
                    <a:lnSpc>
                      <a:spcPts val="750"/>
                    </a:lnSpc>
                  </a:pPr>
                  <a:r>
                    <a:rPr lang="en-US" sz="75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1980 KM</a:t>
                  </a:r>
                  <a:endParaRPr lang="en-US" sz="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757403" y="1587614"/>
                  <a:ext cx="844676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1,28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759303" y="1936026"/>
                  <a:ext cx="7442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TRILIUN</a:t>
                  </a:r>
                  <a:endPara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4521435" y="1691876"/>
                  <a:ext cx="4449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Rp</a:t>
                  </a:r>
                  <a:r>
                    <a:rPr lang="en-US" sz="7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,</a:t>
                  </a:r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>
                  <a:off x="4562498" y="1604867"/>
                  <a:ext cx="918540" cy="0"/>
                </a:xfrm>
                <a:custGeom>
                  <a:avLst/>
                  <a:gdLst>
                    <a:gd name="connsiteX0" fmla="*/ 0 w 690113"/>
                    <a:gd name="connsiteY0" fmla="*/ 0 h 0"/>
                    <a:gd name="connsiteX1" fmla="*/ 690113 w 69011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90113">
                      <a:moveTo>
                        <a:pt x="0" y="0"/>
                      </a:moveTo>
                      <a:lnTo>
                        <a:pt x="690113" y="0"/>
                      </a:lnTo>
                    </a:path>
                  </a:pathLst>
                </a:custGeom>
                <a:noFill/>
                <a:ln>
                  <a:solidFill>
                    <a:srgbClr val="69B1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29" name="Freeform 128"/>
              <p:cNvSpPr/>
              <p:nvPr/>
            </p:nvSpPr>
            <p:spPr>
              <a:xfrm>
                <a:off x="4525298" y="2280348"/>
                <a:ext cx="500332" cy="293298"/>
              </a:xfrm>
              <a:custGeom>
                <a:avLst/>
                <a:gdLst>
                  <a:gd name="connsiteX0" fmla="*/ 500332 w 500332"/>
                  <a:gd name="connsiteY0" fmla="*/ 0 h 293298"/>
                  <a:gd name="connsiteX1" fmla="*/ 500332 w 500332"/>
                  <a:gd name="connsiteY1" fmla="*/ 189781 h 293298"/>
                  <a:gd name="connsiteX2" fmla="*/ 0 w 500332"/>
                  <a:gd name="connsiteY2" fmla="*/ 189781 h 293298"/>
                  <a:gd name="connsiteX3" fmla="*/ 0 w 500332"/>
                  <a:gd name="connsiteY3" fmla="*/ 293298 h 29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332" h="293298">
                    <a:moveTo>
                      <a:pt x="500332" y="0"/>
                    </a:moveTo>
                    <a:lnTo>
                      <a:pt x="500332" y="189781"/>
                    </a:lnTo>
                    <a:lnTo>
                      <a:pt x="0" y="189781"/>
                    </a:lnTo>
                    <a:lnTo>
                      <a:pt x="0" y="293298"/>
                    </a:lnTo>
                  </a:path>
                </a:pathLst>
              </a:cu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7682451" y="1632732"/>
              <a:ext cx="846708" cy="953650"/>
              <a:chOff x="10243269" y="1033975"/>
              <a:chExt cx="1128943" cy="1271533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10265540" y="1033975"/>
                <a:ext cx="1102476" cy="12715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243269" y="1146838"/>
                <a:ext cx="1128943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750"/>
                  </a:lnSpc>
                </a:pPr>
                <a:r>
                  <a:rPr lang="en-US" sz="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PALAPA RING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PAKET TIMUR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8454 KM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542407" y="1607183"/>
                <a:ext cx="67368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5,1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0544307" y="1955595"/>
                <a:ext cx="744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TRILIUN</a:t>
                </a: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0306440" y="1711445"/>
                <a:ext cx="444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Rp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10347502" y="1624436"/>
                <a:ext cx="918540" cy="0"/>
              </a:xfrm>
              <a:custGeom>
                <a:avLst/>
                <a:gdLst>
                  <a:gd name="connsiteX0" fmla="*/ 0 w 690113"/>
                  <a:gd name="connsiteY0" fmla="*/ 0 h 0"/>
                  <a:gd name="connsiteX1" fmla="*/ 690113 w 690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13">
                    <a:moveTo>
                      <a:pt x="0" y="0"/>
                    </a:moveTo>
                    <a:lnTo>
                      <a:pt x="690113" y="0"/>
                    </a:lnTo>
                  </a:path>
                </a:pathLst>
              </a:custGeom>
              <a:noFill/>
              <a:ln>
                <a:solidFill>
                  <a:srgbClr val="69B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21" name="Freeform 120"/>
            <p:cNvSpPr/>
            <p:nvPr/>
          </p:nvSpPr>
          <p:spPr>
            <a:xfrm>
              <a:off x="7068826" y="2599541"/>
              <a:ext cx="1035170" cy="181796"/>
            </a:xfrm>
            <a:custGeom>
              <a:avLst/>
              <a:gdLst>
                <a:gd name="connsiteX0" fmla="*/ 1380226 w 1380226"/>
                <a:gd name="connsiteY0" fmla="*/ 0 h 293298"/>
                <a:gd name="connsiteX1" fmla="*/ 1380226 w 1380226"/>
                <a:gd name="connsiteY1" fmla="*/ 224287 h 293298"/>
                <a:gd name="connsiteX2" fmla="*/ 0 w 1380226"/>
                <a:gd name="connsiteY2" fmla="*/ 224287 h 293298"/>
                <a:gd name="connsiteX3" fmla="*/ 0 w 1380226"/>
                <a:gd name="connsiteY3" fmla="*/ 293298 h 29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26" h="293298">
                  <a:moveTo>
                    <a:pt x="1380226" y="0"/>
                  </a:moveTo>
                  <a:lnTo>
                    <a:pt x="1380226" y="224287"/>
                  </a:lnTo>
                  <a:lnTo>
                    <a:pt x="0" y="224287"/>
                  </a:lnTo>
                  <a:lnTo>
                    <a:pt x="0" y="293298"/>
                  </a:lnTo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4812990" y="1222872"/>
              <a:ext cx="942888" cy="953650"/>
              <a:chOff x="7652054" y="1014406"/>
              <a:chExt cx="1257183" cy="1271533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7738445" y="1014406"/>
                <a:ext cx="1102476" cy="12715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7652054" y="1127269"/>
                <a:ext cx="1257183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750"/>
                  </a:lnSpc>
                </a:pPr>
                <a:r>
                  <a:rPr lang="en-US" sz="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PALAPA RING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PAKET TENGAH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2647 KM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015312" y="1587614"/>
                <a:ext cx="84467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1,38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017212" y="1936026"/>
                <a:ext cx="744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TRILIUN</a:t>
                </a: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779345" y="1691876"/>
                <a:ext cx="444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Rp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7820407" y="1604867"/>
                <a:ext cx="918540" cy="0"/>
              </a:xfrm>
              <a:custGeom>
                <a:avLst/>
                <a:gdLst>
                  <a:gd name="connsiteX0" fmla="*/ 0 w 690113"/>
                  <a:gd name="connsiteY0" fmla="*/ 0 h 0"/>
                  <a:gd name="connsiteX1" fmla="*/ 690113 w 690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13">
                    <a:moveTo>
                      <a:pt x="0" y="0"/>
                    </a:moveTo>
                    <a:lnTo>
                      <a:pt x="690113" y="0"/>
                    </a:lnTo>
                  </a:path>
                </a:pathLst>
              </a:custGeom>
              <a:noFill/>
              <a:ln>
                <a:solidFill>
                  <a:srgbClr val="69B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5" name="Freeform 104"/>
            <p:cNvSpPr/>
            <p:nvPr/>
          </p:nvSpPr>
          <p:spPr>
            <a:xfrm flipH="1">
              <a:off x="5307211" y="2182122"/>
              <a:ext cx="180026" cy="690612"/>
            </a:xfrm>
            <a:custGeom>
              <a:avLst/>
              <a:gdLst>
                <a:gd name="connsiteX0" fmla="*/ 0 w 1759789"/>
                <a:gd name="connsiteY0" fmla="*/ 293298 h 293298"/>
                <a:gd name="connsiteX1" fmla="*/ 0 w 1759789"/>
                <a:gd name="connsiteY1" fmla="*/ 103517 h 293298"/>
                <a:gd name="connsiteX2" fmla="*/ 1759789 w 1759789"/>
                <a:gd name="connsiteY2" fmla="*/ 103517 h 293298"/>
                <a:gd name="connsiteX3" fmla="*/ 1759789 w 1759789"/>
                <a:gd name="connsiteY3" fmla="*/ 0 h 29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89" h="293298">
                  <a:moveTo>
                    <a:pt x="0" y="293298"/>
                  </a:moveTo>
                  <a:lnTo>
                    <a:pt x="0" y="103517"/>
                  </a:lnTo>
                  <a:lnTo>
                    <a:pt x="1759789" y="103517"/>
                  </a:lnTo>
                  <a:lnTo>
                    <a:pt x="1759789" y="0"/>
                  </a:lnTo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6123835" y="1380257"/>
              <a:ext cx="826857" cy="953650"/>
              <a:chOff x="8507284" y="4115717"/>
              <a:chExt cx="1102476" cy="1271533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8507284" y="4115717"/>
                <a:ext cx="1102476" cy="12715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660276" y="4273736"/>
                <a:ext cx="778419" cy="396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RSPTN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UNSRAT</a:t>
                </a:r>
                <a:endParaRPr 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784152" y="4688926"/>
                <a:ext cx="739741" cy="452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387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786051" y="5037337"/>
                <a:ext cx="656437" cy="25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MILIAR</a:t>
                </a: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548183" y="4793187"/>
                <a:ext cx="4449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Rp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8589246" y="4706178"/>
                <a:ext cx="918540" cy="0"/>
              </a:xfrm>
              <a:custGeom>
                <a:avLst/>
                <a:gdLst>
                  <a:gd name="connsiteX0" fmla="*/ 0 w 690113"/>
                  <a:gd name="connsiteY0" fmla="*/ 0 h 0"/>
                  <a:gd name="connsiteX1" fmla="*/ 690113 w 690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13">
                    <a:moveTo>
                      <a:pt x="0" y="0"/>
                    </a:moveTo>
                    <a:lnTo>
                      <a:pt x="690113" y="0"/>
                    </a:lnTo>
                  </a:path>
                </a:pathLst>
              </a:custGeom>
              <a:noFill/>
              <a:ln>
                <a:solidFill>
                  <a:srgbClr val="69B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688637" y="4987764"/>
              <a:ext cx="826857" cy="953650"/>
              <a:chOff x="7091719" y="5054894"/>
              <a:chExt cx="1102476" cy="1271533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7091719" y="5054894"/>
                <a:ext cx="1102476" cy="12715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10066" y="5258069"/>
                <a:ext cx="1047723" cy="259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RSUD KRIAN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368587" y="5628103"/>
                <a:ext cx="739741" cy="452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250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370486" y="5976514"/>
                <a:ext cx="656437" cy="25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MILIAR</a:t>
                </a: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132618" y="5732364"/>
                <a:ext cx="4449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Rp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7173681" y="5645355"/>
                <a:ext cx="918540" cy="0"/>
              </a:xfrm>
              <a:custGeom>
                <a:avLst/>
                <a:gdLst>
                  <a:gd name="connsiteX0" fmla="*/ 0 w 690113"/>
                  <a:gd name="connsiteY0" fmla="*/ 0 h 0"/>
                  <a:gd name="connsiteX1" fmla="*/ 690113 w 690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13">
                    <a:moveTo>
                      <a:pt x="0" y="0"/>
                    </a:moveTo>
                    <a:lnTo>
                      <a:pt x="690113" y="0"/>
                    </a:lnTo>
                  </a:path>
                </a:pathLst>
              </a:custGeom>
              <a:noFill/>
              <a:ln>
                <a:solidFill>
                  <a:srgbClr val="69B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9" name="Freeform 88"/>
            <p:cNvSpPr/>
            <p:nvPr/>
          </p:nvSpPr>
          <p:spPr>
            <a:xfrm>
              <a:off x="4370809" y="3844250"/>
              <a:ext cx="1804684" cy="1162892"/>
            </a:xfrm>
            <a:custGeom>
              <a:avLst/>
              <a:gdLst>
                <a:gd name="connsiteX0" fmla="*/ 0 w 1570008"/>
                <a:gd name="connsiteY0" fmla="*/ 86265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008" h="741872">
                  <a:moveTo>
                    <a:pt x="0" y="86265"/>
                  </a:moveTo>
                  <a:lnTo>
                    <a:pt x="0" y="0"/>
                  </a:lnTo>
                  <a:lnTo>
                    <a:pt x="1570008" y="0"/>
                  </a:lnTo>
                  <a:lnTo>
                    <a:pt x="1570008" y="741872"/>
                  </a:lnTo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711249" y="4968183"/>
              <a:ext cx="826857" cy="953650"/>
              <a:chOff x="5904437" y="5076261"/>
              <a:chExt cx="1102476" cy="1271533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5904437" y="5076261"/>
                <a:ext cx="1102476" cy="12715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929188" y="5189124"/>
                <a:ext cx="1034900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750"/>
                  </a:lnSpc>
                </a:pPr>
                <a:r>
                  <a:rPr lang="en-US" sz="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SPAM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UMBULAN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4000 Lt/</a:t>
                </a:r>
                <a:r>
                  <a:rPr lang="en-US" sz="75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Detik</a:t>
                </a:r>
                <a:endParaRPr 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181304" y="5649469"/>
                <a:ext cx="67368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2,1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183204" y="5997881"/>
                <a:ext cx="744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TRILIUN</a:t>
                </a: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945336" y="5753731"/>
                <a:ext cx="4449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Rp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5986399" y="5666722"/>
                <a:ext cx="918540" cy="0"/>
              </a:xfrm>
              <a:custGeom>
                <a:avLst/>
                <a:gdLst>
                  <a:gd name="connsiteX0" fmla="*/ 0 w 690113"/>
                  <a:gd name="connsiteY0" fmla="*/ 0 h 0"/>
                  <a:gd name="connsiteX1" fmla="*/ 690113 w 690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13">
                    <a:moveTo>
                      <a:pt x="0" y="0"/>
                    </a:moveTo>
                    <a:lnTo>
                      <a:pt x="690113" y="0"/>
                    </a:lnTo>
                  </a:path>
                </a:pathLst>
              </a:custGeom>
              <a:noFill/>
              <a:ln>
                <a:solidFill>
                  <a:srgbClr val="69B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1" name="Freeform 80"/>
            <p:cNvSpPr/>
            <p:nvPr/>
          </p:nvSpPr>
          <p:spPr>
            <a:xfrm>
              <a:off x="4452140" y="4081778"/>
              <a:ext cx="710548" cy="870379"/>
            </a:xfrm>
            <a:custGeom>
              <a:avLst/>
              <a:gdLst>
                <a:gd name="connsiteX0" fmla="*/ 0 w 1570008"/>
                <a:gd name="connsiteY0" fmla="*/ 86265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008" h="741872">
                  <a:moveTo>
                    <a:pt x="0" y="86265"/>
                  </a:moveTo>
                  <a:lnTo>
                    <a:pt x="0" y="0"/>
                  </a:lnTo>
                  <a:lnTo>
                    <a:pt x="1570008" y="0"/>
                  </a:lnTo>
                  <a:lnTo>
                    <a:pt x="1570008" y="741872"/>
                  </a:lnTo>
                </a:path>
              </a:pathLst>
            </a:cu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37453" y="3128952"/>
              <a:ext cx="942886" cy="953650"/>
              <a:chOff x="4628702" y="5058525"/>
              <a:chExt cx="1257181" cy="1271533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715087" y="5058525"/>
                <a:ext cx="1102476" cy="12715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628702" y="5216544"/>
                <a:ext cx="1257181" cy="396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TRANSPORTASI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KOTA MEDAN</a:t>
                </a:r>
                <a:endParaRPr 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991954" y="5631734"/>
                <a:ext cx="573132" cy="452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993854" y="5980145"/>
                <a:ext cx="744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TRILIUN</a:t>
                </a: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55986" y="5735995"/>
                <a:ext cx="4449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Rp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797049" y="5648986"/>
                <a:ext cx="918540" cy="0"/>
              </a:xfrm>
              <a:custGeom>
                <a:avLst/>
                <a:gdLst>
                  <a:gd name="connsiteX0" fmla="*/ 0 w 690113"/>
                  <a:gd name="connsiteY0" fmla="*/ 0 h 0"/>
                  <a:gd name="connsiteX1" fmla="*/ 690113 w 690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13">
                    <a:moveTo>
                      <a:pt x="0" y="0"/>
                    </a:moveTo>
                    <a:lnTo>
                      <a:pt x="690113" y="0"/>
                    </a:lnTo>
                  </a:path>
                </a:pathLst>
              </a:custGeom>
              <a:noFill/>
              <a:ln>
                <a:solidFill>
                  <a:srgbClr val="69B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659829" y="4963203"/>
              <a:ext cx="826857" cy="953650"/>
              <a:chOff x="2340942" y="5054894"/>
              <a:chExt cx="1102476" cy="127153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2340942" y="5054894"/>
                <a:ext cx="1102476" cy="12715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375314" y="5167757"/>
                <a:ext cx="1015663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SPAM KOTA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SEMARANG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BARAT</a:t>
                </a:r>
                <a:endParaRPr 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652315" y="5628103"/>
                <a:ext cx="739741" cy="452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482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619709" y="5976514"/>
                <a:ext cx="67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MILIAR</a:t>
                </a: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81841" y="5732364"/>
                <a:ext cx="4449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Rp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2422904" y="5645355"/>
                <a:ext cx="918540" cy="0"/>
              </a:xfrm>
              <a:custGeom>
                <a:avLst/>
                <a:gdLst>
                  <a:gd name="connsiteX0" fmla="*/ 0 w 690113"/>
                  <a:gd name="connsiteY0" fmla="*/ 0 h 0"/>
                  <a:gd name="connsiteX1" fmla="*/ 690113 w 690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13">
                    <a:moveTo>
                      <a:pt x="0" y="0"/>
                    </a:moveTo>
                    <a:lnTo>
                      <a:pt x="690113" y="0"/>
                    </a:lnTo>
                  </a:path>
                </a:pathLst>
              </a:custGeom>
              <a:noFill/>
              <a:ln>
                <a:solidFill>
                  <a:srgbClr val="69B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32155" y="4987764"/>
              <a:ext cx="849927" cy="953650"/>
              <a:chOff x="1119574" y="4138254"/>
              <a:chExt cx="1133235" cy="127153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119574" y="4138254"/>
                <a:ext cx="1102476" cy="12715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166767" y="4251118"/>
                <a:ext cx="990016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750"/>
                  </a:lnSpc>
                </a:pPr>
                <a:r>
                  <a:rPr lang="en-US" sz="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JALAN TOL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JEMBATAN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SURAMADU</a:t>
                </a:r>
                <a:endParaRPr 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396442" y="4711463"/>
                <a:ext cx="856367" cy="452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324*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167345" y="5059875"/>
                <a:ext cx="1060464" cy="25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MILIAR (O&amp;M)</a:t>
                </a: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160473" y="4815725"/>
                <a:ext cx="4449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Rp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1201536" y="4728716"/>
                <a:ext cx="918540" cy="0"/>
              </a:xfrm>
              <a:custGeom>
                <a:avLst/>
                <a:gdLst>
                  <a:gd name="connsiteX0" fmla="*/ 0 w 690113"/>
                  <a:gd name="connsiteY0" fmla="*/ 0 h 0"/>
                  <a:gd name="connsiteX1" fmla="*/ 690113 w 690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13">
                    <a:moveTo>
                      <a:pt x="0" y="0"/>
                    </a:moveTo>
                    <a:lnTo>
                      <a:pt x="690113" y="0"/>
                    </a:lnTo>
                  </a:path>
                </a:pathLst>
              </a:custGeom>
              <a:noFill/>
              <a:ln>
                <a:solidFill>
                  <a:srgbClr val="69B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9" name="Freeform 48"/>
            <p:cNvSpPr/>
            <p:nvPr/>
          </p:nvSpPr>
          <p:spPr>
            <a:xfrm>
              <a:off x="963777" y="3132731"/>
              <a:ext cx="1914391" cy="1874419"/>
            </a:xfrm>
            <a:custGeom>
              <a:avLst/>
              <a:gdLst>
                <a:gd name="connsiteX0" fmla="*/ 2760784 w 2760784"/>
                <a:gd name="connsiteY0" fmla="*/ 79131 h 545123"/>
                <a:gd name="connsiteX1" fmla="*/ 2760784 w 2760784"/>
                <a:gd name="connsiteY1" fmla="*/ 0 h 545123"/>
                <a:gd name="connsiteX2" fmla="*/ 2655277 w 2760784"/>
                <a:gd name="connsiteY2" fmla="*/ 0 h 545123"/>
                <a:gd name="connsiteX3" fmla="*/ 2655277 w 2760784"/>
                <a:gd name="connsiteY3" fmla="*/ 545123 h 545123"/>
                <a:gd name="connsiteX4" fmla="*/ 0 w 2760784"/>
                <a:gd name="connsiteY4" fmla="*/ 545123 h 545123"/>
                <a:gd name="connsiteX0" fmla="*/ 2775836 w 2775836"/>
                <a:gd name="connsiteY0" fmla="*/ 876881 h 876881"/>
                <a:gd name="connsiteX1" fmla="*/ 2760784 w 2775836"/>
                <a:gd name="connsiteY1" fmla="*/ 0 h 876881"/>
                <a:gd name="connsiteX2" fmla="*/ 2655277 w 2775836"/>
                <a:gd name="connsiteY2" fmla="*/ 0 h 876881"/>
                <a:gd name="connsiteX3" fmla="*/ 2655277 w 2775836"/>
                <a:gd name="connsiteY3" fmla="*/ 545123 h 876881"/>
                <a:gd name="connsiteX4" fmla="*/ 0 w 2775836"/>
                <a:gd name="connsiteY4" fmla="*/ 545123 h 876881"/>
                <a:gd name="connsiteX0" fmla="*/ 2775836 w 2775836"/>
                <a:gd name="connsiteY0" fmla="*/ 1581063 h 1581063"/>
                <a:gd name="connsiteX1" fmla="*/ 2760784 w 2775836"/>
                <a:gd name="connsiteY1" fmla="*/ 704182 h 1581063"/>
                <a:gd name="connsiteX2" fmla="*/ 2655277 w 2775836"/>
                <a:gd name="connsiteY2" fmla="*/ 704182 h 1581063"/>
                <a:gd name="connsiteX3" fmla="*/ 1932788 w 2775836"/>
                <a:gd name="connsiteY3" fmla="*/ 0 h 1581063"/>
                <a:gd name="connsiteX4" fmla="*/ 0 w 2775836"/>
                <a:gd name="connsiteY4" fmla="*/ 1249305 h 1581063"/>
                <a:gd name="connsiteX0" fmla="*/ 2775836 w 2775836"/>
                <a:gd name="connsiteY0" fmla="*/ 1581063 h 1581063"/>
                <a:gd name="connsiteX1" fmla="*/ 2760784 w 2775836"/>
                <a:gd name="connsiteY1" fmla="*/ 704182 h 1581063"/>
                <a:gd name="connsiteX2" fmla="*/ 2760640 w 2775836"/>
                <a:gd name="connsiteY2" fmla="*/ 373042 h 1581063"/>
                <a:gd name="connsiteX3" fmla="*/ 1932788 w 2775836"/>
                <a:gd name="connsiteY3" fmla="*/ 0 h 1581063"/>
                <a:gd name="connsiteX4" fmla="*/ 0 w 2775836"/>
                <a:gd name="connsiteY4" fmla="*/ 1249305 h 1581063"/>
                <a:gd name="connsiteX0" fmla="*/ 2775836 w 3242299"/>
                <a:gd name="connsiteY0" fmla="*/ 1581063 h 1581063"/>
                <a:gd name="connsiteX1" fmla="*/ 2760784 w 3242299"/>
                <a:gd name="connsiteY1" fmla="*/ 704182 h 1581063"/>
                <a:gd name="connsiteX2" fmla="*/ 3242299 w 3242299"/>
                <a:gd name="connsiteY2" fmla="*/ 719234 h 1581063"/>
                <a:gd name="connsiteX3" fmla="*/ 1932788 w 3242299"/>
                <a:gd name="connsiteY3" fmla="*/ 0 h 1581063"/>
                <a:gd name="connsiteX4" fmla="*/ 0 w 3242299"/>
                <a:gd name="connsiteY4" fmla="*/ 1249305 h 1581063"/>
                <a:gd name="connsiteX0" fmla="*/ 843048 w 1309511"/>
                <a:gd name="connsiteY0" fmla="*/ 2303552 h 2303552"/>
                <a:gd name="connsiteX1" fmla="*/ 827996 w 1309511"/>
                <a:gd name="connsiteY1" fmla="*/ 1426671 h 2303552"/>
                <a:gd name="connsiteX2" fmla="*/ 1309511 w 1309511"/>
                <a:gd name="connsiteY2" fmla="*/ 1441723 h 2303552"/>
                <a:gd name="connsiteX3" fmla="*/ 0 w 1309511"/>
                <a:gd name="connsiteY3" fmla="*/ 722489 h 2303552"/>
                <a:gd name="connsiteX4" fmla="*/ 1032427 w 1309511"/>
                <a:gd name="connsiteY4" fmla="*/ 0 h 2303552"/>
                <a:gd name="connsiteX0" fmla="*/ 15052 w 481515"/>
                <a:gd name="connsiteY0" fmla="*/ 2303552 h 2303552"/>
                <a:gd name="connsiteX1" fmla="*/ 0 w 481515"/>
                <a:gd name="connsiteY1" fmla="*/ 1426671 h 2303552"/>
                <a:gd name="connsiteX2" fmla="*/ 481515 w 481515"/>
                <a:gd name="connsiteY2" fmla="*/ 1441723 h 2303552"/>
                <a:gd name="connsiteX3" fmla="*/ 451412 w 481515"/>
                <a:gd name="connsiteY3" fmla="*/ 842904 h 2303552"/>
                <a:gd name="connsiteX4" fmla="*/ 204431 w 481515"/>
                <a:gd name="connsiteY4" fmla="*/ 0 h 2303552"/>
                <a:gd name="connsiteX0" fmla="*/ 15052 w 1002179"/>
                <a:gd name="connsiteY0" fmla="*/ 1490751 h 1490751"/>
                <a:gd name="connsiteX1" fmla="*/ 0 w 1002179"/>
                <a:gd name="connsiteY1" fmla="*/ 613870 h 1490751"/>
                <a:gd name="connsiteX2" fmla="*/ 481515 w 1002179"/>
                <a:gd name="connsiteY2" fmla="*/ 628922 h 1490751"/>
                <a:gd name="connsiteX3" fmla="*/ 451412 w 1002179"/>
                <a:gd name="connsiteY3" fmla="*/ 30103 h 1490751"/>
                <a:gd name="connsiteX4" fmla="*/ 1002179 w 1002179"/>
                <a:gd name="connsiteY4" fmla="*/ 0 h 1490751"/>
                <a:gd name="connsiteX0" fmla="*/ 15052 w 1309367"/>
                <a:gd name="connsiteY0" fmla="*/ 1490751 h 1490751"/>
                <a:gd name="connsiteX1" fmla="*/ 0 w 1309367"/>
                <a:gd name="connsiteY1" fmla="*/ 613870 h 1490751"/>
                <a:gd name="connsiteX2" fmla="*/ 1309367 w 1309367"/>
                <a:gd name="connsiteY2" fmla="*/ 643974 h 1490751"/>
                <a:gd name="connsiteX3" fmla="*/ 451412 w 1309367"/>
                <a:gd name="connsiteY3" fmla="*/ 30103 h 1490751"/>
                <a:gd name="connsiteX4" fmla="*/ 1002179 w 1309367"/>
                <a:gd name="connsiteY4" fmla="*/ 0 h 1490751"/>
                <a:gd name="connsiteX0" fmla="*/ 1 w 1294316"/>
                <a:gd name="connsiteY0" fmla="*/ 1490751 h 1490751"/>
                <a:gd name="connsiteX1" fmla="*/ 0 w 1294316"/>
                <a:gd name="connsiteY1" fmla="*/ 613870 h 1490751"/>
                <a:gd name="connsiteX2" fmla="*/ 1294316 w 1294316"/>
                <a:gd name="connsiteY2" fmla="*/ 643974 h 1490751"/>
                <a:gd name="connsiteX3" fmla="*/ 436361 w 1294316"/>
                <a:gd name="connsiteY3" fmla="*/ 30103 h 1490751"/>
                <a:gd name="connsiteX4" fmla="*/ 987128 w 1294316"/>
                <a:gd name="connsiteY4" fmla="*/ 0 h 1490751"/>
                <a:gd name="connsiteX0" fmla="*/ 1 w 2552521"/>
                <a:gd name="connsiteY0" fmla="*/ 2499227 h 2499227"/>
                <a:gd name="connsiteX1" fmla="*/ 0 w 2552521"/>
                <a:gd name="connsiteY1" fmla="*/ 1622346 h 2499227"/>
                <a:gd name="connsiteX2" fmla="*/ 1294316 w 2552521"/>
                <a:gd name="connsiteY2" fmla="*/ 1652450 h 2499227"/>
                <a:gd name="connsiteX3" fmla="*/ 436361 w 2552521"/>
                <a:gd name="connsiteY3" fmla="*/ 1038579 h 2499227"/>
                <a:gd name="connsiteX4" fmla="*/ 2552521 w 2552521"/>
                <a:gd name="connsiteY4" fmla="*/ 0 h 2499227"/>
                <a:gd name="connsiteX0" fmla="*/ 1 w 2552521"/>
                <a:gd name="connsiteY0" fmla="*/ 2514280 h 2514280"/>
                <a:gd name="connsiteX1" fmla="*/ 0 w 2552521"/>
                <a:gd name="connsiteY1" fmla="*/ 1637399 h 2514280"/>
                <a:gd name="connsiteX2" fmla="*/ 1294316 w 2552521"/>
                <a:gd name="connsiteY2" fmla="*/ 1667503 h 2514280"/>
                <a:gd name="connsiteX3" fmla="*/ 1279265 w 2552521"/>
                <a:gd name="connsiteY3" fmla="*/ 0 h 2514280"/>
                <a:gd name="connsiteX4" fmla="*/ 2552521 w 2552521"/>
                <a:gd name="connsiteY4" fmla="*/ 15053 h 2514280"/>
                <a:gd name="connsiteX0" fmla="*/ 1 w 2552521"/>
                <a:gd name="connsiteY0" fmla="*/ 2514280 h 2514280"/>
                <a:gd name="connsiteX1" fmla="*/ 0 w 2552521"/>
                <a:gd name="connsiteY1" fmla="*/ 1637399 h 2514280"/>
                <a:gd name="connsiteX2" fmla="*/ 963175 w 2552521"/>
                <a:gd name="connsiteY2" fmla="*/ 1622347 h 2514280"/>
                <a:gd name="connsiteX3" fmla="*/ 1279265 w 2552521"/>
                <a:gd name="connsiteY3" fmla="*/ 0 h 2514280"/>
                <a:gd name="connsiteX4" fmla="*/ 2552521 w 2552521"/>
                <a:gd name="connsiteY4" fmla="*/ 15053 h 2514280"/>
                <a:gd name="connsiteX0" fmla="*/ 1 w 2552521"/>
                <a:gd name="connsiteY0" fmla="*/ 2514280 h 2514280"/>
                <a:gd name="connsiteX1" fmla="*/ 0 w 2552521"/>
                <a:gd name="connsiteY1" fmla="*/ 1637399 h 2514280"/>
                <a:gd name="connsiteX2" fmla="*/ 978225 w 2552521"/>
                <a:gd name="connsiteY2" fmla="*/ 1637399 h 2514280"/>
                <a:gd name="connsiteX3" fmla="*/ 1279265 w 2552521"/>
                <a:gd name="connsiteY3" fmla="*/ 0 h 2514280"/>
                <a:gd name="connsiteX4" fmla="*/ 2552521 w 2552521"/>
                <a:gd name="connsiteY4" fmla="*/ 15053 h 2514280"/>
                <a:gd name="connsiteX0" fmla="*/ 1 w 2552521"/>
                <a:gd name="connsiteY0" fmla="*/ 2499228 h 2499228"/>
                <a:gd name="connsiteX1" fmla="*/ 0 w 2552521"/>
                <a:gd name="connsiteY1" fmla="*/ 1622347 h 2499228"/>
                <a:gd name="connsiteX2" fmla="*/ 978225 w 2552521"/>
                <a:gd name="connsiteY2" fmla="*/ 1622347 h 2499228"/>
                <a:gd name="connsiteX3" fmla="*/ 978228 w 2552521"/>
                <a:gd name="connsiteY3" fmla="*/ 0 h 2499228"/>
                <a:gd name="connsiteX4" fmla="*/ 2552521 w 2552521"/>
                <a:gd name="connsiteY4" fmla="*/ 1 h 249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521" h="2499228">
                  <a:moveTo>
                    <a:pt x="1" y="2499228"/>
                  </a:moveTo>
                  <a:cubicBezTo>
                    <a:pt x="1" y="2206934"/>
                    <a:pt x="0" y="1914641"/>
                    <a:pt x="0" y="1622347"/>
                  </a:cubicBezTo>
                  <a:lnTo>
                    <a:pt x="978225" y="1622347"/>
                  </a:lnTo>
                  <a:cubicBezTo>
                    <a:pt x="978226" y="1081565"/>
                    <a:pt x="978227" y="540782"/>
                    <a:pt x="978228" y="0"/>
                  </a:cubicBezTo>
                  <a:lnTo>
                    <a:pt x="2552521" y="1"/>
                  </a:lnTo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24540" y="1380257"/>
              <a:ext cx="826857" cy="953650"/>
              <a:chOff x="1113850" y="2792519"/>
              <a:chExt cx="1102476" cy="127153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3850" y="2792519"/>
                <a:ext cx="1102476" cy="12715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9823" y="2950538"/>
                <a:ext cx="872462" cy="396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RSUD DR.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PIRNGADI</a:t>
                </a:r>
                <a:endParaRPr 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390718" y="3365728"/>
                <a:ext cx="739741" cy="452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546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92617" y="3679633"/>
                <a:ext cx="656437" cy="25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MILIAR</a:t>
                </a: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4749" y="3469989"/>
                <a:ext cx="4449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Rp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195812" y="3382980"/>
                <a:ext cx="918540" cy="0"/>
              </a:xfrm>
              <a:custGeom>
                <a:avLst/>
                <a:gdLst>
                  <a:gd name="connsiteX0" fmla="*/ 0 w 690113"/>
                  <a:gd name="connsiteY0" fmla="*/ 0 h 0"/>
                  <a:gd name="connsiteX1" fmla="*/ 690113 w 690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13">
                    <a:moveTo>
                      <a:pt x="0" y="0"/>
                    </a:moveTo>
                    <a:lnTo>
                      <a:pt x="690113" y="0"/>
                    </a:lnTo>
                  </a:path>
                </a:pathLst>
              </a:custGeom>
              <a:noFill/>
              <a:ln>
                <a:solidFill>
                  <a:srgbClr val="69B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625274" y="4963203"/>
              <a:ext cx="826857" cy="953650"/>
              <a:chOff x="9011030" y="1014406"/>
              <a:chExt cx="1102476" cy="1271533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9011030" y="1014406"/>
                <a:ext cx="1102476" cy="12715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9045401" y="1127269"/>
                <a:ext cx="1015663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SPAM KOTA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BANDAR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LAMPUNG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287896" y="1587615"/>
                <a:ext cx="739741" cy="452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900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289796" y="1936026"/>
                <a:ext cx="656437" cy="25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MILIAR</a:t>
                </a: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9051928" y="1691876"/>
                <a:ext cx="4449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Rp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9092992" y="1604867"/>
                <a:ext cx="918540" cy="0"/>
              </a:xfrm>
              <a:custGeom>
                <a:avLst/>
                <a:gdLst>
                  <a:gd name="connsiteX0" fmla="*/ 0 w 690113"/>
                  <a:gd name="connsiteY0" fmla="*/ 0 h 0"/>
                  <a:gd name="connsiteX1" fmla="*/ 690113 w 690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13">
                    <a:moveTo>
                      <a:pt x="0" y="0"/>
                    </a:moveTo>
                    <a:lnTo>
                      <a:pt x="690113" y="0"/>
                    </a:lnTo>
                  </a:path>
                </a:pathLst>
              </a:custGeom>
              <a:noFill/>
              <a:ln>
                <a:solidFill>
                  <a:srgbClr val="69B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36" name="Freeform 135"/>
            <p:cNvSpPr/>
            <p:nvPr/>
          </p:nvSpPr>
          <p:spPr>
            <a:xfrm flipH="1">
              <a:off x="2019972" y="3792666"/>
              <a:ext cx="1302863" cy="1215999"/>
            </a:xfrm>
            <a:custGeom>
              <a:avLst/>
              <a:gdLst>
                <a:gd name="connsiteX0" fmla="*/ 0 w 1570008"/>
                <a:gd name="connsiteY0" fmla="*/ 86265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  <a:gd name="connsiteX0" fmla="*/ 63549 w 1570008"/>
                <a:gd name="connsiteY0" fmla="*/ 14932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  <a:gd name="connsiteX0" fmla="*/ 381294 w 1887753"/>
                <a:gd name="connsiteY0" fmla="*/ 125895 h 852835"/>
                <a:gd name="connsiteX1" fmla="*/ 0 w 1887753"/>
                <a:gd name="connsiteY1" fmla="*/ 0 h 852835"/>
                <a:gd name="connsiteX2" fmla="*/ 1887753 w 1887753"/>
                <a:gd name="connsiteY2" fmla="*/ 110963 h 852835"/>
                <a:gd name="connsiteX3" fmla="*/ 1887753 w 1887753"/>
                <a:gd name="connsiteY3" fmla="*/ 852835 h 852835"/>
                <a:gd name="connsiteX0" fmla="*/ 0 w 3667122"/>
                <a:gd name="connsiteY0" fmla="*/ 14932 h 852835"/>
                <a:gd name="connsiteX1" fmla="*/ 1779369 w 3667122"/>
                <a:gd name="connsiteY1" fmla="*/ 0 h 852835"/>
                <a:gd name="connsiteX2" fmla="*/ 3667122 w 3667122"/>
                <a:gd name="connsiteY2" fmla="*/ 110963 h 852835"/>
                <a:gd name="connsiteX3" fmla="*/ 3667122 w 3667122"/>
                <a:gd name="connsiteY3" fmla="*/ 852835 h 852835"/>
                <a:gd name="connsiteX0" fmla="*/ 0 w 3667122"/>
                <a:gd name="connsiteY0" fmla="*/ 14932 h 852835"/>
                <a:gd name="connsiteX1" fmla="*/ 1779369 w 3667122"/>
                <a:gd name="connsiteY1" fmla="*/ 0 h 852835"/>
                <a:gd name="connsiteX2" fmla="*/ 3667122 w 3667122"/>
                <a:gd name="connsiteY2" fmla="*/ 0 h 852835"/>
                <a:gd name="connsiteX3" fmla="*/ 3667122 w 3667122"/>
                <a:gd name="connsiteY3" fmla="*/ 852835 h 852835"/>
                <a:gd name="connsiteX0" fmla="*/ 0 w 3667122"/>
                <a:gd name="connsiteY0" fmla="*/ 0 h 853755"/>
                <a:gd name="connsiteX1" fmla="*/ 1779369 w 3667122"/>
                <a:gd name="connsiteY1" fmla="*/ 920 h 853755"/>
                <a:gd name="connsiteX2" fmla="*/ 3667122 w 3667122"/>
                <a:gd name="connsiteY2" fmla="*/ 920 h 853755"/>
                <a:gd name="connsiteX3" fmla="*/ 3667122 w 3667122"/>
                <a:gd name="connsiteY3" fmla="*/ 853755 h 85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122" h="853755">
                  <a:moveTo>
                    <a:pt x="0" y="0"/>
                  </a:moveTo>
                  <a:lnTo>
                    <a:pt x="1779369" y="920"/>
                  </a:lnTo>
                  <a:lnTo>
                    <a:pt x="3667122" y="920"/>
                  </a:lnTo>
                  <a:lnTo>
                    <a:pt x="3667122" y="853755"/>
                  </a:lnTo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97874" y="4966867"/>
              <a:ext cx="826857" cy="953650"/>
              <a:chOff x="3527805" y="5079890"/>
              <a:chExt cx="1102476" cy="1271533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3527805" y="5079890"/>
                <a:ext cx="1102476" cy="12715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39729" y="5237911"/>
                <a:ext cx="1060548" cy="396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SPAM KOTA</a:t>
                </a:r>
              </a:p>
              <a:p>
                <a:pPr algn="ctr">
                  <a:lnSpc>
                    <a:spcPts val="750"/>
                  </a:lnSpc>
                </a:pPr>
                <a:r>
                  <a:rPr lang="en-US" sz="7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PEKANBARU</a:t>
                </a:r>
                <a:endParaRPr 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787421" y="5653100"/>
                <a:ext cx="739741" cy="452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484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806572" y="6001512"/>
                <a:ext cx="656437" cy="25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MILIAR</a:t>
                </a: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568704" y="5757362"/>
                <a:ext cx="4449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Rp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3609767" y="5670353"/>
                <a:ext cx="918540" cy="0"/>
              </a:xfrm>
              <a:custGeom>
                <a:avLst/>
                <a:gdLst>
                  <a:gd name="connsiteX0" fmla="*/ 0 w 690113"/>
                  <a:gd name="connsiteY0" fmla="*/ 0 h 0"/>
                  <a:gd name="connsiteX1" fmla="*/ 690113 w 690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13">
                    <a:moveTo>
                      <a:pt x="0" y="0"/>
                    </a:moveTo>
                    <a:lnTo>
                      <a:pt x="690113" y="0"/>
                    </a:lnTo>
                  </a:path>
                </a:pathLst>
              </a:custGeom>
              <a:noFill/>
              <a:ln>
                <a:solidFill>
                  <a:srgbClr val="69B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41" name="Freeform 140"/>
            <p:cNvSpPr/>
            <p:nvPr/>
          </p:nvSpPr>
          <p:spPr>
            <a:xfrm>
              <a:off x="2357505" y="2554411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2489194" y="2586382"/>
              <a:ext cx="0" cy="299738"/>
            </a:xfrm>
            <a:custGeom>
              <a:avLst/>
              <a:gdLst>
                <a:gd name="connsiteX0" fmla="*/ 0 w 0"/>
                <a:gd name="connsiteY0" fmla="*/ 439616 h 439616"/>
                <a:gd name="connsiteX1" fmla="*/ 0 w 0"/>
                <a:gd name="connsiteY1" fmla="*/ 439616 h 439616"/>
                <a:gd name="connsiteX2" fmla="*/ 0 w 0"/>
                <a:gd name="connsiteY2" fmla="*/ 0 h 4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39616">
                  <a:moveTo>
                    <a:pt x="0" y="439616"/>
                  </a:moveTo>
                  <a:lnTo>
                    <a:pt x="0" y="43961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Freeform 144"/>
            <p:cNvSpPr/>
            <p:nvPr/>
          </p:nvSpPr>
          <p:spPr>
            <a:xfrm flipH="1">
              <a:off x="1039596" y="2531696"/>
              <a:ext cx="1314762" cy="613723"/>
            </a:xfrm>
            <a:custGeom>
              <a:avLst/>
              <a:gdLst>
                <a:gd name="connsiteX0" fmla="*/ 0 w 1570008"/>
                <a:gd name="connsiteY0" fmla="*/ 86265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  <a:gd name="connsiteX0" fmla="*/ 15948 w 1570008"/>
                <a:gd name="connsiteY0" fmla="*/ 10875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008" h="741872">
                  <a:moveTo>
                    <a:pt x="15948" y="10875"/>
                  </a:moveTo>
                  <a:lnTo>
                    <a:pt x="0" y="0"/>
                  </a:lnTo>
                  <a:lnTo>
                    <a:pt x="1570008" y="0"/>
                  </a:lnTo>
                  <a:lnTo>
                    <a:pt x="1570008" y="741872"/>
                  </a:lnTo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1544509" y="1768716"/>
              <a:ext cx="950168" cy="781589"/>
            </a:xfrm>
            <a:custGeom>
              <a:avLst/>
              <a:gdLst>
                <a:gd name="connsiteX0" fmla="*/ 0 w 1570008"/>
                <a:gd name="connsiteY0" fmla="*/ 86265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  <a:gd name="connsiteX0" fmla="*/ 15948 w 1570008"/>
                <a:gd name="connsiteY0" fmla="*/ 10875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008" h="741872">
                  <a:moveTo>
                    <a:pt x="15948" y="10875"/>
                  </a:moveTo>
                  <a:lnTo>
                    <a:pt x="0" y="0"/>
                  </a:lnTo>
                  <a:lnTo>
                    <a:pt x="1570008" y="0"/>
                  </a:lnTo>
                  <a:lnTo>
                    <a:pt x="1570008" y="741872"/>
                  </a:lnTo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3053555" y="4047417"/>
              <a:ext cx="930295" cy="956034"/>
            </a:xfrm>
            <a:custGeom>
              <a:avLst/>
              <a:gdLst>
                <a:gd name="connsiteX0" fmla="*/ 0 w 1570008"/>
                <a:gd name="connsiteY0" fmla="*/ 86265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  <a:gd name="connsiteX0" fmla="*/ 63549 w 1570008"/>
                <a:gd name="connsiteY0" fmla="*/ 14932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  <a:gd name="connsiteX0" fmla="*/ 381294 w 1887753"/>
                <a:gd name="connsiteY0" fmla="*/ 125895 h 852835"/>
                <a:gd name="connsiteX1" fmla="*/ 0 w 1887753"/>
                <a:gd name="connsiteY1" fmla="*/ 0 h 852835"/>
                <a:gd name="connsiteX2" fmla="*/ 1887753 w 1887753"/>
                <a:gd name="connsiteY2" fmla="*/ 110963 h 852835"/>
                <a:gd name="connsiteX3" fmla="*/ 1887753 w 1887753"/>
                <a:gd name="connsiteY3" fmla="*/ 852835 h 852835"/>
                <a:gd name="connsiteX0" fmla="*/ 0 w 3667122"/>
                <a:gd name="connsiteY0" fmla="*/ 14932 h 852835"/>
                <a:gd name="connsiteX1" fmla="*/ 1779369 w 3667122"/>
                <a:gd name="connsiteY1" fmla="*/ 0 h 852835"/>
                <a:gd name="connsiteX2" fmla="*/ 3667122 w 3667122"/>
                <a:gd name="connsiteY2" fmla="*/ 110963 h 852835"/>
                <a:gd name="connsiteX3" fmla="*/ 3667122 w 3667122"/>
                <a:gd name="connsiteY3" fmla="*/ 852835 h 852835"/>
                <a:gd name="connsiteX0" fmla="*/ 0 w 3667122"/>
                <a:gd name="connsiteY0" fmla="*/ 14932 h 852835"/>
                <a:gd name="connsiteX1" fmla="*/ 1779369 w 3667122"/>
                <a:gd name="connsiteY1" fmla="*/ 0 h 852835"/>
                <a:gd name="connsiteX2" fmla="*/ 3667122 w 3667122"/>
                <a:gd name="connsiteY2" fmla="*/ 0 h 852835"/>
                <a:gd name="connsiteX3" fmla="*/ 3667122 w 3667122"/>
                <a:gd name="connsiteY3" fmla="*/ 852835 h 852835"/>
                <a:gd name="connsiteX0" fmla="*/ 0 w 3667122"/>
                <a:gd name="connsiteY0" fmla="*/ 0 h 853755"/>
                <a:gd name="connsiteX1" fmla="*/ 1779369 w 3667122"/>
                <a:gd name="connsiteY1" fmla="*/ 920 h 853755"/>
                <a:gd name="connsiteX2" fmla="*/ 3667122 w 3667122"/>
                <a:gd name="connsiteY2" fmla="*/ 920 h 853755"/>
                <a:gd name="connsiteX3" fmla="*/ 3667122 w 3667122"/>
                <a:gd name="connsiteY3" fmla="*/ 853755 h 85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122" h="853755">
                  <a:moveTo>
                    <a:pt x="0" y="0"/>
                  </a:moveTo>
                  <a:lnTo>
                    <a:pt x="1779369" y="920"/>
                  </a:lnTo>
                  <a:lnTo>
                    <a:pt x="3667122" y="920"/>
                  </a:lnTo>
                  <a:lnTo>
                    <a:pt x="3667122" y="853755"/>
                  </a:lnTo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Freeform 148"/>
            <p:cNvSpPr/>
            <p:nvPr/>
          </p:nvSpPr>
          <p:spPr>
            <a:xfrm flipH="1">
              <a:off x="4159237" y="4076041"/>
              <a:ext cx="95944" cy="937654"/>
            </a:xfrm>
            <a:custGeom>
              <a:avLst/>
              <a:gdLst>
                <a:gd name="connsiteX0" fmla="*/ 0 w 1570008"/>
                <a:gd name="connsiteY0" fmla="*/ 86265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  <a:gd name="connsiteX0" fmla="*/ 63549 w 1570008"/>
                <a:gd name="connsiteY0" fmla="*/ 14932 h 741872"/>
                <a:gd name="connsiteX1" fmla="*/ 0 w 1570008"/>
                <a:gd name="connsiteY1" fmla="*/ 0 h 741872"/>
                <a:gd name="connsiteX2" fmla="*/ 1570008 w 1570008"/>
                <a:gd name="connsiteY2" fmla="*/ 0 h 741872"/>
                <a:gd name="connsiteX3" fmla="*/ 1570008 w 1570008"/>
                <a:gd name="connsiteY3" fmla="*/ 741872 h 741872"/>
                <a:gd name="connsiteX0" fmla="*/ 381294 w 1887753"/>
                <a:gd name="connsiteY0" fmla="*/ 125895 h 852835"/>
                <a:gd name="connsiteX1" fmla="*/ 0 w 1887753"/>
                <a:gd name="connsiteY1" fmla="*/ 0 h 852835"/>
                <a:gd name="connsiteX2" fmla="*/ 1887753 w 1887753"/>
                <a:gd name="connsiteY2" fmla="*/ 110963 h 852835"/>
                <a:gd name="connsiteX3" fmla="*/ 1887753 w 1887753"/>
                <a:gd name="connsiteY3" fmla="*/ 852835 h 852835"/>
                <a:gd name="connsiteX0" fmla="*/ 0 w 3667122"/>
                <a:gd name="connsiteY0" fmla="*/ 14932 h 852835"/>
                <a:gd name="connsiteX1" fmla="*/ 1779369 w 3667122"/>
                <a:gd name="connsiteY1" fmla="*/ 0 h 852835"/>
                <a:gd name="connsiteX2" fmla="*/ 3667122 w 3667122"/>
                <a:gd name="connsiteY2" fmla="*/ 110963 h 852835"/>
                <a:gd name="connsiteX3" fmla="*/ 3667122 w 3667122"/>
                <a:gd name="connsiteY3" fmla="*/ 852835 h 852835"/>
                <a:gd name="connsiteX0" fmla="*/ 0 w 3667122"/>
                <a:gd name="connsiteY0" fmla="*/ 14932 h 852835"/>
                <a:gd name="connsiteX1" fmla="*/ 1779369 w 3667122"/>
                <a:gd name="connsiteY1" fmla="*/ 0 h 852835"/>
                <a:gd name="connsiteX2" fmla="*/ 3667122 w 3667122"/>
                <a:gd name="connsiteY2" fmla="*/ 0 h 852835"/>
                <a:gd name="connsiteX3" fmla="*/ 3667122 w 3667122"/>
                <a:gd name="connsiteY3" fmla="*/ 852835 h 852835"/>
                <a:gd name="connsiteX0" fmla="*/ 0 w 3667122"/>
                <a:gd name="connsiteY0" fmla="*/ 0 h 853755"/>
                <a:gd name="connsiteX1" fmla="*/ 1779369 w 3667122"/>
                <a:gd name="connsiteY1" fmla="*/ 920 h 853755"/>
                <a:gd name="connsiteX2" fmla="*/ 3667122 w 3667122"/>
                <a:gd name="connsiteY2" fmla="*/ 920 h 853755"/>
                <a:gd name="connsiteX3" fmla="*/ 3667122 w 3667122"/>
                <a:gd name="connsiteY3" fmla="*/ 853755 h 85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122" h="853755">
                  <a:moveTo>
                    <a:pt x="0" y="0"/>
                  </a:moveTo>
                  <a:lnTo>
                    <a:pt x="1779369" y="920"/>
                  </a:lnTo>
                  <a:lnTo>
                    <a:pt x="3667122" y="920"/>
                  </a:lnTo>
                  <a:lnTo>
                    <a:pt x="3667122" y="853755"/>
                  </a:lnTo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185306" y="2356599"/>
              <a:ext cx="428853" cy="402393"/>
            </a:xfrm>
            <a:custGeom>
              <a:avLst/>
              <a:gdLst>
                <a:gd name="connsiteX0" fmla="*/ 1380226 w 1380226"/>
                <a:gd name="connsiteY0" fmla="*/ 0 h 293298"/>
                <a:gd name="connsiteX1" fmla="*/ 1380226 w 1380226"/>
                <a:gd name="connsiteY1" fmla="*/ 224287 h 293298"/>
                <a:gd name="connsiteX2" fmla="*/ 0 w 1380226"/>
                <a:gd name="connsiteY2" fmla="*/ 224287 h 293298"/>
                <a:gd name="connsiteX3" fmla="*/ 0 w 1380226"/>
                <a:gd name="connsiteY3" fmla="*/ 293298 h 29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26" h="293298">
                  <a:moveTo>
                    <a:pt x="1380226" y="0"/>
                  </a:moveTo>
                  <a:lnTo>
                    <a:pt x="1380226" y="224287"/>
                  </a:lnTo>
                  <a:lnTo>
                    <a:pt x="0" y="224287"/>
                  </a:lnTo>
                  <a:lnTo>
                    <a:pt x="0" y="293298"/>
                  </a:lnTo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xmlns="" val="3300337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hRz0sg7UetvFwbLUrpA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DcCztnkUSKIUW1LU7Iz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XL8j32Ly0GAhz2myVMxk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6EAiyF.kODc6gsx0o4V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GWaPkCUm1JQsQn16aG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b6L2FjgiUGFKVx74swtb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hRz0sg7UetvFwbLUrpA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wLp27Tk6zJS8F9DAB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Bp9poUf_EmV.eKp2Xsl2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AjX3aK1UaDVO_WZndsK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VvSSjhs0uD3W.jISjyW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wLp27Tk6zJS8F9DABi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z.ozm.v0iOXE_E6T8f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QghPyrY7Ei6rOX7yFhKu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jyrSyXSG0S6hj6ahdqkm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DkZuuuyv0eWUDeQudDAu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oWrCTyACUibINSm1ErS1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DcCztnkUSKIUW1LU7Iz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b6L2FjgiUGFKVx74swt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wLp27Tk6zJS8F9DABi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wLp27Tk6zJS8F9DABi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jyrSyXSG0S6hj6ahdqkm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Bp9poUf_EmV.eKp2Xsl2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jyrSyXSG0S6hj6ahdqkm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QghPyrY7Ei6rOX7yFhKu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QghPyrY7Ei6rOX7yFhKu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QghPyrY7Ei6rOX7yFhKu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QghPyrY7Ei6rOX7yFhKu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AjX3aK1UaDVO_WZndsK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VvSSjhs0uD3W.jISjyW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QghPyrY7Ei6rOX7yFhKu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jyrSyXSG0S6hj6ahdqkm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DkZuuuyv0eWUDeQudDA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oWrCTyACUibINSm1ErS1Q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come SM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ransformasi" id="{7A219398-8C9D-4289-851F-D0BC2307E020}" vid="{3013A943-4AF8-46A5-86A7-90B70E0EE3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5554</TotalTime>
  <Words>1230</Words>
  <Application>Microsoft Office PowerPoint</Application>
  <PresentationFormat>On-screen Show (4:3)</PresentationFormat>
  <Paragraphs>295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1_Office Theme</vt:lpstr>
      <vt:lpstr>Welcome SMI</vt:lpstr>
      <vt:lpstr>FASILITAS PEMERINTAH UNTUK MENDUKUNG PROYEK KERJASAMA PEMERINTAH DAN BADAN USAHA (KPBU)</vt:lpstr>
      <vt:lpstr>Agenda</vt:lpstr>
      <vt:lpstr>Peraturan Terkait KPBU</vt:lpstr>
      <vt:lpstr>Infrastruktur Yang Dapat Di-KPBU-kan</vt:lpstr>
      <vt:lpstr>Mekanisme Tahapan Pelaksanaan KPBU</vt:lpstr>
      <vt:lpstr>Fasilitas dan Dukungan Pemerintah</vt:lpstr>
      <vt:lpstr>Slide 7</vt:lpstr>
      <vt:lpstr>Ruang Lingkup dan Metode Pelaksanaan PDF</vt:lpstr>
      <vt:lpstr>Proyek Yang Telah Diberikan PDF</vt:lpstr>
      <vt:lpstr>Slide 10</vt:lpstr>
      <vt:lpstr>Dukungan Kelayakan  (Viability Gap Fund)</vt:lpstr>
      <vt:lpstr>Slide 12</vt:lpstr>
      <vt:lpstr>Slide 13</vt:lpstr>
      <vt:lpstr>Slide 14</vt:lpstr>
      <vt:lpstr>Contoh Risiko Yang Dapat Dijamin PT PII</vt:lpstr>
      <vt:lpstr>Slide 16</vt:lpstr>
      <vt:lpstr>Jenis Pengembalian Investasi Proyek KPBU</vt:lpstr>
      <vt:lpstr>Proses Bisnis Skema KPBU AP dan User Fee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KERJASAMA PEMERINTAH DENGAN BADAN USAHA DALAM PENYEDIAAN INFRASTRUKTUR</dc:title>
  <dc:creator>Gia Nugraha</dc:creator>
  <cp:lastModifiedBy>INDRIA</cp:lastModifiedBy>
  <cp:revision>214</cp:revision>
  <cp:lastPrinted>2017-11-06T13:09:18Z</cp:lastPrinted>
  <dcterms:created xsi:type="dcterms:W3CDTF">2016-08-03T01:42:46Z</dcterms:created>
  <dcterms:modified xsi:type="dcterms:W3CDTF">2018-05-15T04:32:07Z</dcterms:modified>
</cp:coreProperties>
</file>