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0" d="100"/>
          <a:sy n="60" d="100"/>
        </p:scale>
        <p:origin x="-812" y="-11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952281-0C1B-4627-BFDD-5E3D1ED0149B}" type="doc">
      <dgm:prSet loTypeId="urn:microsoft.com/office/officeart/2005/8/layout/hProcess7" loCatId="process" qsTypeId="urn:microsoft.com/office/officeart/2005/8/quickstyle/simple1" qsCatId="simple" csTypeId="urn:microsoft.com/office/officeart/2005/8/colors/colorful2" csCatId="colorful" phldr="1"/>
      <dgm:spPr/>
      <dgm:t>
        <a:bodyPr/>
        <a:lstStyle/>
        <a:p>
          <a:endParaRPr lang="en-US"/>
        </a:p>
      </dgm:t>
    </dgm:pt>
    <dgm:pt modelId="{0B699101-06A8-4054-890B-1AAC9C5CEF69}">
      <dgm:prSet phldrT="[Text]"/>
      <dgm:spPr/>
      <dgm:t>
        <a:bodyPr/>
        <a:lstStyle/>
        <a:p>
          <a:r>
            <a:rPr lang="en-US" dirty="0" err="1" smtClean="0"/>
            <a:t>Tujuan</a:t>
          </a:r>
          <a:endParaRPr lang="en-US" dirty="0"/>
        </a:p>
      </dgm:t>
    </dgm:pt>
    <dgm:pt modelId="{9333331A-5F53-4926-8F23-4B46D2BE8236}" type="parTrans" cxnId="{EDCF865F-C226-4A25-AE94-B92F40DF5F21}">
      <dgm:prSet/>
      <dgm:spPr/>
      <dgm:t>
        <a:bodyPr/>
        <a:lstStyle/>
        <a:p>
          <a:endParaRPr lang="en-US"/>
        </a:p>
      </dgm:t>
    </dgm:pt>
    <dgm:pt modelId="{E2038ABD-9F98-474F-81A4-B1BB3B2494DA}" type="sibTrans" cxnId="{EDCF865F-C226-4A25-AE94-B92F40DF5F21}">
      <dgm:prSet/>
      <dgm:spPr/>
      <dgm:t>
        <a:bodyPr/>
        <a:lstStyle/>
        <a:p>
          <a:endParaRPr lang="en-US"/>
        </a:p>
      </dgm:t>
    </dgm:pt>
    <dgm:pt modelId="{B467DD97-0FAD-40AE-85C2-2C40A5B2C5B6}">
      <dgm:prSet phldrT="[Text]"/>
      <dgm:spPr/>
      <dgm:t>
        <a:bodyPr/>
        <a:lstStyle/>
        <a:p>
          <a:r>
            <a:rPr lang="en-US" dirty="0" smtClean="0"/>
            <a:t>M</a:t>
          </a:r>
          <a:r>
            <a:rPr lang="id-ID" dirty="0" smtClean="0"/>
            <a:t>eningkatkan kesehatan masyarakat dan kualitas lingkungan, dan untuk mengurangi volume </a:t>
          </a:r>
          <a:r>
            <a:rPr lang="en-US" dirty="0" smtClean="0"/>
            <a:t>s</a:t>
          </a:r>
          <a:r>
            <a:rPr lang="id-ID" dirty="0" smtClean="0"/>
            <a:t>ampah secara signifikan demi kebersihan dan keindahan kota serta menjadikan Sampah sebagai sumber daya</a:t>
          </a:r>
          <a:r>
            <a:rPr lang="en-US" dirty="0" smtClean="0"/>
            <a:t> </a:t>
          </a:r>
          <a:r>
            <a:rPr lang="en-US" dirty="0" err="1" smtClean="0"/>
            <a:t>dan</a:t>
          </a:r>
          <a:r>
            <a:rPr lang="en-US" dirty="0" smtClean="0"/>
            <a:t> </a:t>
          </a:r>
          <a:r>
            <a:rPr lang="id-ID" dirty="0" smtClean="0"/>
            <a:t>dilaksanakan untuk mendapatkan nilai tambah Sampah menjadi energi listrik.</a:t>
          </a:r>
          <a:endParaRPr lang="en-US" dirty="0"/>
        </a:p>
      </dgm:t>
    </dgm:pt>
    <dgm:pt modelId="{D8B54A66-95BC-42E9-9F09-1C2D1AD87DDB}" type="parTrans" cxnId="{11C01DE4-6E53-4279-BA3A-B9C0C9FFD930}">
      <dgm:prSet/>
      <dgm:spPr/>
      <dgm:t>
        <a:bodyPr/>
        <a:lstStyle/>
        <a:p>
          <a:endParaRPr lang="en-US"/>
        </a:p>
      </dgm:t>
    </dgm:pt>
    <dgm:pt modelId="{E580B52D-1B7B-4BFE-917B-C8A77BB63213}" type="sibTrans" cxnId="{11C01DE4-6E53-4279-BA3A-B9C0C9FFD930}">
      <dgm:prSet/>
      <dgm:spPr/>
      <dgm:t>
        <a:bodyPr/>
        <a:lstStyle/>
        <a:p>
          <a:endParaRPr lang="en-US"/>
        </a:p>
      </dgm:t>
    </dgm:pt>
    <dgm:pt modelId="{759AE3BB-0AE5-43A9-9EBA-A81AE2E59852}">
      <dgm:prSet phldrT="[Text]"/>
      <dgm:spPr/>
      <dgm:t>
        <a:bodyPr/>
        <a:lstStyle/>
        <a:p>
          <a:r>
            <a:rPr lang="en-US" dirty="0" err="1" smtClean="0"/>
            <a:t>Ruang</a:t>
          </a:r>
          <a:r>
            <a:rPr lang="en-US" dirty="0" smtClean="0"/>
            <a:t> </a:t>
          </a:r>
          <a:r>
            <a:rPr lang="en-US" dirty="0" err="1" smtClean="0"/>
            <a:t>Lingkup</a:t>
          </a:r>
          <a:endParaRPr lang="en-US" dirty="0"/>
        </a:p>
      </dgm:t>
    </dgm:pt>
    <dgm:pt modelId="{5261E86A-DD9D-4CA5-B297-CCCA6B687430}" type="parTrans" cxnId="{ADCF97D4-3DD5-4D07-A99D-67A81EC3C17D}">
      <dgm:prSet/>
      <dgm:spPr/>
      <dgm:t>
        <a:bodyPr/>
        <a:lstStyle/>
        <a:p>
          <a:endParaRPr lang="en-US"/>
        </a:p>
      </dgm:t>
    </dgm:pt>
    <dgm:pt modelId="{5C07637C-BE3A-4C02-A0EE-237D8D333BDD}" type="sibTrans" cxnId="{ADCF97D4-3DD5-4D07-A99D-67A81EC3C17D}">
      <dgm:prSet/>
      <dgm:spPr/>
      <dgm:t>
        <a:bodyPr/>
        <a:lstStyle/>
        <a:p>
          <a:endParaRPr lang="en-US"/>
        </a:p>
      </dgm:t>
    </dgm:pt>
    <dgm:pt modelId="{3A5A71FA-A30F-4D1F-A137-3C0CC053DA8B}">
      <dgm:prSet phldrT="[Text]"/>
      <dgm:spPr/>
      <dgm:t>
        <a:bodyPr/>
        <a:lstStyle/>
        <a:p>
          <a:r>
            <a:rPr lang="id-ID" dirty="0" smtClean="0"/>
            <a:t>Pengelolaan Sampah dilakukan secara terintegrasi dari hulu ke hilir melalui pengurangan Sampah dan penanganan Sampah.</a:t>
          </a:r>
          <a:endParaRPr lang="en-US" dirty="0"/>
        </a:p>
      </dgm:t>
    </dgm:pt>
    <dgm:pt modelId="{5E5A0868-22DE-484F-9EEE-E8CDD5AB6941}" type="parTrans" cxnId="{24D60116-60BE-407F-9C5F-4D4A426F4279}">
      <dgm:prSet/>
      <dgm:spPr/>
      <dgm:t>
        <a:bodyPr/>
        <a:lstStyle/>
        <a:p>
          <a:endParaRPr lang="en-US"/>
        </a:p>
      </dgm:t>
    </dgm:pt>
    <dgm:pt modelId="{BA0FE6A4-2441-42A8-BEED-2DA163831D14}" type="sibTrans" cxnId="{24D60116-60BE-407F-9C5F-4D4A426F4279}">
      <dgm:prSet/>
      <dgm:spPr/>
      <dgm:t>
        <a:bodyPr/>
        <a:lstStyle/>
        <a:p>
          <a:endParaRPr lang="en-US"/>
        </a:p>
      </dgm:t>
    </dgm:pt>
    <dgm:pt modelId="{9B594210-6607-4898-A59B-376492BFFC99}" type="pres">
      <dgm:prSet presAssocID="{BC952281-0C1B-4627-BFDD-5E3D1ED0149B}" presName="Name0" presStyleCnt="0">
        <dgm:presLayoutVars>
          <dgm:dir/>
          <dgm:animLvl val="lvl"/>
          <dgm:resizeHandles val="exact"/>
        </dgm:presLayoutVars>
      </dgm:prSet>
      <dgm:spPr/>
    </dgm:pt>
    <dgm:pt modelId="{4ECB6AAC-9062-4EE5-B37D-AC1B4A77B1E0}" type="pres">
      <dgm:prSet presAssocID="{0B699101-06A8-4054-890B-1AAC9C5CEF69}" presName="compositeNode" presStyleCnt="0">
        <dgm:presLayoutVars>
          <dgm:bulletEnabled val="1"/>
        </dgm:presLayoutVars>
      </dgm:prSet>
      <dgm:spPr/>
    </dgm:pt>
    <dgm:pt modelId="{ACCC8096-6603-4B4F-AB07-13262FECCD5B}" type="pres">
      <dgm:prSet presAssocID="{0B699101-06A8-4054-890B-1AAC9C5CEF69}" presName="bgRect" presStyleLbl="node1" presStyleIdx="0" presStyleCnt="2"/>
      <dgm:spPr/>
      <dgm:t>
        <a:bodyPr/>
        <a:lstStyle/>
        <a:p>
          <a:endParaRPr lang="en-US"/>
        </a:p>
      </dgm:t>
    </dgm:pt>
    <dgm:pt modelId="{C6C3260F-8C40-40E6-A23C-5E06F720115A}" type="pres">
      <dgm:prSet presAssocID="{0B699101-06A8-4054-890B-1AAC9C5CEF69}" presName="parentNode" presStyleLbl="node1" presStyleIdx="0" presStyleCnt="2">
        <dgm:presLayoutVars>
          <dgm:chMax val="0"/>
          <dgm:bulletEnabled val="1"/>
        </dgm:presLayoutVars>
      </dgm:prSet>
      <dgm:spPr/>
      <dgm:t>
        <a:bodyPr/>
        <a:lstStyle/>
        <a:p>
          <a:endParaRPr lang="en-US"/>
        </a:p>
      </dgm:t>
    </dgm:pt>
    <dgm:pt modelId="{19B01671-C45A-4A5D-84D9-A27344D0E694}" type="pres">
      <dgm:prSet presAssocID="{0B699101-06A8-4054-890B-1AAC9C5CEF69}" presName="childNode" presStyleLbl="node1" presStyleIdx="0" presStyleCnt="2">
        <dgm:presLayoutVars>
          <dgm:bulletEnabled val="1"/>
        </dgm:presLayoutVars>
      </dgm:prSet>
      <dgm:spPr/>
      <dgm:t>
        <a:bodyPr/>
        <a:lstStyle/>
        <a:p>
          <a:endParaRPr lang="en-US"/>
        </a:p>
      </dgm:t>
    </dgm:pt>
    <dgm:pt modelId="{2463B4C0-0397-465E-BEE8-7FF77FEC1D32}" type="pres">
      <dgm:prSet presAssocID="{E2038ABD-9F98-474F-81A4-B1BB3B2494DA}" presName="hSp" presStyleCnt="0"/>
      <dgm:spPr/>
    </dgm:pt>
    <dgm:pt modelId="{BE8C6A37-9861-4CDA-A67D-B865AE33CF12}" type="pres">
      <dgm:prSet presAssocID="{E2038ABD-9F98-474F-81A4-B1BB3B2494DA}" presName="vProcSp" presStyleCnt="0"/>
      <dgm:spPr/>
    </dgm:pt>
    <dgm:pt modelId="{4EDC6067-0CFC-4F2A-B257-A34C1B08A898}" type="pres">
      <dgm:prSet presAssocID="{E2038ABD-9F98-474F-81A4-B1BB3B2494DA}" presName="vSp1" presStyleCnt="0"/>
      <dgm:spPr/>
    </dgm:pt>
    <dgm:pt modelId="{4E323DD3-5525-44F6-8E8E-C6AF3DDF11F8}" type="pres">
      <dgm:prSet presAssocID="{E2038ABD-9F98-474F-81A4-B1BB3B2494DA}" presName="simulatedConn" presStyleLbl="solidFgAcc1" presStyleIdx="0" presStyleCnt="1"/>
      <dgm:spPr/>
    </dgm:pt>
    <dgm:pt modelId="{A51141C2-1698-4154-A2ED-B8963E03019D}" type="pres">
      <dgm:prSet presAssocID="{E2038ABD-9F98-474F-81A4-B1BB3B2494DA}" presName="vSp2" presStyleCnt="0"/>
      <dgm:spPr/>
    </dgm:pt>
    <dgm:pt modelId="{2A07CD2B-7B6D-4DD4-A6E5-9459635FEA6F}" type="pres">
      <dgm:prSet presAssocID="{E2038ABD-9F98-474F-81A4-B1BB3B2494DA}" presName="sibTrans" presStyleCnt="0"/>
      <dgm:spPr/>
    </dgm:pt>
    <dgm:pt modelId="{D659E9C3-920C-4DA1-82A8-9FA6B2BF511E}" type="pres">
      <dgm:prSet presAssocID="{759AE3BB-0AE5-43A9-9EBA-A81AE2E59852}" presName="compositeNode" presStyleCnt="0">
        <dgm:presLayoutVars>
          <dgm:bulletEnabled val="1"/>
        </dgm:presLayoutVars>
      </dgm:prSet>
      <dgm:spPr/>
    </dgm:pt>
    <dgm:pt modelId="{5D42A003-5B51-47A2-8EFC-E8C547A74AD8}" type="pres">
      <dgm:prSet presAssocID="{759AE3BB-0AE5-43A9-9EBA-A81AE2E59852}" presName="bgRect" presStyleLbl="node1" presStyleIdx="1" presStyleCnt="2" custLinFactNeighborX="1900" custLinFactNeighborY="-4473"/>
      <dgm:spPr/>
      <dgm:t>
        <a:bodyPr/>
        <a:lstStyle/>
        <a:p>
          <a:endParaRPr lang="en-US"/>
        </a:p>
      </dgm:t>
    </dgm:pt>
    <dgm:pt modelId="{772B3C51-5C44-450A-943A-7B3BCEF82645}" type="pres">
      <dgm:prSet presAssocID="{759AE3BB-0AE5-43A9-9EBA-A81AE2E59852}" presName="parentNode" presStyleLbl="node1" presStyleIdx="1" presStyleCnt="2">
        <dgm:presLayoutVars>
          <dgm:chMax val="0"/>
          <dgm:bulletEnabled val="1"/>
        </dgm:presLayoutVars>
      </dgm:prSet>
      <dgm:spPr/>
      <dgm:t>
        <a:bodyPr/>
        <a:lstStyle/>
        <a:p>
          <a:endParaRPr lang="en-US"/>
        </a:p>
      </dgm:t>
    </dgm:pt>
    <dgm:pt modelId="{794ECDF6-4F85-4A22-84D4-64E967B4D1DD}" type="pres">
      <dgm:prSet presAssocID="{759AE3BB-0AE5-43A9-9EBA-A81AE2E59852}" presName="childNode" presStyleLbl="node1" presStyleIdx="1" presStyleCnt="2">
        <dgm:presLayoutVars>
          <dgm:bulletEnabled val="1"/>
        </dgm:presLayoutVars>
      </dgm:prSet>
      <dgm:spPr/>
      <dgm:t>
        <a:bodyPr/>
        <a:lstStyle/>
        <a:p>
          <a:endParaRPr lang="en-US"/>
        </a:p>
      </dgm:t>
    </dgm:pt>
  </dgm:ptLst>
  <dgm:cxnLst>
    <dgm:cxn modelId="{1B270311-420E-43E6-A12D-E98EEFD2616D}" type="presOf" srcId="{3A5A71FA-A30F-4D1F-A137-3C0CC053DA8B}" destId="{794ECDF6-4F85-4A22-84D4-64E967B4D1DD}" srcOrd="0" destOrd="0" presId="urn:microsoft.com/office/officeart/2005/8/layout/hProcess7"/>
    <dgm:cxn modelId="{3A05FD40-1007-4601-B45D-1EFBEB685FAD}" type="presOf" srcId="{759AE3BB-0AE5-43A9-9EBA-A81AE2E59852}" destId="{5D42A003-5B51-47A2-8EFC-E8C547A74AD8}" srcOrd="0" destOrd="0" presId="urn:microsoft.com/office/officeart/2005/8/layout/hProcess7"/>
    <dgm:cxn modelId="{EDCF865F-C226-4A25-AE94-B92F40DF5F21}" srcId="{BC952281-0C1B-4627-BFDD-5E3D1ED0149B}" destId="{0B699101-06A8-4054-890B-1AAC9C5CEF69}" srcOrd="0" destOrd="0" parTransId="{9333331A-5F53-4926-8F23-4B46D2BE8236}" sibTransId="{E2038ABD-9F98-474F-81A4-B1BB3B2494DA}"/>
    <dgm:cxn modelId="{11C01DE4-6E53-4279-BA3A-B9C0C9FFD930}" srcId="{0B699101-06A8-4054-890B-1AAC9C5CEF69}" destId="{B467DD97-0FAD-40AE-85C2-2C40A5B2C5B6}" srcOrd="0" destOrd="0" parTransId="{D8B54A66-95BC-42E9-9F09-1C2D1AD87DDB}" sibTransId="{E580B52D-1B7B-4BFE-917B-C8A77BB63213}"/>
    <dgm:cxn modelId="{24D60116-60BE-407F-9C5F-4D4A426F4279}" srcId="{759AE3BB-0AE5-43A9-9EBA-A81AE2E59852}" destId="{3A5A71FA-A30F-4D1F-A137-3C0CC053DA8B}" srcOrd="0" destOrd="0" parTransId="{5E5A0868-22DE-484F-9EEE-E8CDD5AB6941}" sibTransId="{BA0FE6A4-2441-42A8-BEED-2DA163831D14}"/>
    <dgm:cxn modelId="{5671440D-1F6A-4291-A1A5-16F8F7A83B18}" type="presOf" srcId="{B467DD97-0FAD-40AE-85C2-2C40A5B2C5B6}" destId="{19B01671-C45A-4A5D-84D9-A27344D0E694}" srcOrd="0" destOrd="0" presId="urn:microsoft.com/office/officeart/2005/8/layout/hProcess7"/>
    <dgm:cxn modelId="{ADCF97D4-3DD5-4D07-A99D-67A81EC3C17D}" srcId="{BC952281-0C1B-4627-BFDD-5E3D1ED0149B}" destId="{759AE3BB-0AE5-43A9-9EBA-A81AE2E59852}" srcOrd="1" destOrd="0" parTransId="{5261E86A-DD9D-4CA5-B297-CCCA6B687430}" sibTransId="{5C07637C-BE3A-4C02-A0EE-237D8D333BDD}"/>
    <dgm:cxn modelId="{33B76F58-F5BC-4C4E-AE3A-199044471BD7}" type="presOf" srcId="{BC952281-0C1B-4627-BFDD-5E3D1ED0149B}" destId="{9B594210-6607-4898-A59B-376492BFFC99}" srcOrd="0" destOrd="0" presId="urn:microsoft.com/office/officeart/2005/8/layout/hProcess7"/>
    <dgm:cxn modelId="{1FC9B730-8E4C-49C6-9B82-F3FDE53742FD}" type="presOf" srcId="{759AE3BB-0AE5-43A9-9EBA-A81AE2E59852}" destId="{772B3C51-5C44-450A-943A-7B3BCEF82645}" srcOrd="1" destOrd="0" presId="urn:microsoft.com/office/officeart/2005/8/layout/hProcess7"/>
    <dgm:cxn modelId="{012815CC-DEE0-4CF7-8C00-D2F2E8D7DA6B}" type="presOf" srcId="{0B699101-06A8-4054-890B-1AAC9C5CEF69}" destId="{C6C3260F-8C40-40E6-A23C-5E06F720115A}" srcOrd="1" destOrd="0" presId="urn:microsoft.com/office/officeart/2005/8/layout/hProcess7"/>
    <dgm:cxn modelId="{188882B3-5E05-4D97-958F-C35B7CD20B7F}" type="presOf" srcId="{0B699101-06A8-4054-890B-1AAC9C5CEF69}" destId="{ACCC8096-6603-4B4F-AB07-13262FECCD5B}" srcOrd="0" destOrd="0" presId="urn:microsoft.com/office/officeart/2005/8/layout/hProcess7"/>
    <dgm:cxn modelId="{2E224DBC-37A8-42D3-BF8D-028569CB122E}" type="presParOf" srcId="{9B594210-6607-4898-A59B-376492BFFC99}" destId="{4ECB6AAC-9062-4EE5-B37D-AC1B4A77B1E0}" srcOrd="0" destOrd="0" presId="urn:microsoft.com/office/officeart/2005/8/layout/hProcess7"/>
    <dgm:cxn modelId="{547CE229-B3AE-430F-9F4C-7B1D0FA71FD7}" type="presParOf" srcId="{4ECB6AAC-9062-4EE5-B37D-AC1B4A77B1E0}" destId="{ACCC8096-6603-4B4F-AB07-13262FECCD5B}" srcOrd="0" destOrd="0" presId="urn:microsoft.com/office/officeart/2005/8/layout/hProcess7"/>
    <dgm:cxn modelId="{A69EF00C-0135-410A-A4DB-2CEA973AC6B1}" type="presParOf" srcId="{4ECB6AAC-9062-4EE5-B37D-AC1B4A77B1E0}" destId="{C6C3260F-8C40-40E6-A23C-5E06F720115A}" srcOrd="1" destOrd="0" presId="urn:microsoft.com/office/officeart/2005/8/layout/hProcess7"/>
    <dgm:cxn modelId="{CF42DD45-50FE-4A60-BE45-9EC9E1DBFFA8}" type="presParOf" srcId="{4ECB6AAC-9062-4EE5-B37D-AC1B4A77B1E0}" destId="{19B01671-C45A-4A5D-84D9-A27344D0E694}" srcOrd="2" destOrd="0" presId="urn:microsoft.com/office/officeart/2005/8/layout/hProcess7"/>
    <dgm:cxn modelId="{286BD067-2E22-4DCE-9A7C-9E1BE4A5028A}" type="presParOf" srcId="{9B594210-6607-4898-A59B-376492BFFC99}" destId="{2463B4C0-0397-465E-BEE8-7FF77FEC1D32}" srcOrd="1" destOrd="0" presId="urn:microsoft.com/office/officeart/2005/8/layout/hProcess7"/>
    <dgm:cxn modelId="{8FB4BFDA-C6A5-47B0-AA63-DA291862A28F}" type="presParOf" srcId="{9B594210-6607-4898-A59B-376492BFFC99}" destId="{BE8C6A37-9861-4CDA-A67D-B865AE33CF12}" srcOrd="2" destOrd="0" presId="urn:microsoft.com/office/officeart/2005/8/layout/hProcess7"/>
    <dgm:cxn modelId="{2542F3B2-1DCE-455F-9E9D-190171782D08}" type="presParOf" srcId="{BE8C6A37-9861-4CDA-A67D-B865AE33CF12}" destId="{4EDC6067-0CFC-4F2A-B257-A34C1B08A898}" srcOrd="0" destOrd="0" presId="urn:microsoft.com/office/officeart/2005/8/layout/hProcess7"/>
    <dgm:cxn modelId="{95A44CE3-AB17-40EC-8020-2738B7D1606D}" type="presParOf" srcId="{BE8C6A37-9861-4CDA-A67D-B865AE33CF12}" destId="{4E323DD3-5525-44F6-8E8E-C6AF3DDF11F8}" srcOrd="1" destOrd="0" presId="urn:microsoft.com/office/officeart/2005/8/layout/hProcess7"/>
    <dgm:cxn modelId="{233DB7E6-4D86-4CED-B168-319ED98A4197}" type="presParOf" srcId="{BE8C6A37-9861-4CDA-A67D-B865AE33CF12}" destId="{A51141C2-1698-4154-A2ED-B8963E03019D}" srcOrd="2" destOrd="0" presId="urn:microsoft.com/office/officeart/2005/8/layout/hProcess7"/>
    <dgm:cxn modelId="{065A62AF-477E-44C0-8309-DF7AB185E1FF}" type="presParOf" srcId="{9B594210-6607-4898-A59B-376492BFFC99}" destId="{2A07CD2B-7B6D-4DD4-A6E5-9459635FEA6F}" srcOrd="3" destOrd="0" presId="urn:microsoft.com/office/officeart/2005/8/layout/hProcess7"/>
    <dgm:cxn modelId="{334ABCAC-F393-49BF-B6AA-DF411F5B6124}" type="presParOf" srcId="{9B594210-6607-4898-A59B-376492BFFC99}" destId="{D659E9C3-920C-4DA1-82A8-9FA6B2BF511E}" srcOrd="4" destOrd="0" presId="urn:microsoft.com/office/officeart/2005/8/layout/hProcess7"/>
    <dgm:cxn modelId="{514471B9-77CB-4F61-8CE4-257B2E45ACD2}" type="presParOf" srcId="{D659E9C3-920C-4DA1-82A8-9FA6B2BF511E}" destId="{5D42A003-5B51-47A2-8EFC-E8C547A74AD8}" srcOrd="0" destOrd="0" presId="urn:microsoft.com/office/officeart/2005/8/layout/hProcess7"/>
    <dgm:cxn modelId="{58E1C025-F119-4F9B-8EDB-5EA9095DE642}" type="presParOf" srcId="{D659E9C3-920C-4DA1-82A8-9FA6B2BF511E}" destId="{772B3C51-5C44-450A-943A-7B3BCEF82645}" srcOrd="1" destOrd="0" presId="urn:microsoft.com/office/officeart/2005/8/layout/hProcess7"/>
    <dgm:cxn modelId="{436F256D-3503-4429-A797-42594CCF1C0C}" type="presParOf" srcId="{D659E9C3-920C-4DA1-82A8-9FA6B2BF511E}" destId="{794ECDF6-4F85-4A22-84D4-64E967B4D1DD}"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CC8096-6603-4B4F-AB07-13262FECCD5B}">
      <dsp:nvSpPr>
        <dsp:cNvPr id="0" name=""/>
        <dsp:cNvSpPr/>
      </dsp:nvSpPr>
      <dsp:spPr>
        <a:xfrm>
          <a:off x="1945" y="0"/>
          <a:ext cx="4955935" cy="4062953"/>
        </a:xfrm>
        <a:prstGeom prst="roundRect">
          <a:avLst>
            <a:gd name="adj" fmla="val 5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40589" rIns="182245" bIns="0" numCol="1" spcCol="1270" anchor="t" anchorCtr="0">
          <a:noAutofit/>
        </a:bodyPr>
        <a:lstStyle/>
        <a:p>
          <a:pPr lvl="0" algn="r" defTabSz="1822450">
            <a:lnSpc>
              <a:spcPct val="90000"/>
            </a:lnSpc>
            <a:spcBef>
              <a:spcPct val="0"/>
            </a:spcBef>
            <a:spcAft>
              <a:spcPct val="35000"/>
            </a:spcAft>
          </a:pPr>
          <a:r>
            <a:rPr lang="en-US" sz="4100" kern="1200" dirty="0" err="1" smtClean="0"/>
            <a:t>Tujuan</a:t>
          </a:r>
          <a:endParaRPr lang="en-US" sz="4100" kern="1200" dirty="0"/>
        </a:p>
      </dsp:txBody>
      <dsp:txXfrm rot="16200000">
        <a:off x="-1168271" y="1170217"/>
        <a:ext cx="3331621" cy="991187"/>
      </dsp:txXfrm>
    </dsp:sp>
    <dsp:sp modelId="{19B01671-C45A-4A5D-84D9-A27344D0E694}">
      <dsp:nvSpPr>
        <dsp:cNvPr id="0" name=""/>
        <dsp:cNvSpPr/>
      </dsp:nvSpPr>
      <dsp:spPr>
        <a:xfrm>
          <a:off x="993133" y="0"/>
          <a:ext cx="3692172" cy="406295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78867" rIns="0" bIns="0" numCol="1" spcCol="1270" anchor="t" anchorCtr="0">
          <a:noAutofit/>
        </a:bodyPr>
        <a:lstStyle/>
        <a:p>
          <a:pPr lvl="0" algn="l" defTabSz="1022350">
            <a:lnSpc>
              <a:spcPct val="90000"/>
            </a:lnSpc>
            <a:spcBef>
              <a:spcPct val="0"/>
            </a:spcBef>
            <a:spcAft>
              <a:spcPct val="35000"/>
            </a:spcAft>
          </a:pPr>
          <a:r>
            <a:rPr lang="en-US" sz="2300" kern="1200" dirty="0" smtClean="0"/>
            <a:t>M</a:t>
          </a:r>
          <a:r>
            <a:rPr lang="id-ID" sz="2300" kern="1200" dirty="0" smtClean="0"/>
            <a:t>eningkatkan kesehatan masyarakat dan kualitas lingkungan, dan untuk mengurangi volume </a:t>
          </a:r>
          <a:r>
            <a:rPr lang="en-US" sz="2300" kern="1200" dirty="0" smtClean="0"/>
            <a:t>s</a:t>
          </a:r>
          <a:r>
            <a:rPr lang="id-ID" sz="2300" kern="1200" dirty="0" smtClean="0"/>
            <a:t>ampah secara signifikan demi kebersihan dan keindahan kota serta menjadikan Sampah sebagai sumber daya</a:t>
          </a:r>
          <a:r>
            <a:rPr lang="en-US" sz="2300" kern="1200" dirty="0" smtClean="0"/>
            <a:t> </a:t>
          </a:r>
          <a:r>
            <a:rPr lang="en-US" sz="2300" kern="1200" dirty="0" err="1" smtClean="0"/>
            <a:t>dan</a:t>
          </a:r>
          <a:r>
            <a:rPr lang="en-US" sz="2300" kern="1200" dirty="0" smtClean="0"/>
            <a:t> </a:t>
          </a:r>
          <a:r>
            <a:rPr lang="id-ID" sz="2300" kern="1200" dirty="0" smtClean="0"/>
            <a:t>dilaksanakan untuk mendapatkan nilai tambah Sampah menjadi energi listrik.</a:t>
          </a:r>
          <a:endParaRPr lang="en-US" sz="2300" kern="1200" dirty="0"/>
        </a:p>
      </dsp:txBody>
      <dsp:txXfrm>
        <a:off x="993133" y="0"/>
        <a:ext cx="3692172" cy="4062953"/>
      </dsp:txXfrm>
    </dsp:sp>
    <dsp:sp modelId="{5D42A003-5B51-47A2-8EFC-E8C547A74AD8}">
      <dsp:nvSpPr>
        <dsp:cNvPr id="0" name=""/>
        <dsp:cNvSpPr/>
      </dsp:nvSpPr>
      <dsp:spPr>
        <a:xfrm>
          <a:off x="5133285" y="0"/>
          <a:ext cx="4955935" cy="4062953"/>
        </a:xfrm>
        <a:prstGeom prst="roundRect">
          <a:avLst>
            <a:gd name="adj" fmla="val 5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40589" rIns="182245" bIns="0" numCol="1" spcCol="1270" anchor="t" anchorCtr="0">
          <a:noAutofit/>
        </a:bodyPr>
        <a:lstStyle/>
        <a:p>
          <a:pPr lvl="0" algn="r" defTabSz="1822450">
            <a:lnSpc>
              <a:spcPct val="90000"/>
            </a:lnSpc>
            <a:spcBef>
              <a:spcPct val="0"/>
            </a:spcBef>
            <a:spcAft>
              <a:spcPct val="35000"/>
            </a:spcAft>
          </a:pPr>
          <a:r>
            <a:rPr lang="en-US" sz="4100" kern="1200" dirty="0" err="1" smtClean="0"/>
            <a:t>Ruang</a:t>
          </a:r>
          <a:r>
            <a:rPr lang="en-US" sz="4100" kern="1200" dirty="0" smtClean="0"/>
            <a:t> </a:t>
          </a:r>
          <a:r>
            <a:rPr lang="en-US" sz="4100" kern="1200" dirty="0" err="1" smtClean="0"/>
            <a:t>Lingkup</a:t>
          </a:r>
          <a:endParaRPr lang="en-US" sz="4100" kern="1200" dirty="0"/>
        </a:p>
      </dsp:txBody>
      <dsp:txXfrm rot="16200000">
        <a:off x="3963068" y="1170217"/>
        <a:ext cx="3331621" cy="991187"/>
      </dsp:txXfrm>
    </dsp:sp>
    <dsp:sp modelId="{4E323DD3-5525-44F6-8E8E-C6AF3DDF11F8}">
      <dsp:nvSpPr>
        <dsp:cNvPr id="0" name=""/>
        <dsp:cNvSpPr/>
      </dsp:nvSpPr>
      <dsp:spPr>
        <a:xfrm rot="5400000">
          <a:off x="4857580" y="3111253"/>
          <a:ext cx="597076" cy="743390"/>
        </a:xfrm>
        <a:prstGeom prst="flowChartExtract">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94ECDF6-4F85-4A22-84D4-64E967B4D1DD}">
      <dsp:nvSpPr>
        <dsp:cNvPr id="0" name=""/>
        <dsp:cNvSpPr/>
      </dsp:nvSpPr>
      <dsp:spPr>
        <a:xfrm>
          <a:off x="6124472" y="0"/>
          <a:ext cx="3692172" cy="406295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78867" rIns="0" bIns="0" numCol="1" spcCol="1270" anchor="t" anchorCtr="0">
          <a:noAutofit/>
        </a:bodyPr>
        <a:lstStyle/>
        <a:p>
          <a:pPr lvl="0" algn="l" defTabSz="1022350">
            <a:lnSpc>
              <a:spcPct val="90000"/>
            </a:lnSpc>
            <a:spcBef>
              <a:spcPct val="0"/>
            </a:spcBef>
            <a:spcAft>
              <a:spcPct val="35000"/>
            </a:spcAft>
          </a:pPr>
          <a:r>
            <a:rPr lang="id-ID" sz="2300" kern="1200" dirty="0" smtClean="0"/>
            <a:t>Pengelolaan Sampah dilakukan secara terintegrasi dari hulu ke hilir melalui pengurangan Sampah dan penanganan Sampah.</a:t>
          </a:r>
          <a:endParaRPr lang="en-US" sz="2300" kern="1200" dirty="0"/>
        </a:p>
      </dsp:txBody>
      <dsp:txXfrm>
        <a:off x="6124472" y="0"/>
        <a:ext cx="3692172" cy="4062953"/>
      </dsp:txXfrm>
    </dsp:sp>
  </dsp:spTree>
</dsp:drawing>
</file>

<file path=ppt/diagrams/layout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FA798F-83EE-473E-87C5-BF85EC969781}" type="datetimeFigureOut">
              <a:rPr lang="en-US" smtClean="0"/>
              <a:t>5/15/2018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ADE5BA-46D9-41B9-9D7C-56489724A804}" type="slidenum">
              <a:rPr lang="en-US" smtClean="0"/>
              <a:t>‹#›</a:t>
            </a:fld>
            <a:endParaRPr lang="en-US"/>
          </a:p>
        </p:txBody>
      </p:sp>
    </p:spTree>
    <p:extLst>
      <p:ext uri="{BB962C8B-B14F-4D97-AF65-F5344CB8AC3E}">
        <p14:creationId xmlns:p14="http://schemas.microsoft.com/office/powerpoint/2010/main" val="716931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ADE5BA-46D9-41B9-9D7C-56489724A804}" type="slidenum">
              <a:rPr lang="en-US" smtClean="0"/>
              <a:t>4</a:t>
            </a:fld>
            <a:endParaRPr lang="en-US"/>
          </a:p>
        </p:txBody>
      </p:sp>
    </p:spTree>
    <p:extLst>
      <p:ext uri="{BB962C8B-B14F-4D97-AF65-F5344CB8AC3E}">
        <p14:creationId xmlns:p14="http://schemas.microsoft.com/office/powerpoint/2010/main" val="1168744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284D4D3-E702-42A6-8366-D7557CFE9928}" type="datetimeFigureOut">
              <a:rPr lang="en-GB" smtClean="0"/>
              <a:t>15/05/2018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AE13B0D-0C5D-4358-91C0-9F92D28DE427}" type="slidenum">
              <a:rPr lang="en-GB" smtClean="0"/>
              <a:t>‹#›</a:t>
            </a:fld>
            <a:endParaRPr lang="en-GB"/>
          </a:p>
        </p:txBody>
      </p:sp>
    </p:spTree>
    <p:extLst>
      <p:ext uri="{BB962C8B-B14F-4D97-AF65-F5344CB8AC3E}">
        <p14:creationId xmlns:p14="http://schemas.microsoft.com/office/powerpoint/2010/main" val="2538781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284D4D3-E702-42A6-8366-D7557CFE9928}" type="datetimeFigureOut">
              <a:rPr lang="en-GB" smtClean="0"/>
              <a:t>15/05/2018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AE13B0D-0C5D-4358-91C0-9F92D28DE427}" type="slidenum">
              <a:rPr lang="en-GB" smtClean="0"/>
              <a:t>‹#›</a:t>
            </a:fld>
            <a:endParaRPr lang="en-GB"/>
          </a:p>
        </p:txBody>
      </p:sp>
    </p:spTree>
    <p:extLst>
      <p:ext uri="{BB962C8B-B14F-4D97-AF65-F5344CB8AC3E}">
        <p14:creationId xmlns:p14="http://schemas.microsoft.com/office/powerpoint/2010/main" val="2689265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284D4D3-E702-42A6-8366-D7557CFE9928}" type="datetimeFigureOut">
              <a:rPr lang="en-GB" smtClean="0"/>
              <a:t>15/05/2018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AE13B0D-0C5D-4358-91C0-9F92D28DE427}" type="slidenum">
              <a:rPr lang="en-GB" smtClean="0"/>
              <a:t>‹#›</a:t>
            </a:fld>
            <a:endParaRPr lang="en-GB"/>
          </a:p>
        </p:txBody>
      </p:sp>
    </p:spTree>
    <p:extLst>
      <p:ext uri="{BB962C8B-B14F-4D97-AF65-F5344CB8AC3E}">
        <p14:creationId xmlns:p14="http://schemas.microsoft.com/office/powerpoint/2010/main" val="3145251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284D4D3-E702-42A6-8366-D7557CFE9928}" type="datetimeFigureOut">
              <a:rPr lang="en-GB" smtClean="0"/>
              <a:t>15/05/2018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AE13B0D-0C5D-4358-91C0-9F92D28DE427}" type="slidenum">
              <a:rPr lang="en-GB" smtClean="0"/>
              <a:t>‹#›</a:t>
            </a:fld>
            <a:endParaRPr lang="en-GB"/>
          </a:p>
        </p:txBody>
      </p:sp>
    </p:spTree>
    <p:extLst>
      <p:ext uri="{BB962C8B-B14F-4D97-AF65-F5344CB8AC3E}">
        <p14:creationId xmlns:p14="http://schemas.microsoft.com/office/powerpoint/2010/main" val="3438148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84D4D3-E702-42A6-8366-D7557CFE9928}" type="datetimeFigureOut">
              <a:rPr lang="en-GB" smtClean="0"/>
              <a:t>15/05/2018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AE13B0D-0C5D-4358-91C0-9F92D28DE427}" type="slidenum">
              <a:rPr lang="en-GB" smtClean="0"/>
              <a:t>‹#›</a:t>
            </a:fld>
            <a:endParaRPr lang="en-GB"/>
          </a:p>
        </p:txBody>
      </p:sp>
    </p:spTree>
    <p:extLst>
      <p:ext uri="{BB962C8B-B14F-4D97-AF65-F5344CB8AC3E}">
        <p14:creationId xmlns:p14="http://schemas.microsoft.com/office/powerpoint/2010/main" val="2811375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D284D4D3-E702-42A6-8366-D7557CFE9928}" type="datetimeFigureOut">
              <a:rPr lang="en-GB" smtClean="0"/>
              <a:t>15/05/2018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AE13B0D-0C5D-4358-91C0-9F92D28DE427}" type="slidenum">
              <a:rPr lang="en-GB" smtClean="0"/>
              <a:t>‹#›</a:t>
            </a:fld>
            <a:endParaRPr lang="en-GB"/>
          </a:p>
        </p:txBody>
      </p:sp>
    </p:spTree>
    <p:extLst>
      <p:ext uri="{BB962C8B-B14F-4D97-AF65-F5344CB8AC3E}">
        <p14:creationId xmlns:p14="http://schemas.microsoft.com/office/powerpoint/2010/main" val="4277873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D284D4D3-E702-42A6-8366-D7557CFE9928}" type="datetimeFigureOut">
              <a:rPr lang="en-GB" smtClean="0"/>
              <a:t>15/05/2018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AE13B0D-0C5D-4358-91C0-9F92D28DE427}" type="slidenum">
              <a:rPr lang="en-GB" smtClean="0"/>
              <a:t>‹#›</a:t>
            </a:fld>
            <a:endParaRPr lang="en-GB"/>
          </a:p>
        </p:txBody>
      </p:sp>
    </p:spTree>
    <p:extLst>
      <p:ext uri="{BB962C8B-B14F-4D97-AF65-F5344CB8AC3E}">
        <p14:creationId xmlns:p14="http://schemas.microsoft.com/office/powerpoint/2010/main" val="2595331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284D4D3-E702-42A6-8366-D7557CFE9928}" type="datetimeFigureOut">
              <a:rPr lang="en-GB" smtClean="0"/>
              <a:t>15/05/2018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AE13B0D-0C5D-4358-91C0-9F92D28DE427}" type="slidenum">
              <a:rPr lang="en-GB" smtClean="0"/>
              <a:t>‹#›</a:t>
            </a:fld>
            <a:endParaRPr lang="en-GB"/>
          </a:p>
        </p:txBody>
      </p:sp>
    </p:spTree>
    <p:extLst>
      <p:ext uri="{BB962C8B-B14F-4D97-AF65-F5344CB8AC3E}">
        <p14:creationId xmlns:p14="http://schemas.microsoft.com/office/powerpoint/2010/main" val="1271360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84D4D3-E702-42A6-8366-D7557CFE9928}" type="datetimeFigureOut">
              <a:rPr lang="en-GB" smtClean="0"/>
              <a:t>15/05/2018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AE13B0D-0C5D-4358-91C0-9F92D28DE427}" type="slidenum">
              <a:rPr lang="en-GB" smtClean="0"/>
              <a:t>‹#›</a:t>
            </a:fld>
            <a:endParaRPr lang="en-GB"/>
          </a:p>
        </p:txBody>
      </p:sp>
    </p:spTree>
    <p:extLst>
      <p:ext uri="{BB962C8B-B14F-4D97-AF65-F5344CB8AC3E}">
        <p14:creationId xmlns:p14="http://schemas.microsoft.com/office/powerpoint/2010/main" val="1291794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84D4D3-E702-42A6-8366-D7557CFE9928}" type="datetimeFigureOut">
              <a:rPr lang="en-GB" smtClean="0"/>
              <a:t>15/05/2018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AE13B0D-0C5D-4358-91C0-9F92D28DE427}" type="slidenum">
              <a:rPr lang="en-GB" smtClean="0"/>
              <a:t>‹#›</a:t>
            </a:fld>
            <a:endParaRPr lang="en-GB"/>
          </a:p>
        </p:txBody>
      </p:sp>
    </p:spTree>
    <p:extLst>
      <p:ext uri="{BB962C8B-B14F-4D97-AF65-F5344CB8AC3E}">
        <p14:creationId xmlns:p14="http://schemas.microsoft.com/office/powerpoint/2010/main" val="2542382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84D4D3-E702-42A6-8366-D7557CFE9928}" type="datetimeFigureOut">
              <a:rPr lang="en-GB" smtClean="0"/>
              <a:t>15/05/2018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AE13B0D-0C5D-4358-91C0-9F92D28DE427}" type="slidenum">
              <a:rPr lang="en-GB" smtClean="0"/>
              <a:t>‹#›</a:t>
            </a:fld>
            <a:endParaRPr lang="en-GB"/>
          </a:p>
        </p:txBody>
      </p:sp>
    </p:spTree>
    <p:extLst>
      <p:ext uri="{BB962C8B-B14F-4D97-AF65-F5344CB8AC3E}">
        <p14:creationId xmlns:p14="http://schemas.microsoft.com/office/powerpoint/2010/main" val="3876882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84D4D3-E702-42A6-8366-D7557CFE9928}" type="datetimeFigureOut">
              <a:rPr lang="en-GB" smtClean="0"/>
              <a:t>15/05/2018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E13B0D-0C5D-4358-91C0-9F92D28DE427}" type="slidenum">
              <a:rPr lang="en-GB" smtClean="0"/>
              <a:t>‹#›</a:t>
            </a:fld>
            <a:endParaRPr lang="en-GB"/>
          </a:p>
        </p:txBody>
      </p:sp>
    </p:spTree>
    <p:extLst>
      <p:ext uri="{BB962C8B-B14F-4D97-AF65-F5344CB8AC3E}">
        <p14:creationId xmlns:p14="http://schemas.microsoft.com/office/powerpoint/2010/main" val="6333840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1440" y="1888066"/>
            <a:ext cx="4074160" cy="2816013"/>
          </a:xfrm>
          <a:prstGeom prst="rect">
            <a:avLst/>
          </a:prstGeom>
          <a:ln>
            <a:noFill/>
          </a:ln>
          <a:effectLst>
            <a:outerShdw blurRad="190500" algn="tl" rotWithShape="0">
              <a:srgbClr val="000000">
                <a:alpha val="70000"/>
              </a:srgbClr>
            </a:outerShdw>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88066"/>
            <a:ext cx="3901440" cy="2816013"/>
          </a:xfrm>
          <a:prstGeom prst="rect">
            <a:avLst/>
          </a:prstGeom>
          <a:ln>
            <a:noFill/>
          </a:ln>
          <a:effectLst>
            <a:outerShdw blurRad="190500" algn="tl" rotWithShape="0">
              <a:srgbClr val="000000">
                <a:alpha val="70000"/>
              </a:srgbClr>
            </a:outerShdw>
          </a:effec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5600" y="1888065"/>
            <a:ext cx="4216400" cy="2816013"/>
          </a:xfrm>
          <a:prstGeom prst="rect">
            <a:avLst/>
          </a:prstGeom>
          <a:ln>
            <a:noFill/>
          </a:ln>
          <a:effectLst>
            <a:outerShdw blurRad="190500" algn="tl" rotWithShape="0">
              <a:srgbClr val="000000">
                <a:alpha val="70000"/>
              </a:srgbClr>
            </a:outerShdw>
          </a:effectLst>
        </p:spPr>
      </p:pic>
      <p:pic>
        <p:nvPicPr>
          <p:cNvPr id="7" name="Picture 5" descr="GARUDA.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580063" y="133350"/>
            <a:ext cx="10318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15"/>
          <p:cNvSpPr txBox="1">
            <a:spLocks noChangeArrowheads="1"/>
          </p:cNvSpPr>
          <p:nvPr/>
        </p:nvSpPr>
        <p:spPr bwMode="auto">
          <a:xfrm>
            <a:off x="26988" y="1027113"/>
            <a:ext cx="12141200" cy="571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905" tIns="38952" rIns="77905" bIns="38952">
            <a:spAutoFit/>
          </a:bodyPr>
          <a:lstStyle>
            <a:lvl1pPr defTabSz="388938">
              <a:defRPr>
                <a:solidFill>
                  <a:schemeClr val="tx1"/>
                </a:solidFill>
                <a:latin typeface="Calibri" panose="020F0502020204030204" pitchFamily="34" charset="0"/>
                <a:cs typeface="Arial" panose="020B0604020202020204" pitchFamily="34" charset="0"/>
              </a:defRPr>
            </a:lvl1pPr>
            <a:lvl2pPr marL="742950" indent="-285750" defTabSz="388938">
              <a:defRPr>
                <a:solidFill>
                  <a:schemeClr val="tx1"/>
                </a:solidFill>
                <a:latin typeface="Calibri" panose="020F0502020204030204" pitchFamily="34" charset="0"/>
                <a:cs typeface="Arial" panose="020B0604020202020204" pitchFamily="34" charset="0"/>
              </a:defRPr>
            </a:lvl2pPr>
            <a:lvl3pPr marL="1143000" indent="-228600" defTabSz="388938">
              <a:defRPr>
                <a:solidFill>
                  <a:schemeClr val="tx1"/>
                </a:solidFill>
                <a:latin typeface="Calibri" panose="020F0502020204030204" pitchFamily="34" charset="0"/>
                <a:cs typeface="Arial" panose="020B0604020202020204" pitchFamily="34" charset="0"/>
              </a:defRPr>
            </a:lvl3pPr>
            <a:lvl4pPr marL="1600200" indent="-228600" defTabSz="388938">
              <a:defRPr>
                <a:solidFill>
                  <a:schemeClr val="tx1"/>
                </a:solidFill>
                <a:latin typeface="Calibri" panose="020F0502020204030204" pitchFamily="34" charset="0"/>
                <a:cs typeface="Arial" panose="020B0604020202020204" pitchFamily="34" charset="0"/>
              </a:defRPr>
            </a:lvl4pPr>
            <a:lvl5pPr marL="2057400" indent="-228600" defTabSz="388938">
              <a:defRPr>
                <a:solidFill>
                  <a:schemeClr val="tx1"/>
                </a:solidFill>
                <a:latin typeface="Calibri" panose="020F0502020204030204" pitchFamily="34" charset="0"/>
                <a:cs typeface="Arial" panose="020B0604020202020204" pitchFamily="34" charset="0"/>
              </a:defRPr>
            </a:lvl5pPr>
            <a:lvl6pPr marL="2514600" indent="-228600" defTabSz="388938"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388938"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388938"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388938"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lnSpc>
                <a:spcPct val="120000"/>
              </a:lnSpc>
            </a:pPr>
            <a:r>
              <a:rPr lang="id-ID" altLang="en-US" sz="1400" b="1" dirty="0">
                <a:solidFill>
                  <a:srgbClr val="254061"/>
                </a:solidFill>
                <a:latin typeface="Arial" panose="020B0604020202020204" pitchFamily="34" charset="0"/>
                <a:ea typeface="MS PGothic" panose="020B0600070205080204" pitchFamily="34" charset="-128"/>
              </a:rPr>
              <a:t>Kementerian Koordinator Bidang Perekonomian</a:t>
            </a:r>
          </a:p>
          <a:p>
            <a:pPr algn="ctr" eaLnBrk="1" hangingPunct="1">
              <a:lnSpc>
                <a:spcPct val="120000"/>
              </a:lnSpc>
            </a:pPr>
            <a:r>
              <a:rPr lang="id-ID" altLang="en-US" sz="1400" b="1" dirty="0">
                <a:solidFill>
                  <a:srgbClr val="254061"/>
                </a:solidFill>
                <a:latin typeface="Arial" panose="020B0604020202020204" pitchFamily="34" charset="0"/>
                <a:ea typeface="MS PGothic" panose="020B0600070205080204" pitchFamily="34" charset="-128"/>
              </a:rPr>
              <a:t>Republik Indonesia</a:t>
            </a:r>
            <a:endParaRPr lang="en-US" altLang="en-US" sz="1400" b="1" dirty="0">
              <a:solidFill>
                <a:srgbClr val="254061"/>
              </a:solidFill>
              <a:latin typeface="Arial" panose="020B0604020202020204" pitchFamily="34" charset="0"/>
              <a:ea typeface="MS PGothic" panose="020B0600070205080204" pitchFamily="34" charset="-128"/>
            </a:endParaRPr>
          </a:p>
        </p:txBody>
      </p:sp>
      <p:sp>
        <p:nvSpPr>
          <p:cNvPr id="9" name="Rectangle 13"/>
          <p:cNvSpPr>
            <a:spLocks noChangeArrowheads="1"/>
          </p:cNvSpPr>
          <p:nvPr/>
        </p:nvSpPr>
        <p:spPr bwMode="auto">
          <a:xfrm>
            <a:off x="26988" y="5283200"/>
            <a:ext cx="12141200" cy="1252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868" tIns="51933" rIns="103868" bIns="51933">
            <a:spAutoFit/>
          </a:bodyPr>
          <a:lstStyle>
            <a:lvl1pPr defTabSz="519113">
              <a:defRPr>
                <a:solidFill>
                  <a:schemeClr val="tx1"/>
                </a:solidFill>
                <a:latin typeface="Calibri" panose="020F0502020204030204" pitchFamily="34" charset="0"/>
                <a:cs typeface="Arial" panose="020B0604020202020204" pitchFamily="34" charset="0"/>
              </a:defRPr>
            </a:lvl1pPr>
            <a:lvl2pPr marL="742950" indent="-285750" defTabSz="519113">
              <a:defRPr>
                <a:solidFill>
                  <a:schemeClr val="tx1"/>
                </a:solidFill>
                <a:latin typeface="Calibri" panose="020F0502020204030204" pitchFamily="34" charset="0"/>
                <a:cs typeface="Arial" panose="020B0604020202020204" pitchFamily="34" charset="0"/>
              </a:defRPr>
            </a:lvl2pPr>
            <a:lvl3pPr marL="1143000" indent="-228600" defTabSz="519113">
              <a:defRPr>
                <a:solidFill>
                  <a:schemeClr val="tx1"/>
                </a:solidFill>
                <a:latin typeface="Calibri" panose="020F0502020204030204" pitchFamily="34" charset="0"/>
                <a:cs typeface="Arial" panose="020B0604020202020204" pitchFamily="34" charset="0"/>
              </a:defRPr>
            </a:lvl3pPr>
            <a:lvl4pPr marL="1600200" indent="-228600" defTabSz="519113">
              <a:defRPr>
                <a:solidFill>
                  <a:schemeClr val="tx1"/>
                </a:solidFill>
                <a:latin typeface="Calibri" panose="020F0502020204030204" pitchFamily="34" charset="0"/>
                <a:cs typeface="Arial" panose="020B0604020202020204" pitchFamily="34" charset="0"/>
              </a:defRPr>
            </a:lvl4pPr>
            <a:lvl5pPr marL="2057400" indent="-228600" defTabSz="519113">
              <a:defRPr>
                <a:solidFill>
                  <a:schemeClr val="tx1"/>
                </a:solidFill>
                <a:latin typeface="Calibri" panose="020F0502020204030204" pitchFamily="34" charset="0"/>
                <a:cs typeface="Arial" panose="020B0604020202020204" pitchFamily="34" charset="0"/>
              </a:defRPr>
            </a:lvl5pPr>
            <a:lvl6pPr marL="2514600" indent="-228600" defTabSz="5191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5191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5191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5191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lnSpc>
                <a:spcPct val="120000"/>
              </a:lnSpc>
            </a:pPr>
            <a:r>
              <a:rPr lang="en-US" altLang="en-US" sz="2400" b="1" dirty="0" smtClean="0">
                <a:solidFill>
                  <a:srgbClr val="1F497D"/>
                </a:solidFill>
                <a:latin typeface="Arial" panose="020B0604020202020204" pitchFamily="34" charset="0"/>
                <a:ea typeface="MS PGothic" panose="020B0600070205080204" pitchFamily="34" charset="-128"/>
              </a:rPr>
              <a:t>PERATURAN PRESIDEN NOMOR 35 TAHUN 2018 </a:t>
            </a:r>
          </a:p>
          <a:p>
            <a:pPr algn="ctr" eaLnBrk="1" hangingPunct="1">
              <a:lnSpc>
                <a:spcPct val="120000"/>
              </a:lnSpc>
            </a:pPr>
            <a:r>
              <a:rPr lang="en-US" altLang="en-US" sz="2000" b="1" dirty="0" smtClean="0">
                <a:solidFill>
                  <a:srgbClr val="1F497D"/>
                </a:solidFill>
                <a:latin typeface="Arial" panose="020B0604020202020204" pitchFamily="34" charset="0"/>
                <a:ea typeface="MS PGothic" panose="020B0600070205080204" pitchFamily="34" charset="-128"/>
              </a:rPr>
              <a:t>TENTANG PERCEPATAN PEMBANGUNAN INSTALASI PENGOLAH SAMPAH MENJADI ENERGI LISTRIK BERBASIS TEKNOLOGI RAMAH LINGKUNGAN</a:t>
            </a:r>
            <a:endParaRPr lang="id-ID" altLang="en-US" sz="2000" b="1" dirty="0">
              <a:solidFill>
                <a:srgbClr val="1F497D"/>
              </a:solidFill>
              <a:latin typeface="Arial" panose="020B0604020202020204" pitchFamily="34" charset="0"/>
              <a:ea typeface="MS PGothic" panose="020B0600070205080204" pitchFamily="34" charset="-128"/>
            </a:endParaRPr>
          </a:p>
        </p:txBody>
      </p:sp>
    </p:spTree>
    <p:extLst>
      <p:ext uri="{BB962C8B-B14F-4D97-AF65-F5344CB8AC3E}">
        <p14:creationId xmlns:p14="http://schemas.microsoft.com/office/powerpoint/2010/main" val="4134708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extLst>
          </p:cNvPr>
          <p:cNvSpPr txBox="1">
            <a:spLocks/>
          </p:cNvSpPr>
          <p:nvPr/>
        </p:nvSpPr>
        <p:spPr bwMode="auto">
          <a:xfrm>
            <a:off x="190500" y="46038"/>
            <a:ext cx="1200150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5613" eaLnBrk="0" hangingPunct="0">
              <a:defRPr>
                <a:solidFill>
                  <a:schemeClr val="tx1"/>
                </a:solidFill>
                <a:latin typeface="Calibri" pitchFamily="34" charset="0"/>
                <a:cs typeface="Arial" pitchFamily="34" charset="0"/>
              </a:defRPr>
            </a:lvl1pPr>
            <a:lvl2pPr marL="742950" indent="-285750" defTabSz="455613" eaLnBrk="0" hangingPunct="0">
              <a:defRPr>
                <a:solidFill>
                  <a:schemeClr val="tx1"/>
                </a:solidFill>
                <a:latin typeface="Calibri" pitchFamily="34" charset="0"/>
                <a:cs typeface="Arial" pitchFamily="34" charset="0"/>
              </a:defRPr>
            </a:lvl2pPr>
            <a:lvl3pPr marL="1143000" indent="-228600" defTabSz="455613" eaLnBrk="0" hangingPunct="0">
              <a:defRPr>
                <a:solidFill>
                  <a:schemeClr val="tx1"/>
                </a:solidFill>
                <a:latin typeface="Calibri" pitchFamily="34" charset="0"/>
                <a:cs typeface="Arial" pitchFamily="34" charset="0"/>
              </a:defRPr>
            </a:lvl3pPr>
            <a:lvl4pPr marL="1600200" indent="-228600" defTabSz="455613" eaLnBrk="0" hangingPunct="0">
              <a:defRPr>
                <a:solidFill>
                  <a:schemeClr val="tx1"/>
                </a:solidFill>
                <a:latin typeface="Calibri" pitchFamily="34" charset="0"/>
                <a:cs typeface="Arial" pitchFamily="34" charset="0"/>
              </a:defRPr>
            </a:lvl4pPr>
            <a:lvl5pPr marL="2057400" indent="-228600" defTabSz="455613" eaLnBrk="0" hangingPunct="0">
              <a:defRPr>
                <a:solidFill>
                  <a:schemeClr val="tx1"/>
                </a:solidFill>
                <a:latin typeface="Calibri" pitchFamily="34" charset="0"/>
                <a:cs typeface="Arial" pitchFamily="34" charset="0"/>
              </a:defRPr>
            </a:lvl5pPr>
            <a:lvl6pPr marL="2514600" indent="-228600" defTabSz="455613"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defTabSz="455613"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defTabSz="455613"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defTabSz="455613" eaLnBrk="0" fontAlgn="base" hangingPunct="0">
              <a:spcBef>
                <a:spcPct val="0"/>
              </a:spcBef>
              <a:spcAft>
                <a:spcPct val="0"/>
              </a:spcAft>
              <a:defRPr>
                <a:solidFill>
                  <a:schemeClr val="tx1"/>
                </a:solidFill>
                <a:latin typeface="Calibri" pitchFamily="34" charset="0"/>
                <a:cs typeface="Arial" pitchFamily="34" charset="0"/>
              </a:defRPr>
            </a:lvl9pPr>
          </a:lstStyle>
          <a:p>
            <a:pPr>
              <a:defRPr/>
            </a:pPr>
            <a:r>
              <a:rPr lang="en-US" sz="2400" b="1" dirty="0" smtClean="0">
                <a:solidFill>
                  <a:schemeClr val="accent1">
                    <a:lumMod val="75000"/>
                  </a:schemeClr>
                </a:solidFill>
              </a:rPr>
              <a:t>PEMBINAAN DAN PENGAWASAN</a:t>
            </a:r>
            <a:endParaRPr lang="en-US" b="1" dirty="0">
              <a:solidFill>
                <a:schemeClr val="accent1">
                  <a:lumMod val="75000"/>
                </a:schemeClr>
              </a:solidFill>
            </a:endParaRPr>
          </a:p>
        </p:txBody>
      </p:sp>
      <p:cxnSp>
        <p:nvCxnSpPr>
          <p:cNvPr id="5" name="Straight Connector 4"/>
          <p:cNvCxnSpPr/>
          <p:nvPr/>
        </p:nvCxnSpPr>
        <p:spPr>
          <a:xfrm flipV="1">
            <a:off x="518160" y="568014"/>
            <a:ext cx="11430000" cy="40640"/>
          </a:xfrm>
          <a:prstGeom prst="line">
            <a:avLst/>
          </a:prstGeom>
        </p:spPr>
        <p:style>
          <a:lnRef idx="3">
            <a:schemeClr val="accent5"/>
          </a:lnRef>
          <a:fillRef idx="0">
            <a:schemeClr val="accent5"/>
          </a:fillRef>
          <a:effectRef idx="2">
            <a:schemeClr val="accent5"/>
          </a:effectRef>
          <a:fontRef idx="minor">
            <a:schemeClr val="tx1"/>
          </a:fontRef>
        </p:style>
      </p:cxnSp>
      <p:sp>
        <p:nvSpPr>
          <p:cNvPr id="8" name="Pentagon 7"/>
          <p:cNvSpPr/>
          <p:nvPr/>
        </p:nvSpPr>
        <p:spPr>
          <a:xfrm>
            <a:off x="518160" y="775620"/>
            <a:ext cx="1608352" cy="567143"/>
          </a:xfrm>
          <a:prstGeom prst="homePlat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Pasal</a:t>
            </a:r>
            <a:r>
              <a:rPr lang="en-US" dirty="0" smtClean="0"/>
              <a:t> 18</a:t>
            </a:r>
            <a:endParaRPr lang="id-ID" dirty="0"/>
          </a:p>
        </p:txBody>
      </p:sp>
      <p:sp>
        <p:nvSpPr>
          <p:cNvPr id="9" name="Rectangle 8"/>
          <p:cNvSpPr/>
          <p:nvPr/>
        </p:nvSpPr>
        <p:spPr>
          <a:xfrm>
            <a:off x="2218660" y="742599"/>
            <a:ext cx="9455889" cy="1200329"/>
          </a:xfrm>
          <a:prstGeom prst="rect">
            <a:avLst/>
          </a:prstGeom>
          <a:solidFill>
            <a:schemeClr val="accent2">
              <a:lumMod val="60000"/>
              <a:lumOff val="40000"/>
            </a:schemeClr>
          </a:solidFill>
        </p:spPr>
        <p:txBody>
          <a:bodyPr wrap="square">
            <a:spAutoFit/>
          </a:bodyPr>
          <a:lstStyle/>
          <a:p>
            <a:pPr algn="just"/>
            <a:r>
              <a:rPr lang="id-ID" dirty="0"/>
              <a:t>Dalam rangka percepatan pembangunan PLTSa, </a:t>
            </a:r>
            <a:r>
              <a:rPr lang="id-ID" b="1" dirty="0"/>
              <a:t>menteri/kepala lembaga terkait, Gubernur DKI Jakarta, Gubernur Banten, Gubernur Jawa Barat, Gubernur Jawa Tengah, Gubernur Jawa Timur, Gubernur Sulawesi Selatan, Gubernur Bali, Gubernur Sumatera Selatan, dan Gubernur Sulawesi Utara</a:t>
            </a:r>
            <a:r>
              <a:rPr lang="id-ID" dirty="0"/>
              <a:t> melakukan pembinaan dan pengawasan sesuai dengan kewenangannya.</a:t>
            </a:r>
          </a:p>
        </p:txBody>
      </p:sp>
      <p:sp>
        <p:nvSpPr>
          <p:cNvPr id="10" name="Pentagon 9"/>
          <p:cNvSpPr/>
          <p:nvPr/>
        </p:nvSpPr>
        <p:spPr>
          <a:xfrm>
            <a:off x="518159" y="2128349"/>
            <a:ext cx="1608352" cy="567143"/>
          </a:xfrm>
          <a:prstGeom prst="homePlat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Pasal</a:t>
            </a:r>
            <a:r>
              <a:rPr lang="en-US" dirty="0" smtClean="0"/>
              <a:t> 19</a:t>
            </a:r>
            <a:endParaRPr lang="id-ID" dirty="0"/>
          </a:p>
        </p:txBody>
      </p:sp>
      <p:sp>
        <p:nvSpPr>
          <p:cNvPr id="11" name="Rectangle 10"/>
          <p:cNvSpPr/>
          <p:nvPr/>
        </p:nvSpPr>
        <p:spPr>
          <a:xfrm>
            <a:off x="2218659" y="2095328"/>
            <a:ext cx="9455889" cy="646331"/>
          </a:xfrm>
          <a:prstGeom prst="rect">
            <a:avLst/>
          </a:prstGeom>
          <a:solidFill>
            <a:schemeClr val="accent2">
              <a:lumMod val="60000"/>
              <a:lumOff val="40000"/>
            </a:schemeClr>
          </a:solidFill>
        </p:spPr>
        <p:txBody>
          <a:bodyPr wrap="square">
            <a:spAutoFit/>
          </a:bodyPr>
          <a:lstStyle/>
          <a:p>
            <a:r>
              <a:rPr lang="id-ID" dirty="0"/>
              <a:t>Untuk mendukung pelaksanaan percepatan pembangunan PLTSa, dibentuk Tim Koordinasi Percepatan Pelaksanaan Pembangunan PLTSa yang selanjutnya disebut Tim Koordinasi.</a:t>
            </a:r>
          </a:p>
        </p:txBody>
      </p:sp>
      <p:sp>
        <p:nvSpPr>
          <p:cNvPr id="12" name="Pentagon 11"/>
          <p:cNvSpPr/>
          <p:nvPr/>
        </p:nvSpPr>
        <p:spPr>
          <a:xfrm>
            <a:off x="518159" y="2982498"/>
            <a:ext cx="1608352" cy="567143"/>
          </a:xfrm>
          <a:prstGeom prst="homePlat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Pasal</a:t>
            </a:r>
            <a:r>
              <a:rPr lang="en-US" dirty="0" smtClean="0"/>
              <a:t> 21</a:t>
            </a:r>
            <a:endParaRPr lang="id-ID" dirty="0"/>
          </a:p>
        </p:txBody>
      </p:sp>
      <p:sp>
        <p:nvSpPr>
          <p:cNvPr id="13" name="Rectangle 12"/>
          <p:cNvSpPr/>
          <p:nvPr/>
        </p:nvSpPr>
        <p:spPr>
          <a:xfrm>
            <a:off x="2218659" y="2949477"/>
            <a:ext cx="9455889" cy="3693319"/>
          </a:xfrm>
          <a:prstGeom prst="rect">
            <a:avLst/>
          </a:prstGeom>
          <a:solidFill>
            <a:schemeClr val="accent2">
              <a:lumMod val="60000"/>
              <a:lumOff val="40000"/>
            </a:schemeClr>
          </a:solidFill>
        </p:spPr>
        <p:txBody>
          <a:bodyPr wrap="square">
            <a:spAutoFit/>
          </a:bodyPr>
          <a:lstStyle/>
          <a:p>
            <a:pPr marL="457200" indent="-457200" algn="just">
              <a:buAutoNum type="arabicParenBoth"/>
            </a:pPr>
            <a:r>
              <a:rPr lang="id-ID" dirty="0"/>
              <a:t>Ketentuan dalam Peraturan Presiden Nomor 3 Tahun 2016 tentang Percepatan Pelaksanaan Proyek Strategis Nasional (Lembaran Negara Republik Indonesia Tahun 2016 Nomor 4) sebagaimana telah diubah dengan Peraturan Presiden Nomor 58 Tahun 2017 tentang Perubahan Atas Peraturan Presiden Nomor 3 Tahun 2016 tentang Percepatan Pelaksanaan Proyek Strategis Nasional (Lembaran Negara Republik Indonesia Tahun 2017 Nomor 119) berlaku bagi pelaksanaan pembangunan PLTSa di Kota Tangerang Selatan, Kota Bekasi, Kota Palembang, dan Kota Manado.</a:t>
            </a:r>
          </a:p>
          <a:p>
            <a:pPr marL="457200" indent="-457200" algn="just">
              <a:buAutoNum type="arabicParenBoth"/>
            </a:pPr>
            <a:r>
              <a:rPr lang="id-ID" dirty="0"/>
              <a:t>Ketentuan dalam Peraturan Presiden Nomor 4 Tahun 2016 tentang Percepatan Pembangunan Infrastruktur Ketenagalistrikan (Lembaran Negara Republik Indonesia Tahun 2016 Nomor 8) sebagaimana telah diubah dengan Peraturan Presiden Nomor 14 Tahun 2017 tentang Perubahan atas Peraturan Presiden Nomor 4 Tahun 2016 tentang Percepatan Pembangunan Infrastruktur Ketenagalistrikan (Lembaran Negara Republik Indonesia Tahun 2017 Nomor 27) berlaku bagi pelaksanaan pembangunan PLTSa dalam Peraturan Presiden ini.</a:t>
            </a:r>
            <a:endParaRPr lang="id-ID" dirty="0"/>
          </a:p>
        </p:txBody>
      </p:sp>
    </p:spTree>
    <p:extLst>
      <p:ext uri="{BB962C8B-B14F-4D97-AF65-F5344CB8AC3E}">
        <p14:creationId xmlns:p14="http://schemas.microsoft.com/office/powerpoint/2010/main" val="540006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extLst>
          </p:cNvPr>
          <p:cNvSpPr txBox="1">
            <a:spLocks/>
          </p:cNvSpPr>
          <p:nvPr/>
        </p:nvSpPr>
        <p:spPr bwMode="auto">
          <a:xfrm>
            <a:off x="190500" y="46038"/>
            <a:ext cx="1200150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5613" eaLnBrk="0" hangingPunct="0">
              <a:defRPr>
                <a:solidFill>
                  <a:schemeClr val="tx1"/>
                </a:solidFill>
                <a:latin typeface="Calibri" pitchFamily="34" charset="0"/>
                <a:cs typeface="Arial" pitchFamily="34" charset="0"/>
              </a:defRPr>
            </a:lvl1pPr>
            <a:lvl2pPr marL="742950" indent="-285750" defTabSz="455613" eaLnBrk="0" hangingPunct="0">
              <a:defRPr>
                <a:solidFill>
                  <a:schemeClr val="tx1"/>
                </a:solidFill>
                <a:latin typeface="Calibri" pitchFamily="34" charset="0"/>
                <a:cs typeface="Arial" pitchFamily="34" charset="0"/>
              </a:defRPr>
            </a:lvl2pPr>
            <a:lvl3pPr marL="1143000" indent="-228600" defTabSz="455613" eaLnBrk="0" hangingPunct="0">
              <a:defRPr>
                <a:solidFill>
                  <a:schemeClr val="tx1"/>
                </a:solidFill>
                <a:latin typeface="Calibri" pitchFamily="34" charset="0"/>
                <a:cs typeface="Arial" pitchFamily="34" charset="0"/>
              </a:defRPr>
            </a:lvl3pPr>
            <a:lvl4pPr marL="1600200" indent="-228600" defTabSz="455613" eaLnBrk="0" hangingPunct="0">
              <a:defRPr>
                <a:solidFill>
                  <a:schemeClr val="tx1"/>
                </a:solidFill>
                <a:latin typeface="Calibri" pitchFamily="34" charset="0"/>
                <a:cs typeface="Arial" pitchFamily="34" charset="0"/>
              </a:defRPr>
            </a:lvl4pPr>
            <a:lvl5pPr marL="2057400" indent="-228600" defTabSz="455613" eaLnBrk="0" hangingPunct="0">
              <a:defRPr>
                <a:solidFill>
                  <a:schemeClr val="tx1"/>
                </a:solidFill>
                <a:latin typeface="Calibri" pitchFamily="34" charset="0"/>
                <a:cs typeface="Arial" pitchFamily="34" charset="0"/>
              </a:defRPr>
            </a:lvl5pPr>
            <a:lvl6pPr marL="2514600" indent="-228600" defTabSz="455613"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defTabSz="455613"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defTabSz="455613"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defTabSz="455613" eaLnBrk="0" fontAlgn="base" hangingPunct="0">
              <a:spcBef>
                <a:spcPct val="0"/>
              </a:spcBef>
              <a:spcAft>
                <a:spcPct val="0"/>
              </a:spcAft>
              <a:defRPr>
                <a:solidFill>
                  <a:schemeClr val="tx1"/>
                </a:solidFill>
                <a:latin typeface="Calibri" pitchFamily="34" charset="0"/>
                <a:cs typeface="Arial" pitchFamily="34" charset="0"/>
              </a:defRPr>
            </a:lvl9pPr>
          </a:lstStyle>
          <a:p>
            <a:pPr>
              <a:defRPr/>
            </a:pPr>
            <a:r>
              <a:rPr lang="en-US" sz="2400" b="1" dirty="0" smtClean="0">
                <a:solidFill>
                  <a:schemeClr val="accent1">
                    <a:lumMod val="75000"/>
                  </a:schemeClr>
                </a:solidFill>
              </a:rPr>
              <a:t>KETENTUAN PERALIHAN </a:t>
            </a:r>
            <a:r>
              <a:rPr lang="en-US" sz="2000" b="1" dirty="0" smtClean="0">
                <a:solidFill>
                  <a:schemeClr val="accent1">
                    <a:lumMod val="75000"/>
                  </a:schemeClr>
                </a:solidFill>
              </a:rPr>
              <a:t>(</a:t>
            </a:r>
            <a:r>
              <a:rPr lang="en-US" sz="2000" b="1" dirty="0" err="1" smtClean="0">
                <a:solidFill>
                  <a:schemeClr val="accent1">
                    <a:lumMod val="75000"/>
                  </a:schemeClr>
                </a:solidFill>
              </a:rPr>
              <a:t>Pasal</a:t>
            </a:r>
            <a:r>
              <a:rPr lang="en-US" sz="2000" b="1" dirty="0" smtClean="0">
                <a:solidFill>
                  <a:schemeClr val="accent1">
                    <a:lumMod val="75000"/>
                  </a:schemeClr>
                </a:solidFill>
              </a:rPr>
              <a:t> 22)</a:t>
            </a:r>
            <a:endParaRPr lang="en-US" sz="1600" b="1" dirty="0">
              <a:solidFill>
                <a:schemeClr val="accent1">
                  <a:lumMod val="75000"/>
                </a:schemeClr>
              </a:solidFill>
            </a:endParaRPr>
          </a:p>
        </p:txBody>
      </p:sp>
      <p:cxnSp>
        <p:nvCxnSpPr>
          <p:cNvPr id="7" name="Straight Connector 6"/>
          <p:cNvCxnSpPr/>
          <p:nvPr/>
        </p:nvCxnSpPr>
        <p:spPr>
          <a:xfrm flipV="1">
            <a:off x="518160" y="568014"/>
            <a:ext cx="11430000" cy="40640"/>
          </a:xfrm>
          <a:prstGeom prst="line">
            <a:avLst/>
          </a:prstGeom>
        </p:spPr>
        <p:style>
          <a:lnRef idx="3">
            <a:schemeClr val="accent5"/>
          </a:lnRef>
          <a:fillRef idx="0">
            <a:schemeClr val="accent5"/>
          </a:fillRef>
          <a:effectRef idx="2">
            <a:schemeClr val="accent5"/>
          </a:effectRef>
          <a:fontRef idx="minor">
            <a:schemeClr val="tx1"/>
          </a:fontRef>
        </p:style>
      </p:cxnSp>
      <p:sp>
        <p:nvSpPr>
          <p:cNvPr id="8" name="Rectangle 7"/>
          <p:cNvSpPr/>
          <p:nvPr/>
        </p:nvSpPr>
        <p:spPr>
          <a:xfrm>
            <a:off x="518160" y="831250"/>
            <a:ext cx="11177654" cy="5632311"/>
          </a:xfrm>
          <a:prstGeom prst="rect">
            <a:avLst/>
          </a:prstGeom>
          <a:ln w="28575">
            <a:solidFill>
              <a:schemeClr val="accent2">
                <a:lumMod val="75000"/>
              </a:schemeClr>
            </a:solidFill>
            <a:prstDash val="dash"/>
          </a:ln>
        </p:spPr>
        <p:txBody>
          <a:bodyPr wrap="square">
            <a:spAutoFit/>
          </a:bodyPr>
          <a:lstStyle/>
          <a:p>
            <a:pPr algn="just"/>
            <a:r>
              <a:rPr lang="id-ID" dirty="0" smtClean="0"/>
              <a:t>Dengan </a:t>
            </a:r>
            <a:r>
              <a:rPr lang="id-ID" dirty="0"/>
              <a:t>berlakunya Peraturan Presiden ini:</a:t>
            </a:r>
          </a:p>
          <a:p>
            <a:pPr marL="457200" indent="-457200" algn="just">
              <a:buAutoNum type="alphaLcPeriod"/>
            </a:pPr>
            <a:r>
              <a:rPr lang="id-ID" b="1" dirty="0"/>
              <a:t>Perjanjian kerja sama Pengelolaan Sampah yang telah dilakukan antara Pemerintah Kota Denpasar, Pemerintah Kabupaten Badung, Pemerintah Kabupaten Gianyar, dan Pemerintah Kabupaten Tabanan sebelum berlakunya Peraturan Presiden ini tetap berlaku</a:t>
            </a:r>
            <a:r>
              <a:rPr lang="id-ID" dirty="0"/>
              <a:t>, dan selanjutnya untuk ketentuan yang belum diatur dalam perjanjian kerja sama mengikuti ketentuan sebagaimana diatur dalam Peraturan Presiden ini.</a:t>
            </a:r>
          </a:p>
          <a:p>
            <a:pPr marL="457200" indent="-457200" algn="just">
              <a:buAutoNum type="alphaLcPeriod"/>
            </a:pPr>
            <a:endParaRPr lang="id-ID" dirty="0"/>
          </a:p>
          <a:p>
            <a:pPr marL="457200" indent="-457200" algn="just">
              <a:buAutoNum type="alphaLcPeriod"/>
            </a:pPr>
            <a:r>
              <a:rPr lang="id-ID" dirty="0"/>
              <a:t>Pengelolaan Sampah di Kota Bandung yang telah dilakukan secara kerja sama antara Pemerintah Provinsi Jawa Barat, Pemerintah Kota Bandung, Pemerintah Kota Cimahi, Pemerintah Kabupaten Bandung, Pemerintah Kabupaten Bandung Barat, Pemerintah Kabupaten Sumedang, dan Pemerintah Kabupaten Garut, yang dilaksanakan oleh Pemerintah Provinsi Jawa Barat selaku penanggung jawab proyek kerja sama melalui perjanjian kerja sama tetap berlaku, dan untuk selanjutnya mengikuti ketentuan sebagaimana diatur dalam Peraturan Presiden ini. </a:t>
            </a:r>
          </a:p>
          <a:p>
            <a:pPr marL="457200" indent="-457200" algn="just">
              <a:buAutoNum type="alphaLcPeriod"/>
            </a:pPr>
            <a:endParaRPr lang="id-ID" dirty="0"/>
          </a:p>
          <a:p>
            <a:pPr marL="457200" indent="-457200" algn="just">
              <a:buAutoNum type="alphaLcPeriod"/>
            </a:pPr>
            <a:r>
              <a:rPr lang="id-ID" dirty="0"/>
              <a:t>Badan Usaha yang telah mendapatkan penetapan sebagai Pengembang PLTSa dari Kementerian Energi dan Sumber Daya Mineral, dapat mengajukan permohonan penyesuaian harga kepadaMenteri Energi dan Sumber Daya Mineral paling lambat 1 (satu) bulan sejak Peraturan Presiden ini diundangkan. </a:t>
            </a:r>
          </a:p>
          <a:p>
            <a:pPr marL="457200" indent="-457200" algn="just">
              <a:buAutoNum type="alphaLcPeriod"/>
            </a:pPr>
            <a:endParaRPr lang="id-ID" dirty="0"/>
          </a:p>
          <a:p>
            <a:pPr marL="457200" indent="-457200" algn="just">
              <a:buAutoNum type="alphaLcPeriod"/>
            </a:pPr>
            <a:r>
              <a:rPr lang="id-ID" dirty="0"/>
              <a:t>Penugasan kepada Badan Usaha Milik Daerah/Badan Usaha Milik Negara yang telah dilakukan dalam rangka percepatan pembangunan PLTSa sebelum berlakunya Peraturan Presiden ini tetap berlaku, dan untuk selanjutnya mengikuti ketentuan sebagaimana diatur dalam Peraturan Presiden ini</a:t>
            </a:r>
            <a:r>
              <a:rPr lang="id-ID" dirty="0" smtClean="0"/>
              <a:t>.</a:t>
            </a:r>
            <a:endParaRPr lang="id-ID" dirty="0"/>
          </a:p>
        </p:txBody>
      </p:sp>
    </p:spTree>
    <p:extLst>
      <p:ext uri="{BB962C8B-B14F-4D97-AF65-F5344CB8AC3E}">
        <p14:creationId xmlns:p14="http://schemas.microsoft.com/office/powerpoint/2010/main" val="3443666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1440" y="1888066"/>
            <a:ext cx="4074160" cy="2816013"/>
          </a:xfrm>
          <a:prstGeom prst="rect">
            <a:avLst/>
          </a:prstGeom>
          <a:ln>
            <a:noFill/>
          </a:ln>
          <a:effectLst>
            <a:outerShdw blurRad="190500" algn="tl" rotWithShape="0">
              <a:srgbClr val="000000">
                <a:alpha val="70000"/>
              </a:srgbClr>
            </a:outerShdw>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88066"/>
            <a:ext cx="3901440" cy="2816013"/>
          </a:xfrm>
          <a:prstGeom prst="rect">
            <a:avLst/>
          </a:prstGeom>
          <a:ln>
            <a:noFill/>
          </a:ln>
          <a:effectLst>
            <a:outerShdw blurRad="190500" algn="tl" rotWithShape="0">
              <a:srgbClr val="000000">
                <a:alpha val="70000"/>
              </a:srgbClr>
            </a:outerShdw>
          </a:effec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5600" y="1888065"/>
            <a:ext cx="4216400" cy="2816013"/>
          </a:xfrm>
          <a:prstGeom prst="rect">
            <a:avLst/>
          </a:prstGeom>
          <a:ln>
            <a:noFill/>
          </a:ln>
          <a:effectLst>
            <a:outerShdw blurRad="190500" algn="tl" rotWithShape="0">
              <a:srgbClr val="000000">
                <a:alpha val="70000"/>
              </a:srgbClr>
            </a:outerShdw>
          </a:effectLst>
        </p:spPr>
      </p:pic>
      <p:pic>
        <p:nvPicPr>
          <p:cNvPr id="7" name="Picture 5" descr="GARUDA.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580063" y="133350"/>
            <a:ext cx="10318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15"/>
          <p:cNvSpPr txBox="1">
            <a:spLocks noChangeArrowheads="1"/>
          </p:cNvSpPr>
          <p:nvPr/>
        </p:nvSpPr>
        <p:spPr bwMode="auto">
          <a:xfrm>
            <a:off x="26988" y="1027113"/>
            <a:ext cx="12141200" cy="571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905" tIns="38952" rIns="77905" bIns="38952">
            <a:spAutoFit/>
          </a:bodyPr>
          <a:lstStyle>
            <a:lvl1pPr defTabSz="388938">
              <a:defRPr>
                <a:solidFill>
                  <a:schemeClr val="tx1"/>
                </a:solidFill>
                <a:latin typeface="Calibri" panose="020F0502020204030204" pitchFamily="34" charset="0"/>
                <a:cs typeface="Arial" panose="020B0604020202020204" pitchFamily="34" charset="0"/>
              </a:defRPr>
            </a:lvl1pPr>
            <a:lvl2pPr marL="742950" indent="-285750" defTabSz="388938">
              <a:defRPr>
                <a:solidFill>
                  <a:schemeClr val="tx1"/>
                </a:solidFill>
                <a:latin typeface="Calibri" panose="020F0502020204030204" pitchFamily="34" charset="0"/>
                <a:cs typeface="Arial" panose="020B0604020202020204" pitchFamily="34" charset="0"/>
              </a:defRPr>
            </a:lvl2pPr>
            <a:lvl3pPr marL="1143000" indent="-228600" defTabSz="388938">
              <a:defRPr>
                <a:solidFill>
                  <a:schemeClr val="tx1"/>
                </a:solidFill>
                <a:latin typeface="Calibri" panose="020F0502020204030204" pitchFamily="34" charset="0"/>
                <a:cs typeface="Arial" panose="020B0604020202020204" pitchFamily="34" charset="0"/>
              </a:defRPr>
            </a:lvl3pPr>
            <a:lvl4pPr marL="1600200" indent="-228600" defTabSz="388938">
              <a:defRPr>
                <a:solidFill>
                  <a:schemeClr val="tx1"/>
                </a:solidFill>
                <a:latin typeface="Calibri" panose="020F0502020204030204" pitchFamily="34" charset="0"/>
                <a:cs typeface="Arial" panose="020B0604020202020204" pitchFamily="34" charset="0"/>
              </a:defRPr>
            </a:lvl4pPr>
            <a:lvl5pPr marL="2057400" indent="-228600" defTabSz="388938">
              <a:defRPr>
                <a:solidFill>
                  <a:schemeClr val="tx1"/>
                </a:solidFill>
                <a:latin typeface="Calibri" panose="020F0502020204030204" pitchFamily="34" charset="0"/>
                <a:cs typeface="Arial" panose="020B0604020202020204" pitchFamily="34" charset="0"/>
              </a:defRPr>
            </a:lvl5pPr>
            <a:lvl6pPr marL="2514600" indent="-228600" defTabSz="388938"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388938"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388938"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388938"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lnSpc>
                <a:spcPct val="120000"/>
              </a:lnSpc>
            </a:pPr>
            <a:r>
              <a:rPr lang="id-ID" altLang="en-US" sz="1400" b="1" dirty="0">
                <a:solidFill>
                  <a:srgbClr val="254061"/>
                </a:solidFill>
                <a:latin typeface="Arial" panose="020B0604020202020204" pitchFamily="34" charset="0"/>
                <a:ea typeface="MS PGothic" panose="020B0600070205080204" pitchFamily="34" charset="-128"/>
              </a:rPr>
              <a:t>Kementerian Koordinator Bidang Perekonomian</a:t>
            </a:r>
          </a:p>
          <a:p>
            <a:pPr algn="ctr" eaLnBrk="1" hangingPunct="1">
              <a:lnSpc>
                <a:spcPct val="120000"/>
              </a:lnSpc>
            </a:pPr>
            <a:r>
              <a:rPr lang="id-ID" altLang="en-US" sz="1400" b="1" dirty="0">
                <a:solidFill>
                  <a:srgbClr val="254061"/>
                </a:solidFill>
                <a:latin typeface="Arial" panose="020B0604020202020204" pitchFamily="34" charset="0"/>
                <a:ea typeface="MS PGothic" panose="020B0600070205080204" pitchFamily="34" charset="-128"/>
              </a:rPr>
              <a:t>Republik Indonesia</a:t>
            </a:r>
            <a:endParaRPr lang="en-US" altLang="en-US" sz="1400" b="1" dirty="0">
              <a:solidFill>
                <a:srgbClr val="254061"/>
              </a:solidFill>
              <a:latin typeface="Arial" panose="020B0604020202020204" pitchFamily="34" charset="0"/>
              <a:ea typeface="MS PGothic" panose="020B0600070205080204" pitchFamily="34" charset="-128"/>
            </a:endParaRPr>
          </a:p>
        </p:txBody>
      </p:sp>
      <p:sp>
        <p:nvSpPr>
          <p:cNvPr id="9" name="TextBox 15"/>
          <p:cNvSpPr txBox="1">
            <a:spLocks noChangeArrowheads="1"/>
          </p:cNvSpPr>
          <p:nvPr/>
        </p:nvSpPr>
        <p:spPr bwMode="auto">
          <a:xfrm>
            <a:off x="0" y="5453801"/>
            <a:ext cx="12141200" cy="81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905" tIns="38952" rIns="77905" bIns="38952">
            <a:spAutoFit/>
          </a:bodyPr>
          <a:lstStyle>
            <a:lvl1pPr defTabSz="388938">
              <a:defRPr>
                <a:solidFill>
                  <a:schemeClr val="tx1"/>
                </a:solidFill>
                <a:latin typeface="Calibri" panose="020F0502020204030204" pitchFamily="34" charset="0"/>
                <a:cs typeface="Arial" panose="020B0604020202020204" pitchFamily="34" charset="0"/>
              </a:defRPr>
            </a:lvl1pPr>
            <a:lvl2pPr marL="742950" indent="-285750" defTabSz="388938">
              <a:defRPr>
                <a:solidFill>
                  <a:schemeClr val="tx1"/>
                </a:solidFill>
                <a:latin typeface="Calibri" panose="020F0502020204030204" pitchFamily="34" charset="0"/>
                <a:cs typeface="Arial" panose="020B0604020202020204" pitchFamily="34" charset="0"/>
              </a:defRPr>
            </a:lvl2pPr>
            <a:lvl3pPr marL="1143000" indent="-228600" defTabSz="388938">
              <a:defRPr>
                <a:solidFill>
                  <a:schemeClr val="tx1"/>
                </a:solidFill>
                <a:latin typeface="Calibri" panose="020F0502020204030204" pitchFamily="34" charset="0"/>
                <a:cs typeface="Arial" panose="020B0604020202020204" pitchFamily="34" charset="0"/>
              </a:defRPr>
            </a:lvl3pPr>
            <a:lvl4pPr marL="1600200" indent="-228600" defTabSz="388938">
              <a:defRPr>
                <a:solidFill>
                  <a:schemeClr val="tx1"/>
                </a:solidFill>
                <a:latin typeface="Calibri" panose="020F0502020204030204" pitchFamily="34" charset="0"/>
                <a:cs typeface="Arial" panose="020B0604020202020204" pitchFamily="34" charset="0"/>
              </a:defRPr>
            </a:lvl4pPr>
            <a:lvl5pPr marL="2057400" indent="-228600" defTabSz="388938">
              <a:defRPr>
                <a:solidFill>
                  <a:schemeClr val="tx1"/>
                </a:solidFill>
                <a:latin typeface="Calibri" panose="020F0502020204030204" pitchFamily="34" charset="0"/>
                <a:cs typeface="Arial" panose="020B0604020202020204" pitchFamily="34" charset="0"/>
              </a:defRPr>
            </a:lvl5pPr>
            <a:lvl6pPr marL="2514600" indent="-228600" defTabSz="388938"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388938"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388938"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388938"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lnSpc>
                <a:spcPct val="120000"/>
              </a:lnSpc>
            </a:pPr>
            <a:r>
              <a:rPr lang="en-US" altLang="en-US" sz="4400" b="1" dirty="0" smtClean="0">
                <a:solidFill>
                  <a:srgbClr val="254061"/>
                </a:solidFill>
                <a:latin typeface="Arial" panose="020B0604020202020204" pitchFamily="34" charset="0"/>
                <a:ea typeface="MS PGothic" panose="020B0600070205080204" pitchFamily="34" charset="-128"/>
              </a:rPr>
              <a:t>TERIMA KASIH</a:t>
            </a:r>
            <a:endParaRPr lang="en-US" altLang="en-US" sz="4400" b="1" dirty="0">
              <a:solidFill>
                <a:srgbClr val="254061"/>
              </a:solidFill>
              <a:latin typeface="Arial" panose="020B0604020202020204" pitchFamily="34" charset="0"/>
              <a:ea typeface="MS PGothic" panose="020B0600070205080204" pitchFamily="34" charset="-128"/>
            </a:endParaRPr>
          </a:p>
        </p:txBody>
      </p:sp>
    </p:spTree>
    <p:extLst>
      <p:ext uri="{BB962C8B-B14F-4D97-AF65-F5344CB8AC3E}">
        <p14:creationId xmlns:p14="http://schemas.microsoft.com/office/powerpoint/2010/main" val="1431923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extLst>
          </p:cNvPr>
          <p:cNvSpPr txBox="1">
            <a:spLocks/>
          </p:cNvSpPr>
          <p:nvPr/>
        </p:nvSpPr>
        <p:spPr bwMode="auto">
          <a:xfrm>
            <a:off x="190500" y="46038"/>
            <a:ext cx="1200150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5613" eaLnBrk="0" hangingPunct="0">
              <a:defRPr>
                <a:solidFill>
                  <a:schemeClr val="tx1"/>
                </a:solidFill>
                <a:latin typeface="Calibri" pitchFamily="34" charset="0"/>
                <a:cs typeface="Arial" pitchFamily="34" charset="0"/>
              </a:defRPr>
            </a:lvl1pPr>
            <a:lvl2pPr marL="742950" indent="-285750" defTabSz="455613" eaLnBrk="0" hangingPunct="0">
              <a:defRPr>
                <a:solidFill>
                  <a:schemeClr val="tx1"/>
                </a:solidFill>
                <a:latin typeface="Calibri" pitchFamily="34" charset="0"/>
                <a:cs typeface="Arial" pitchFamily="34" charset="0"/>
              </a:defRPr>
            </a:lvl2pPr>
            <a:lvl3pPr marL="1143000" indent="-228600" defTabSz="455613" eaLnBrk="0" hangingPunct="0">
              <a:defRPr>
                <a:solidFill>
                  <a:schemeClr val="tx1"/>
                </a:solidFill>
                <a:latin typeface="Calibri" pitchFamily="34" charset="0"/>
                <a:cs typeface="Arial" pitchFamily="34" charset="0"/>
              </a:defRPr>
            </a:lvl3pPr>
            <a:lvl4pPr marL="1600200" indent="-228600" defTabSz="455613" eaLnBrk="0" hangingPunct="0">
              <a:defRPr>
                <a:solidFill>
                  <a:schemeClr val="tx1"/>
                </a:solidFill>
                <a:latin typeface="Calibri" pitchFamily="34" charset="0"/>
                <a:cs typeface="Arial" pitchFamily="34" charset="0"/>
              </a:defRPr>
            </a:lvl4pPr>
            <a:lvl5pPr marL="2057400" indent="-228600" defTabSz="455613" eaLnBrk="0" hangingPunct="0">
              <a:defRPr>
                <a:solidFill>
                  <a:schemeClr val="tx1"/>
                </a:solidFill>
                <a:latin typeface="Calibri" pitchFamily="34" charset="0"/>
                <a:cs typeface="Arial" pitchFamily="34" charset="0"/>
              </a:defRPr>
            </a:lvl5pPr>
            <a:lvl6pPr marL="2514600" indent="-228600" defTabSz="455613"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defTabSz="455613"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defTabSz="455613"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defTabSz="455613" eaLnBrk="0" fontAlgn="base" hangingPunct="0">
              <a:spcBef>
                <a:spcPct val="0"/>
              </a:spcBef>
              <a:spcAft>
                <a:spcPct val="0"/>
              </a:spcAft>
              <a:defRPr>
                <a:solidFill>
                  <a:schemeClr val="tx1"/>
                </a:solidFill>
                <a:latin typeface="Calibri" pitchFamily="34" charset="0"/>
                <a:cs typeface="Arial" pitchFamily="34" charset="0"/>
              </a:defRPr>
            </a:lvl9pPr>
          </a:lstStyle>
          <a:p>
            <a:pPr>
              <a:defRPr/>
            </a:pPr>
            <a:r>
              <a:rPr lang="en-GB" sz="2400" b="1" dirty="0" smtClean="0">
                <a:solidFill>
                  <a:schemeClr val="accent1">
                    <a:lumMod val="75000"/>
                  </a:schemeClr>
                </a:solidFill>
              </a:rPr>
              <a:t>DEFINISI, TUJUAN, DAN RUANG </a:t>
            </a:r>
            <a:r>
              <a:rPr lang="en-GB" sz="2400" b="1" dirty="0" smtClean="0">
                <a:solidFill>
                  <a:schemeClr val="accent1">
                    <a:lumMod val="75000"/>
                  </a:schemeClr>
                </a:solidFill>
              </a:rPr>
              <a:t>LINGKUP </a:t>
            </a:r>
            <a:r>
              <a:rPr lang="en-US" sz="2000" b="1" dirty="0">
                <a:solidFill>
                  <a:schemeClr val="accent1">
                    <a:lumMod val="75000"/>
                  </a:schemeClr>
                </a:solidFill>
              </a:rPr>
              <a:t>(</a:t>
            </a:r>
            <a:r>
              <a:rPr lang="en-US" sz="2000" b="1" dirty="0" err="1">
                <a:solidFill>
                  <a:schemeClr val="accent1">
                    <a:lumMod val="75000"/>
                  </a:schemeClr>
                </a:solidFill>
              </a:rPr>
              <a:t>Pasal</a:t>
            </a:r>
            <a:r>
              <a:rPr lang="en-US" sz="2000" b="1" dirty="0">
                <a:solidFill>
                  <a:schemeClr val="accent1">
                    <a:lumMod val="75000"/>
                  </a:schemeClr>
                </a:solidFill>
              </a:rPr>
              <a:t> </a:t>
            </a:r>
            <a:r>
              <a:rPr lang="en-US" sz="2000" b="1" dirty="0" smtClean="0">
                <a:solidFill>
                  <a:schemeClr val="accent1">
                    <a:lumMod val="75000"/>
                  </a:schemeClr>
                </a:solidFill>
              </a:rPr>
              <a:t>2</a:t>
            </a:r>
            <a:r>
              <a:rPr lang="en-GB" sz="2000" b="1" dirty="0" smtClean="0">
                <a:solidFill>
                  <a:schemeClr val="accent1">
                    <a:lumMod val="75000"/>
                  </a:schemeClr>
                </a:solidFill>
              </a:rPr>
              <a:t>)</a:t>
            </a:r>
            <a:endParaRPr lang="en-US" sz="2000" b="1" dirty="0">
              <a:solidFill>
                <a:schemeClr val="accent1">
                  <a:lumMod val="75000"/>
                </a:schemeClr>
              </a:solidFill>
            </a:endParaRPr>
          </a:p>
          <a:p>
            <a:pPr>
              <a:defRPr/>
            </a:pPr>
            <a:r>
              <a:rPr lang="en-GB" sz="2000" b="1" dirty="0" smtClean="0">
                <a:solidFill>
                  <a:schemeClr val="accent1">
                    <a:lumMod val="75000"/>
                  </a:schemeClr>
                </a:solidFill>
              </a:rPr>
              <a:t> </a:t>
            </a:r>
            <a:endParaRPr lang="en-US" sz="2000" b="1" dirty="0">
              <a:solidFill>
                <a:schemeClr val="accent1">
                  <a:lumMod val="75000"/>
                </a:schemeClr>
              </a:solidFill>
            </a:endParaRPr>
          </a:p>
        </p:txBody>
      </p:sp>
      <p:sp>
        <p:nvSpPr>
          <p:cNvPr id="5" name="Rounded Rectangle 4"/>
          <p:cNvSpPr/>
          <p:nvPr/>
        </p:nvSpPr>
        <p:spPr>
          <a:xfrm>
            <a:off x="683389" y="839416"/>
            <a:ext cx="10810240" cy="1454916"/>
          </a:xfrm>
          <a:prstGeom prst="roundRect">
            <a:avLst/>
          </a:prstGeom>
          <a:noFill/>
          <a:ln w="19050">
            <a:solidFill>
              <a:schemeClr val="tx2">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GB" b="1" dirty="0" err="1" smtClean="0">
                <a:solidFill>
                  <a:schemeClr val="tx1"/>
                </a:solidFill>
                <a:latin typeface="Arial" panose="020B0604020202020204" pitchFamily="34" charset="0"/>
                <a:cs typeface="Arial" panose="020B0604020202020204" pitchFamily="34" charset="0"/>
              </a:rPr>
              <a:t>Pembangkit</a:t>
            </a:r>
            <a:r>
              <a:rPr lang="en-GB" b="1" dirty="0" smtClean="0">
                <a:solidFill>
                  <a:schemeClr val="tx1"/>
                </a:solidFill>
                <a:latin typeface="Arial" panose="020B0604020202020204" pitchFamily="34" charset="0"/>
                <a:cs typeface="Arial" panose="020B0604020202020204" pitchFamily="34" charset="0"/>
              </a:rPr>
              <a:t> </a:t>
            </a:r>
            <a:r>
              <a:rPr lang="en-GB" b="1" dirty="0" err="1" smtClean="0">
                <a:solidFill>
                  <a:schemeClr val="tx1"/>
                </a:solidFill>
                <a:latin typeface="Arial" panose="020B0604020202020204" pitchFamily="34" charset="0"/>
                <a:cs typeface="Arial" panose="020B0604020202020204" pitchFamily="34" charset="0"/>
              </a:rPr>
              <a:t>Listrik</a:t>
            </a:r>
            <a:r>
              <a:rPr lang="en-GB" b="1" dirty="0" smtClean="0">
                <a:solidFill>
                  <a:schemeClr val="tx1"/>
                </a:solidFill>
                <a:latin typeface="Arial" panose="020B0604020202020204" pitchFamily="34" charset="0"/>
                <a:cs typeface="Arial" panose="020B0604020202020204" pitchFamily="34" charset="0"/>
              </a:rPr>
              <a:t> </a:t>
            </a:r>
            <a:r>
              <a:rPr lang="en-GB" b="1" dirty="0" err="1" smtClean="0">
                <a:solidFill>
                  <a:schemeClr val="tx1"/>
                </a:solidFill>
                <a:latin typeface="Arial" panose="020B0604020202020204" pitchFamily="34" charset="0"/>
                <a:cs typeface="Arial" panose="020B0604020202020204" pitchFamily="34" charset="0"/>
              </a:rPr>
              <a:t>Berbasis</a:t>
            </a:r>
            <a:r>
              <a:rPr lang="en-GB" b="1" dirty="0" smtClean="0">
                <a:solidFill>
                  <a:schemeClr val="tx1"/>
                </a:solidFill>
                <a:latin typeface="Arial" panose="020B0604020202020204" pitchFamily="34" charset="0"/>
                <a:cs typeface="Arial" panose="020B0604020202020204" pitchFamily="34" charset="0"/>
              </a:rPr>
              <a:t> </a:t>
            </a:r>
            <a:r>
              <a:rPr lang="en-GB" b="1" dirty="0" err="1" smtClean="0">
                <a:solidFill>
                  <a:schemeClr val="tx1"/>
                </a:solidFill>
                <a:latin typeface="Arial" panose="020B0604020202020204" pitchFamily="34" charset="0"/>
                <a:cs typeface="Arial" panose="020B0604020202020204" pitchFamily="34" charset="0"/>
              </a:rPr>
              <a:t>Sampah</a:t>
            </a:r>
            <a:r>
              <a:rPr lang="en-GB" b="1" dirty="0" smtClean="0">
                <a:solidFill>
                  <a:schemeClr val="tx1"/>
                </a:solidFill>
                <a:latin typeface="Arial" panose="020B0604020202020204" pitchFamily="34" charset="0"/>
                <a:cs typeface="Arial" panose="020B0604020202020204" pitchFamily="34" charset="0"/>
              </a:rPr>
              <a:t> (</a:t>
            </a:r>
            <a:r>
              <a:rPr lang="en-GB" b="1" dirty="0" err="1" smtClean="0">
                <a:solidFill>
                  <a:schemeClr val="tx1"/>
                </a:solidFill>
                <a:latin typeface="Arial" panose="020B0604020202020204" pitchFamily="34" charset="0"/>
                <a:cs typeface="Arial" panose="020B0604020202020204" pitchFamily="34" charset="0"/>
              </a:rPr>
              <a:t>PLTSa</a:t>
            </a:r>
            <a:r>
              <a:rPr lang="en-GB" b="1" dirty="0" smtClean="0">
                <a:solidFill>
                  <a:schemeClr val="tx1"/>
                </a:solidFill>
                <a:latin typeface="Arial" panose="020B0604020202020204" pitchFamily="34" charset="0"/>
                <a:cs typeface="Arial" panose="020B0604020202020204" pitchFamily="34" charset="0"/>
              </a:rPr>
              <a:t>) </a:t>
            </a:r>
          </a:p>
          <a:p>
            <a:pPr algn="just"/>
            <a:r>
              <a:rPr lang="en-GB" dirty="0" err="1" smtClean="0">
                <a:solidFill>
                  <a:schemeClr val="tx1"/>
                </a:solidFill>
                <a:latin typeface="Arial" panose="020B0604020202020204" pitchFamily="34" charset="0"/>
                <a:cs typeface="Arial" panose="020B0604020202020204" pitchFamily="34" charset="0"/>
              </a:rPr>
              <a:t>adalah</a:t>
            </a:r>
            <a:r>
              <a:rPr lang="en-GB" dirty="0" smtClean="0">
                <a:solidFill>
                  <a:schemeClr val="tx1"/>
                </a:solidFill>
                <a:latin typeface="Arial" panose="020B0604020202020204" pitchFamily="34" charset="0"/>
                <a:cs typeface="Arial" panose="020B0604020202020204" pitchFamily="34" charset="0"/>
              </a:rPr>
              <a:t> </a:t>
            </a:r>
            <a:r>
              <a:rPr lang="en-GB" dirty="0" err="1" smtClean="0">
                <a:solidFill>
                  <a:schemeClr val="tx1"/>
                </a:solidFill>
                <a:latin typeface="Arial" panose="020B0604020202020204" pitchFamily="34" charset="0"/>
                <a:cs typeface="Arial" panose="020B0604020202020204" pitchFamily="34" charset="0"/>
              </a:rPr>
              <a:t>Pengolah</a:t>
            </a:r>
            <a:r>
              <a:rPr lang="en-GB" dirty="0" smtClean="0">
                <a:solidFill>
                  <a:schemeClr val="tx1"/>
                </a:solidFill>
                <a:latin typeface="Arial" panose="020B0604020202020204" pitchFamily="34" charset="0"/>
                <a:cs typeface="Arial" panose="020B0604020202020204" pitchFamily="34" charset="0"/>
              </a:rPr>
              <a:t> </a:t>
            </a:r>
            <a:r>
              <a:rPr lang="en-GB" dirty="0" err="1" smtClean="0">
                <a:solidFill>
                  <a:schemeClr val="tx1"/>
                </a:solidFill>
                <a:latin typeface="Arial" panose="020B0604020202020204" pitchFamily="34" charset="0"/>
                <a:cs typeface="Arial" panose="020B0604020202020204" pitchFamily="34" charset="0"/>
              </a:rPr>
              <a:t>Sampah</a:t>
            </a:r>
            <a:r>
              <a:rPr lang="en-GB" dirty="0" smtClean="0">
                <a:solidFill>
                  <a:schemeClr val="tx1"/>
                </a:solidFill>
                <a:latin typeface="Arial" panose="020B0604020202020204" pitchFamily="34" charset="0"/>
                <a:cs typeface="Arial" panose="020B0604020202020204" pitchFamily="34" charset="0"/>
              </a:rPr>
              <a:t> </a:t>
            </a:r>
            <a:r>
              <a:rPr lang="en-GB" dirty="0" err="1" smtClean="0">
                <a:solidFill>
                  <a:schemeClr val="tx1"/>
                </a:solidFill>
                <a:latin typeface="Arial" panose="020B0604020202020204" pitchFamily="34" charset="0"/>
                <a:cs typeface="Arial" panose="020B0604020202020204" pitchFamily="34" charset="0"/>
              </a:rPr>
              <a:t>menjadi</a:t>
            </a:r>
            <a:r>
              <a:rPr lang="en-GB" dirty="0" smtClean="0">
                <a:solidFill>
                  <a:schemeClr val="tx1"/>
                </a:solidFill>
                <a:latin typeface="Arial" panose="020B0604020202020204" pitchFamily="34" charset="0"/>
                <a:cs typeface="Arial" panose="020B0604020202020204" pitchFamily="34" charset="0"/>
              </a:rPr>
              <a:t> </a:t>
            </a:r>
            <a:r>
              <a:rPr lang="en-GB" dirty="0" err="1" smtClean="0">
                <a:solidFill>
                  <a:schemeClr val="tx1"/>
                </a:solidFill>
                <a:latin typeface="Arial" panose="020B0604020202020204" pitchFamily="34" charset="0"/>
                <a:cs typeface="Arial" panose="020B0604020202020204" pitchFamily="34" charset="0"/>
              </a:rPr>
              <a:t>Energi</a:t>
            </a:r>
            <a:r>
              <a:rPr lang="en-GB" dirty="0" smtClean="0">
                <a:solidFill>
                  <a:schemeClr val="tx1"/>
                </a:solidFill>
                <a:latin typeface="Arial" panose="020B0604020202020204" pitchFamily="34" charset="0"/>
                <a:cs typeface="Arial" panose="020B0604020202020204" pitchFamily="34" charset="0"/>
              </a:rPr>
              <a:t> </a:t>
            </a:r>
            <a:r>
              <a:rPr lang="en-GB" dirty="0" err="1" smtClean="0">
                <a:solidFill>
                  <a:schemeClr val="tx1"/>
                </a:solidFill>
                <a:latin typeface="Arial" panose="020B0604020202020204" pitchFamily="34" charset="0"/>
                <a:cs typeface="Arial" panose="020B0604020202020204" pitchFamily="34" charset="0"/>
              </a:rPr>
              <a:t>Listrik</a:t>
            </a:r>
            <a:r>
              <a:rPr lang="en-GB" dirty="0" smtClean="0">
                <a:solidFill>
                  <a:schemeClr val="tx1"/>
                </a:solidFill>
                <a:latin typeface="Arial" panose="020B0604020202020204" pitchFamily="34" charset="0"/>
                <a:cs typeface="Arial" panose="020B0604020202020204" pitchFamily="34" charset="0"/>
              </a:rPr>
              <a:t> </a:t>
            </a:r>
            <a:r>
              <a:rPr lang="en-GB" dirty="0" err="1" smtClean="0">
                <a:solidFill>
                  <a:schemeClr val="tx1"/>
                </a:solidFill>
                <a:latin typeface="Arial" panose="020B0604020202020204" pitchFamily="34" charset="0"/>
                <a:cs typeface="Arial" panose="020B0604020202020204" pitchFamily="34" charset="0"/>
              </a:rPr>
              <a:t>Berbasis</a:t>
            </a:r>
            <a:r>
              <a:rPr lang="en-GB" dirty="0" smtClean="0">
                <a:solidFill>
                  <a:schemeClr val="tx1"/>
                </a:solidFill>
                <a:latin typeface="Arial" panose="020B0604020202020204" pitchFamily="34" charset="0"/>
                <a:cs typeface="Arial" panose="020B0604020202020204" pitchFamily="34" charset="0"/>
              </a:rPr>
              <a:t> </a:t>
            </a:r>
            <a:r>
              <a:rPr lang="en-GB" dirty="0" err="1" smtClean="0">
                <a:solidFill>
                  <a:schemeClr val="tx1"/>
                </a:solidFill>
                <a:latin typeface="Arial" panose="020B0604020202020204" pitchFamily="34" charset="0"/>
                <a:cs typeface="Arial" panose="020B0604020202020204" pitchFamily="34" charset="0"/>
              </a:rPr>
              <a:t>Teknologi</a:t>
            </a:r>
            <a:r>
              <a:rPr lang="en-GB" dirty="0" smtClean="0">
                <a:solidFill>
                  <a:schemeClr val="tx1"/>
                </a:solidFill>
                <a:latin typeface="Arial" panose="020B0604020202020204" pitchFamily="34" charset="0"/>
                <a:cs typeface="Arial" panose="020B0604020202020204" pitchFamily="34" charset="0"/>
              </a:rPr>
              <a:t> Ramah </a:t>
            </a:r>
            <a:r>
              <a:rPr lang="en-GB" dirty="0" err="1" smtClean="0">
                <a:solidFill>
                  <a:schemeClr val="tx1"/>
                </a:solidFill>
                <a:latin typeface="Arial" panose="020B0604020202020204" pitchFamily="34" charset="0"/>
                <a:cs typeface="Arial" panose="020B0604020202020204" pitchFamily="34" charset="0"/>
              </a:rPr>
              <a:t>Lingkungan</a:t>
            </a:r>
            <a:r>
              <a:rPr lang="en-GB" dirty="0" smtClean="0">
                <a:solidFill>
                  <a:schemeClr val="tx1"/>
                </a:solidFill>
                <a:latin typeface="Arial" panose="020B0604020202020204" pitchFamily="34" charset="0"/>
                <a:cs typeface="Arial" panose="020B0604020202020204" pitchFamily="34" charset="0"/>
              </a:rPr>
              <a:t> yang </a:t>
            </a:r>
            <a:r>
              <a:rPr lang="en-GB" dirty="0" err="1" smtClean="0">
                <a:solidFill>
                  <a:schemeClr val="tx1"/>
                </a:solidFill>
                <a:latin typeface="Arial" panose="020B0604020202020204" pitchFamily="34" charset="0"/>
                <a:cs typeface="Arial" panose="020B0604020202020204" pitchFamily="34" charset="0"/>
              </a:rPr>
              <a:t>memenuhi</a:t>
            </a:r>
            <a:r>
              <a:rPr lang="en-GB" dirty="0" smtClean="0">
                <a:solidFill>
                  <a:schemeClr val="tx1"/>
                </a:solidFill>
                <a:latin typeface="Arial" panose="020B0604020202020204" pitchFamily="34" charset="0"/>
                <a:cs typeface="Arial" panose="020B0604020202020204" pitchFamily="34" charset="0"/>
              </a:rPr>
              <a:t> </a:t>
            </a:r>
            <a:r>
              <a:rPr lang="en-GB" dirty="0" err="1" smtClean="0">
                <a:solidFill>
                  <a:schemeClr val="tx1"/>
                </a:solidFill>
                <a:latin typeface="Arial" panose="020B0604020202020204" pitchFamily="34" charset="0"/>
                <a:cs typeface="Arial" panose="020B0604020202020204" pitchFamily="34" charset="0"/>
              </a:rPr>
              <a:t>baku</a:t>
            </a:r>
            <a:r>
              <a:rPr lang="en-GB" dirty="0" smtClean="0">
                <a:solidFill>
                  <a:schemeClr val="tx1"/>
                </a:solidFill>
                <a:latin typeface="Arial" panose="020B0604020202020204" pitchFamily="34" charset="0"/>
                <a:cs typeface="Arial" panose="020B0604020202020204" pitchFamily="34" charset="0"/>
              </a:rPr>
              <a:t> </a:t>
            </a:r>
            <a:r>
              <a:rPr lang="en-GB" dirty="0" err="1" smtClean="0">
                <a:solidFill>
                  <a:schemeClr val="tx1"/>
                </a:solidFill>
                <a:latin typeface="Arial" panose="020B0604020202020204" pitchFamily="34" charset="0"/>
                <a:cs typeface="Arial" panose="020B0604020202020204" pitchFamily="34" charset="0"/>
              </a:rPr>
              <a:t>mutu</a:t>
            </a:r>
            <a:r>
              <a:rPr lang="en-GB" dirty="0" smtClean="0">
                <a:solidFill>
                  <a:schemeClr val="tx1"/>
                </a:solidFill>
                <a:latin typeface="Arial" panose="020B0604020202020204" pitchFamily="34" charset="0"/>
                <a:cs typeface="Arial" panose="020B0604020202020204" pitchFamily="34" charset="0"/>
              </a:rPr>
              <a:t> </a:t>
            </a:r>
            <a:r>
              <a:rPr lang="en-GB" dirty="0" err="1" smtClean="0">
                <a:solidFill>
                  <a:schemeClr val="tx1"/>
                </a:solidFill>
                <a:latin typeface="Arial" panose="020B0604020202020204" pitchFamily="34" charset="0"/>
                <a:cs typeface="Arial" panose="020B0604020202020204" pitchFamily="34" charset="0"/>
              </a:rPr>
              <a:t>sesuai</a:t>
            </a:r>
            <a:r>
              <a:rPr lang="en-GB" dirty="0" smtClean="0">
                <a:solidFill>
                  <a:schemeClr val="tx1"/>
                </a:solidFill>
                <a:latin typeface="Arial" panose="020B0604020202020204" pitchFamily="34" charset="0"/>
                <a:cs typeface="Arial" panose="020B0604020202020204" pitchFamily="34" charset="0"/>
              </a:rPr>
              <a:t> </a:t>
            </a:r>
            <a:r>
              <a:rPr lang="en-GB" dirty="0" err="1" smtClean="0">
                <a:solidFill>
                  <a:schemeClr val="tx1"/>
                </a:solidFill>
                <a:latin typeface="Arial" panose="020B0604020202020204" pitchFamily="34" charset="0"/>
                <a:cs typeface="Arial" panose="020B0604020202020204" pitchFamily="34" charset="0"/>
              </a:rPr>
              <a:t>dengan</a:t>
            </a:r>
            <a:r>
              <a:rPr lang="en-GB" dirty="0" smtClean="0">
                <a:solidFill>
                  <a:schemeClr val="tx1"/>
                </a:solidFill>
                <a:latin typeface="Arial" panose="020B0604020202020204" pitchFamily="34" charset="0"/>
                <a:cs typeface="Arial" panose="020B0604020202020204" pitchFamily="34" charset="0"/>
              </a:rPr>
              <a:t> </a:t>
            </a:r>
            <a:r>
              <a:rPr lang="en-GB" dirty="0" err="1" smtClean="0">
                <a:solidFill>
                  <a:schemeClr val="tx1"/>
                </a:solidFill>
                <a:latin typeface="Arial" panose="020B0604020202020204" pitchFamily="34" charset="0"/>
                <a:cs typeface="Arial" panose="020B0604020202020204" pitchFamily="34" charset="0"/>
              </a:rPr>
              <a:t>ketentuan</a:t>
            </a:r>
            <a:r>
              <a:rPr lang="en-GB" dirty="0" smtClean="0">
                <a:solidFill>
                  <a:schemeClr val="tx1"/>
                </a:solidFill>
                <a:latin typeface="Arial" panose="020B0604020202020204" pitchFamily="34" charset="0"/>
                <a:cs typeface="Arial" panose="020B0604020202020204" pitchFamily="34" charset="0"/>
              </a:rPr>
              <a:t> </a:t>
            </a:r>
            <a:r>
              <a:rPr lang="en-GB" dirty="0" err="1" smtClean="0">
                <a:solidFill>
                  <a:schemeClr val="tx1"/>
                </a:solidFill>
                <a:latin typeface="Arial" panose="020B0604020202020204" pitchFamily="34" charset="0"/>
                <a:cs typeface="Arial" panose="020B0604020202020204" pitchFamily="34" charset="0"/>
              </a:rPr>
              <a:t>perundang-undangan</a:t>
            </a:r>
            <a:r>
              <a:rPr lang="en-GB" dirty="0" smtClean="0">
                <a:solidFill>
                  <a:schemeClr val="tx1"/>
                </a:solidFill>
                <a:latin typeface="Arial" panose="020B0604020202020204" pitchFamily="34" charset="0"/>
                <a:cs typeface="Arial" panose="020B0604020202020204" pitchFamily="34" charset="0"/>
              </a:rPr>
              <a:t> </a:t>
            </a:r>
            <a:r>
              <a:rPr lang="en-GB" dirty="0" err="1" smtClean="0">
                <a:solidFill>
                  <a:schemeClr val="tx1"/>
                </a:solidFill>
                <a:latin typeface="Arial" panose="020B0604020202020204" pitchFamily="34" charset="0"/>
                <a:cs typeface="Arial" panose="020B0604020202020204" pitchFamily="34" charset="0"/>
              </a:rPr>
              <a:t>dan</a:t>
            </a:r>
            <a:r>
              <a:rPr lang="en-GB" dirty="0" smtClean="0">
                <a:solidFill>
                  <a:schemeClr val="tx1"/>
                </a:solidFill>
                <a:latin typeface="Arial" panose="020B0604020202020204" pitchFamily="34" charset="0"/>
                <a:cs typeface="Arial" panose="020B0604020202020204" pitchFamily="34" charset="0"/>
              </a:rPr>
              <a:t> </a:t>
            </a:r>
            <a:r>
              <a:rPr lang="en-GB" dirty="0" err="1" smtClean="0">
                <a:solidFill>
                  <a:schemeClr val="tx1"/>
                </a:solidFill>
                <a:latin typeface="Arial" panose="020B0604020202020204" pitchFamily="34" charset="0"/>
                <a:cs typeface="Arial" panose="020B0604020202020204" pitchFamily="34" charset="0"/>
              </a:rPr>
              <a:t>dapat</a:t>
            </a:r>
            <a:r>
              <a:rPr lang="en-GB" dirty="0" smtClean="0">
                <a:solidFill>
                  <a:schemeClr val="tx1"/>
                </a:solidFill>
                <a:latin typeface="Arial" panose="020B0604020202020204" pitchFamily="34" charset="0"/>
                <a:cs typeface="Arial" panose="020B0604020202020204" pitchFamily="34" charset="0"/>
              </a:rPr>
              <a:t> </a:t>
            </a:r>
            <a:r>
              <a:rPr lang="en-GB" dirty="0" err="1" smtClean="0">
                <a:solidFill>
                  <a:schemeClr val="tx1"/>
                </a:solidFill>
                <a:latin typeface="Arial" panose="020B0604020202020204" pitchFamily="34" charset="0"/>
                <a:cs typeface="Arial" panose="020B0604020202020204" pitchFamily="34" charset="0"/>
              </a:rPr>
              <a:t>mengurangi</a:t>
            </a:r>
            <a:r>
              <a:rPr lang="en-GB" dirty="0" smtClean="0">
                <a:solidFill>
                  <a:schemeClr val="tx1"/>
                </a:solidFill>
                <a:latin typeface="Arial" panose="020B0604020202020204" pitchFamily="34" charset="0"/>
                <a:cs typeface="Arial" panose="020B0604020202020204" pitchFamily="34" charset="0"/>
              </a:rPr>
              <a:t> volume </a:t>
            </a:r>
            <a:r>
              <a:rPr lang="en-GB" dirty="0" err="1" smtClean="0">
                <a:solidFill>
                  <a:schemeClr val="tx1"/>
                </a:solidFill>
                <a:latin typeface="Arial" panose="020B0604020202020204" pitchFamily="34" charset="0"/>
                <a:cs typeface="Arial" panose="020B0604020202020204" pitchFamily="34" charset="0"/>
              </a:rPr>
              <a:t>Sampah</a:t>
            </a:r>
            <a:r>
              <a:rPr lang="en-GB" dirty="0" smtClean="0">
                <a:solidFill>
                  <a:schemeClr val="tx1"/>
                </a:solidFill>
                <a:latin typeface="Arial" panose="020B0604020202020204" pitchFamily="34" charset="0"/>
                <a:cs typeface="Arial" panose="020B0604020202020204" pitchFamily="34" charset="0"/>
              </a:rPr>
              <a:t> </a:t>
            </a:r>
            <a:r>
              <a:rPr lang="en-GB" dirty="0" err="1" smtClean="0">
                <a:solidFill>
                  <a:schemeClr val="tx1"/>
                </a:solidFill>
                <a:latin typeface="Arial" panose="020B0604020202020204" pitchFamily="34" charset="0"/>
                <a:cs typeface="Arial" panose="020B0604020202020204" pitchFamily="34" charset="0"/>
              </a:rPr>
              <a:t>secara</a:t>
            </a:r>
            <a:r>
              <a:rPr lang="en-GB" dirty="0" smtClean="0">
                <a:solidFill>
                  <a:schemeClr val="tx1"/>
                </a:solidFill>
                <a:latin typeface="Arial" panose="020B0604020202020204" pitchFamily="34" charset="0"/>
                <a:cs typeface="Arial" panose="020B0604020202020204" pitchFamily="34" charset="0"/>
              </a:rPr>
              <a:t> </a:t>
            </a:r>
            <a:r>
              <a:rPr lang="en-GB" dirty="0" err="1" smtClean="0">
                <a:solidFill>
                  <a:schemeClr val="tx1"/>
                </a:solidFill>
                <a:latin typeface="Arial" panose="020B0604020202020204" pitchFamily="34" charset="0"/>
                <a:cs typeface="Arial" panose="020B0604020202020204" pitchFamily="34" charset="0"/>
              </a:rPr>
              <a:t>signifikan</a:t>
            </a:r>
            <a:r>
              <a:rPr lang="en-GB" dirty="0" smtClean="0">
                <a:solidFill>
                  <a:schemeClr val="tx1"/>
                </a:solidFill>
                <a:latin typeface="Arial" panose="020B0604020202020204" pitchFamily="34" charset="0"/>
                <a:cs typeface="Arial" panose="020B0604020202020204" pitchFamily="34" charset="0"/>
              </a:rPr>
              <a:t> </a:t>
            </a:r>
            <a:r>
              <a:rPr lang="en-GB" dirty="0" err="1" smtClean="0">
                <a:solidFill>
                  <a:schemeClr val="tx1"/>
                </a:solidFill>
                <a:latin typeface="Arial" panose="020B0604020202020204" pitchFamily="34" charset="0"/>
                <a:cs typeface="Arial" panose="020B0604020202020204" pitchFamily="34" charset="0"/>
              </a:rPr>
              <a:t>serta</a:t>
            </a:r>
            <a:r>
              <a:rPr lang="en-GB" dirty="0" smtClean="0">
                <a:solidFill>
                  <a:schemeClr val="tx1"/>
                </a:solidFill>
                <a:latin typeface="Arial" panose="020B0604020202020204" pitchFamily="34" charset="0"/>
                <a:cs typeface="Arial" panose="020B0604020202020204" pitchFamily="34" charset="0"/>
              </a:rPr>
              <a:t> </a:t>
            </a:r>
            <a:r>
              <a:rPr lang="en-GB" dirty="0" err="1" smtClean="0">
                <a:solidFill>
                  <a:schemeClr val="tx1"/>
                </a:solidFill>
                <a:latin typeface="Arial" panose="020B0604020202020204" pitchFamily="34" charset="0"/>
                <a:cs typeface="Arial" panose="020B0604020202020204" pitchFamily="34" charset="0"/>
              </a:rPr>
              <a:t>teruji</a:t>
            </a:r>
            <a:r>
              <a:rPr lang="en-GB" dirty="0" smtClean="0">
                <a:solidFill>
                  <a:schemeClr val="tx1"/>
                </a:solidFill>
                <a:latin typeface="Arial" panose="020B0604020202020204" pitchFamily="34" charset="0"/>
                <a:cs typeface="Arial" panose="020B0604020202020204" pitchFamily="34" charset="0"/>
              </a:rPr>
              <a:t>.</a:t>
            </a:r>
            <a:endParaRPr lang="en-US" sz="1900" dirty="0">
              <a:solidFill>
                <a:schemeClr val="tx1"/>
              </a:solidFill>
              <a:latin typeface="Arial" panose="020B0604020202020204" pitchFamily="34" charset="0"/>
              <a:cs typeface="Arial" panose="020B0604020202020204" pitchFamily="34" charset="0"/>
            </a:endParaRPr>
          </a:p>
        </p:txBody>
      </p:sp>
      <p:cxnSp>
        <p:nvCxnSpPr>
          <p:cNvPr id="7" name="Straight Connector 6"/>
          <p:cNvCxnSpPr/>
          <p:nvPr/>
        </p:nvCxnSpPr>
        <p:spPr>
          <a:xfrm flipV="1">
            <a:off x="518160" y="589280"/>
            <a:ext cx="11430000" cy="40640"/>
          </a:xfrm>
          <a:prstGeom prst="line">
            <a:avLst/>
          </a:prstGeom>
        </p:spPr>
        <p:style>
          <a:lnRef idx="3">
            <a:schemeClr val="accent5"/>
          </a:lnRef>
          <a:fillRef idx="0">
            <a:schemeClr val="accent5"/>
          </a:fillRef>
          <a:effectRef idx="2">
            <a:schemeClr val="accent5"/>
          </a:effectRef>
          <a:fontRef idx="minor">
            <a:schemeClr val="tx1"/>
          </a:fontRef>
        </p:style>
      </p:cxnSp>
      <p:graphicFrame>
        <p:nvGraphicFramePr>
          <p:cNvPr id="2" name="Diagram 1"/>
          <p:cNvGraphicFramePr/>
          <p:nvPr>
            <p:extLst>
              <p:ext uri="{D42A27DB-BD31-4B8C-83A1-F6EECF244321}">
                <p14:modId xmlns:p14="http://schemas.microsoft.com/office/powerpoint/2010/main" val="3228585473"/>
              </p:ext>
            </p:extLst>
          </p:nvPr>
        </p:nvGraphicFramePr>
        <p:xfrm>
          <a:off x="1043898" y="2455522"/>
          <a:ext cx="10089221" cy="40629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217085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extLst>
          </p:cNvPr>
          <p:cNvSpPr txBox="1">
            <a:spLocks/>
          </p:cNvSpPr>
          <p:nvPr/>
        </p:nvSpPr>
        <p:spPr bwMode="auto">
          <a:xfrm>
            <a:off x="190500" y="46038"/>
            <a:ext cx="1200150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5613" eaLnBrk="0" hangingPunct="0">
              <a:defRPr>
                <a:solidFill>
                  <a:schemeClr val="tx1"/>
                </a:solidFill>
                <a:latin typeface="Calibri" pitchFamily="34" charset="0"/>
                <a:cs typeface="Arial" pitchFamily="34" charset="0"/>
              </a:defRPr>
            </a:lvl1pPr>
            <a:lvl2pPr marL="742950" indent="-285750" defTabSz="455613" eaLnBrk="0" hangingPunct="0">
              <a:defRPr>
                <a:solidFill>
                  <a:schemeClr val="tx1"/>
                </a:solidFill>
                <a:latin typeface="Calibri" pitchFamily="34" charset="0"/>
                <a:cs typeface="Arial" pitchFamily="34" charset="0"/>
              </a:defRPr>
            </a:lvl2pPr>
            <a:lvl3pPr marL="1143000" indent="-228600" defTabSz="455613" eaLnBrk="0" hangingPunct="0">
              <a:defRPr>
                <a:solidFill>
                  <a:schemeClr val="tx1"/>
                </a:solidFill>
                <a:latin typeface="Calibri" pitchFamily="34" charset="0"/>
                <a:cs typeface="Arial" pitchFamily="34" charset="0"/>
              </a:defRPr>
            </a:lvl3pPr>
            <a:lvl4pPr marL="1600200" indent="-228600" defTabSz="455613" eaLnBrk="0" hangingPunct="0">
              <a:defRPr>
                <a:solidFill>
                  <a:schemeClr val="tx1"/>
                </a:solidFill>
                <a:latin typeface="Calibri" pitchFamily="34" charset="0"/>
                <a:cs typeface="Arial" pitchFamily="34" charset="0"/>
              </a:defRPr>
            </a:lvl4pPr>
            <a:lvl5pPr marL="2057400" indent="-228600" defTabSz="455613" eaLnBrk="0" hangingPunct="0">
              <a:defRPr>
                <a:solidFill>
                  <a:schemeClr val="tx1"/>
                </a:solidFill>
                <a:latin typeface="Calibri" pitchFamily="34" charset="0"/>
                <a:cs typeface="Arial" pitchFamily="34" charset="0"/>
              </a:defRPr>
            </a:lvl5pPr>
            <a:lvl6pPr marL="2514600" indent="-228600" defTabSz="455613"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defTabSz="455613"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defTabSz="455613"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defTabSz="455613" eaLnBrk="0" fontAlgn="base" hangingPunct="0">
              <a:spcBef>
                <a:spcPct val="0"/>
              </a:spcBef>
              <a:spcAft>
                <a:spcPct val="0"/>
              </a:spcAft>
              <a:defRPr>
                <a:solidFill>
                  <a:schemeClr val="tx1"/>
                </a:solidFill>
                <a:latin typeface="Calibri" pitchFamily="34" charset="0"/>
                <a:cs typeface="Arial" pitchFamily="34" charset="0"/>
              </a:defRPr>
            </a:lvl9pPr>
          </a:lstStyle>
          <a:p>
            <a:pPr>
              <a:defRPr/>
            </a:pPr>
            <a:r>
              <a:rPr lang="id-ID" sz="2400" b="1" dirty="0">
                <a:solidFill>
                  <a:schemeClr val="accent1">
                    <a:lumMod val="75000"/>
                  </a:schemeClr>
                </a:solidFill>
              </a:rPr>
              <a:t>LOKASI DAN PELAKSANA </a:t>
            </a:r>
            <a:r>
              <a:rPr lang="id-ID" sz="2400" b="1" dirty="0" smtClean="0">
                <a:solidFill>
                  <a:schemeClr val="accent1">
                    <a:lumMod val="75000"/>
                  </a:schemeClr>
                </a:solidFill>
              </a:rPr>
              <a:t>PEMBANGUNAN</a:t>
            </a:r>
            <a:r>
              <a:rPr lang="en-US" sz="2400" b="1" dirty="0" smtClean="0">
                <a:solidFill>
                  <a:schemeClr val="accent1">
                    <a:lumMod val="75000"/>
                  </a:schemeClr>
                </a:solidFill>
              </a:rPr>
              <a:t> </a:t>
            </a:r>
            <a:r>
              <a:rPr lang="en-US" sz="2000" b="1" dirty="0" smtClean="0">
                <a:solidFill>
                  <a:schemeClr val="accent1">
                    <a:lumMod val="75000"/>
                  </a:schemeClr>
                </a:solidFill>
              </a:rPr>
              <a:t>(</a:t>
            </a:r>
            <a:r>
              <a:rPr lang="en-US" sz="2000" b="1" dirty="0" err="1" smtClean="0">
                <a:solidFill>
                  <a:schemeClr val="accent1">
                    <a:lumMod val="75000"/>
                  </a:schemeClr>
                </a:solidFill>
              </a:rPr>
              <a:t>Pasal</a:t>
            </a:r>
            <a:r>
              <a:rPr lang="en-US" sz="2000" b="1" dirty="0" smtClean="0">
                <a:solidFill>
                  <a:schemeClr val="accent1">
                    <a:lumMod val="75000"/>
                  </a:schemeClr>
                </a:solidFill>
              </a:rPr>
              <a:t> 3</a:t>
            </a:r>
            <a:r>
              <a:rPr lang="en-GB" sz="2000" b="1" dirty="0" smtClean="0">
                <a:solidFill>
                  <a:schemeClr val="accent1">
                    <a:lumMod val="75000"/>
                  </a:schemeClr>
                </a:solidFill>
              </a:rPr>
              <a:t>, 4, 5)</a:t>
            </a:r>
            <a:endParaRPr lang="en-US" sz="2000" b="1" dirty="0">
              <a:solidFill>
                <a:schemeClr val="accent1">
                  <a:lumMod val="75000"/>
                </a:schemeClr>
              </a:solidFill>
            </a:endParaRPr>
          </a:p>
        </p:txBody>
      </p:sp>
      <p:cxnSp>
        <p:nvCxnSpPr>
          <p:cNvPr id="5" name="Straight Connector 4"/>
          <p:cNvCxnSpPr/>
          <p:nvPr/>
        </p:nvCxnSpPr>
        <p:spPr>
          <a:xfrm flipV="1">
            <a:off x="518160" y="525482"/>
            <a:ext cx="11430000" cy="40640"/>
          </a:xfrm>
          <a:prstGeom prst="line">
            <a:avLst/>
          </a:prstGeom>
        </p:spPr>
        <p:style>
          <a:lnRef idx="3">
            <a:schemeClr val="accent5"/>
          </a:lnRef>
          <a:fillRef idx="0">
            <a:schemeClr val="accent5"/>
          </a:fillRef>
          <a:effectRef idx="2">
            <a:schemeClr val="accent5"/>
          </a:effectRef>
          <a:fontRef idx="minor">
            <a:schemeClr val="tx1"/>
          </a:fontRef>
        </p:style>
      </p:cxnSp>
      <p:sp>
        <p:nvSpPr>
          <p:cNvPr id="6" name="Freeform 379">
            <a:extLst>
              <a:ext uri="{FF2B5EF4-FFF2-40B4-BE49-F238E27FC236}">
                <a16:creationId xmlns="" xmlns:a16="http://schemas.microsoft.com/office/drawing/2014/main" id="{8D948B6A-2465-4EF2-A3A8-BB0E57EB0D2C}"/>
              </a:ext>
            </a:extLst>
          </p:cNvPr>
          <p:cNvSpPr>
            <a:spLocks noChangeArrowheads="1"/>
          </p:cNvSpPr>
          <p:nvPr/>
        </p:nvSpPr>
        <p:spPr bwMode="auto">
          <a:xfrm>
            <a:off x="473958" y="657633"/>
            <a:ext cx="5361763" cy="456067"/>
          </a:xfrm>
          <a:custGeom>
            <a:avLst/>
            <a:gdLst>
              <a:gd name="T0" fmla="*/ 11333 w 12162"/>
              <a:gd name="T1" fmla="*/ 0 h 1441"/>
              <a:gd name="T2" fmla="*/ 11333 w 12162"/>
              <a:gd name="T3" fmla="*/ 0 h 1441"/>
              <a:gd name="T4" fmla="*/ 219 w 12162"/>
              <a:gd name="T5" fmla="*/ 0 h 1441"/>
              <a:gd name="T6" fmla="*/ 0 w 12162"/>
              <a:gd name="T7" fmla="*/ 210 h 1441"/>
              <a:gd name="T8" fmla="*/ 0 w 12162"/>
              <a:gd name="T9" fmla="*/ 1229 h 1441"/>
              <a:gd name="T10" fmla="*/ 219 w 12162"/>
              <a:gd name="T11" fmla="*/ 1440 h 1441"/>
              <a:gd name="T12" fmla="*/ 11333 w 12162"/>
              <a:gd name="T13" fmla="*/ 1440 h 1441"/>
              <a:gd name="T14" fmla="*/ 12161 w 12162"/>
              <a:gd name="T15" fmla="*/ 724 h 1441"/>
              <a:gd name="T16" fmla="*/ 11333 w 12162"/>
              <a:gd name="T17" fmla="*/ 0 h 1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62" h="1441">
                <a:moveTo>
                  <a:pt x="11333" y="0"/>
                </a:moveTo>
                <a:lnTo>
                  <a:pt x="11333" y="0"/>
                </a:lnTo>
                <a:cubicBezTo>
                  <a:pt x="219" y="0"/>
                  <a:pt x="219" y="0"/>
                  <a:pt x="219" y="0"/>
                </a:cubicBezTo>
                <a:cubicBezTo>
                  <a:pt x="97" y="0"/>
                  <a:pt x="0" y="95"/>
                  <a:pt x="0" y="210"/>
                </a:cubicBezTo>
                <a:cubicBezTo>
                  <a:pt x="0" y="1229"/>
                  <a:pt x="0" y="1229"/>
                  <a:pt x="0" y="1229"/>
                </a:cubicBezTo>
                <a:cubicBezTo>
                  <a:pt x="0" y="1343"/>
                  <a:pt x="97" y="1440"/>
                  <a:pt x="219" y="1440"/>
                </a:cubicBezTo>
                <a:cubicBezTo>
                  <a:pt x="11333" y="1440"/>
                  <a:pt x="11333" y="1440"/>
                  <a:pt x="11333" y="1440"/>
                </a:cubicBezTo>
                <a:cubicBezTo>
                  <a:pt x="12161" y="724"/>
                  <a:pt x="12161" y="724"/>
                  <a:pt x="12161" y="724"/>
                </a:cubicBezTo>
                <a:lnTo>
                  <a:pt x="11333" y="0"/>
                </a:lnTo>
              </a:path>
            </a:pathLst>
          </a:custGeom>
          <a:solidFill>
            <a:schemeClr val="accent1"/>
          </a:solidFill>
          <a:ln>
            <a:noFill/>
          </a:ln>
          <a:effectLst/>
          <a:extLst/>
        </p:spPr>
        <p:txBody>
          <a:bodyPr wrap="none" anchor="ctr"/>
          <a:lstStyle/>
          <a:p>
            <a:endParaRPr lang="en-US" sz="2700">
              <a:latin typeface="Calibri Light"/>
            </a:endParaRPr>
          </a:p>
        </p:txBody>
      </p:sp>
      <p:sp>
        <p:nvSpPr>
          <p:cNvPr id="7" name="Freeform 380">
            <a:extLst>
              <a:ext uri="{FF2B5EF4-FFF2-40B4-BE49-F238E27FC236}">
                <a16:creationId xmlns="" xmlns:a16="http://schemas.microsoft.com/office/drawing/2014/main" id="{52557DF2-20A2-4ACA-A1B9-B216A1F917DA}"/>
              </a:ext>
            </a:extLst>
          </p:cNvPr>
          <p:cNvSpPr>
            <a:spLocks noChangeArrowheads="1"/>
          </p:cNvSpPr>
          <p:nvPr/>
        </p:nvSpPr>
        <p:spPr bwMode="auto">
          <a:xfrm>
            <a:off x="526846" y="685693"/>
            <a:ext cx="332933" cy="372128"/>
          </a:xfrm>
          <a:custGeom>
            <a:avLst/>
            <a:gdLst>
              <a:gd name="T0" fmla="*/ 1178 w 1179"/>
              <a:gd name="T1" fmla="*/ 961 h 1179"/>
              <a:gd name="T2" fmla="*/ 1178 w 1179"/>
              <a:gd name="T3" fmla="*/ 961 h 1179"/>
              <a:gd name="T4" fmla="*/ 967 w 1179"/>
              <a:gd name="T5" fmla="*/ 1178 h 1179"/>
              <a:gd name="T6" fmla="*/ 218 w 1179"/>
              <a:gd name="T7" fmla="*/ 1178 h 1179"/>
              <a:gd name="T8" fmla="*/ 0 w 1179"/>
              <a:gd name="T9" fmla="*/ 961 h 1179"/>
              <a:gd name="T10" fmla="*/ 0 w 1179"/>
              <a:gd name="T11" fmla="*/ 218 h 1179"/>
              <a:gd name="T12" fmla="*/ 218 w 1179"/>
              <a:gd name="T13" fmla="*/ 0 h 1179"/>
              <a:gd name="T14" fmla="*/ 967 w 1179"/>
              <a:gd name="T15" fmla="*/ 0 h 1179"/>
              <a:gd name="T16" fmla="*/ 1178 w 1179"/>
              <a:gd name="T17" fmla="*/ 218 h 1179"/>
              <a:gd name="T18" fmla="*/ 1178 w 1179"/>
              <a:gd name="T19" fmla="*/ 961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9" h="1179">
                <a:moveTo>
                  <a:pt x="1178" y="961"/>
                </a:moveTo>
                <a:lnTo>
                  <a:pt x="1178" y="961"/>
                </a:lnTo>
                <a:cubicBezTo>
                  <a:pt x="1178" y="1083"/>
                  <a:pt x="1081" y="1178"/>
                  <a:pt x="967" y="1178"/>
                </a:cubicBezTo>
                <a:cubicBezTo>
                  <a:pt x="218" y="1178"/>
                  <a:pt x="218" y="1178"/>
                  <a:pt x="218" y="1178"/>
                </a:cubicBezTo>
                <a:cubicBezTo>
                  <a:pt x="96" y="1178"/>
                  <a:pt x="0" y="1083"/>
                  <a:pt x="0" y="961"/>
                </a:cubicBezTo>
                <a:cubicBezTo>
                  <a:pt x="0" y="218"/>
                  <a:pt x="0" y="218"/>
                  <a:pt x="0" y="218"/>
                </a:cubicBezTo>
                <a:cubicBezTo>
                  <a:pt x="0" y="97"/>
                  <a:pt x="96" y="0"/>
                  <a:pt x="218" y="0"/>
                </a:cubicBezTo>
                <a:cubicBezTo>
                  <a:pt x="967" y="0"/>
                  <a:pt x="967" y="0"/>
                  <a:pt x="967" y="0"/>
                </a:cubicBezTo>
                <a:cubicBezTo>
                  <a:pt x="1081" y="0"/>
                  <a:pt x="1178" y="97"/>
                  <a:pt x="1178" y="218"/>
                </a:cubicBezTo>
                <a:lnTo>
                  <a:pt x="1178" y="961"/>
                </a:lnTo>
              </a:path>
            </a:pathLst>
          </a:custGeom>
          <a:solidFill>
            <a:schemeClr val="bg1"/>
          </a:solidFill>
          <a:ln>
            <a:noFill/>
          </a:ln>
          <a:effectLst/>
          <a:extLst/>
        </p:spPr>
        <p:txBody>
          <a:bodyPr wrap="none" anchor="ctr"/>
          <a:lstStyle/>
          <a:p>
            <a:endParaRPr lang="en-US" sz="2700">
              <a:latin typeface="Calibri Light"/>
            </a:endParaRPr>
          </a:p>
        </p:txBody>
      </p:sp>
      <p:sp>
        <p:nvSpPr>
          <p:cNvPr id="8" name="Text Box 382">
            <a:extLst>
              <a:ext uri="{FF2B5EF4-FFF2-40B4-BE49-F238E27FC236}">
                <a16:creationId xmlns="" xmlns:a16="http://schemas.microsoft.com/office/drawing/2014/main" id="{622542D5-4A14-4575-81A7-4C6BC8CEDBE7}"/>
              </a:ext>
            </a:extLst>
          </p:cNvPr>
          <p:cNvSpPr txBox="1">
            <a:spLocks noChangeArrowheads="1"/>
          </p:cNvSpPr>
          <p:nvPr/>
        </p:nvSpPr>
        <p:spPr bwMode="auto">
          <a:xfrm>
            <a:off x="993312" y="728937"/>
            <a:ext cx="4291512" cy="4350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9pPr>
          </a:lstStyle>
          <a:p>
            <a:r>
              <a:rPr lang="id-ID" dirty="0">
                <a:solidFill>
                  <a:schemeClr val="bg1"/>
                </a:solidFill>
              </a:rPr>
              <a:t>Provinsi DKI Jakarta</a:t>
            </a:r>
            <a:endParaRPr lang="en-ID" dirty="0">
              <a:solidFill>
                <a:schemeClr val="bg1"/>
              </a:solidFill>
            </a:endParaRPr>
          </a:p>
        </p:txBody>
      </p:sp>
      <p:sp>
        <p:nvSpPr>
          <p:cNvPr id="9" name="Freeform 385">
            <a:extLst>
              <a:ext uri="{FF2B5EF4-FFF2-40B4-BE49-F238E27FC236}">
                <a16:creationId xmlns="" xmlns:a16="http://schemas.microsoft.com/office/drawing/2014/main" id="{74629A54-00DF-4658-9B50-4749CC0197C8}"/>
              </a:ext>
            </a:extLst>
          </p:cNvPr>
          <p:cNvSpPr>
            <a:spLocks noChangeArrowheads="1"/>
          </p:cNvSpPr>
          <p:nvPr/>
        </p:nvSpPr>
        <p:spPr bwMode="auto">
          <a:xfrm>
            <a:off x="473958" y="1211654"/>
            <a:ext cx="5361763" cy="458865"/>
          </a:xfrm>
          <a:custGeom>
            <a:avLst/>
            <a:gdLst>
              <a:gd name="T0" fmla="*/ 11333 w 12162"/>
              <a:gd name="T1" fmla="*/ 0 h 1449"/>
              <a:gd name="T2" fmla="*/ 11333 w 12162"/>
              <a:gd name="T3" fmla="*/ 0 h 1449"/>
              <a:gd name="T4" fmla="*/ 219 w 12162"/>
              <a:gd name="T5" fmla="*/ 0 h 1449"/>
              <a:gd name="T6" fmla="*/ 0 w 12162"/>
              <a:gd name="T7" fmla="*/ 218 h 1449"/>
              <a:gd name="T8" fmla="*/ 0 w 12162"/>
              <a:gd name="T9" fmla="*/ 1230 h 1449"/>
              <a:gd name="T10" fmla="*/ 219 w 12162"/>
              <a:gd name="T11" fmla="*/ 1448 h 1449"/>
              <a:gd name="T12" fmla="*/ 11333 w 12162"/>
              <a:gd name="T13" fmla="*/ 1448 h 1449"/>
              <a:gd name="T14" fmla="*/ 12161 w 12162"/>
              <a:gd name="T15" fmla="*/ 724 h 1449"/>
              <a:gd name="T16" fmla="*/ 11333 w 12162"/>
              <a:gd name="T17" fmla="*/ 0 h 1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62" h="1449">
                <a:moveTo>
                  <a:pt x="11333" y="0"/>
                </a:moveTo>
                <a:lnTo>
                  <a:pt x="11333" y="0"/>
                </a:lnTo>
                <a:cubicBezTo>
                  <a:pt x="219" y="0"/>
                  <a:pt x="219" y="0"/>
                  <a:pt x="219" y="0"/>
                </a:cubicBezTo>
                <a:cubicBezTo>
                  <a:pt x="97" y="0"/>
                  <a:pt x="0" y="95"/>
                  <a:pt x="0" y="218"/>
                </a:cubicBezTo>
                <a:cubicBezTo>
                  <a:pt x="0" y="1230"/>
                  <a:pt x="0" y="1230"/>
                  <a:pt x="0" y="1230"/>
                </a:cubicBezTo>
                <a:cubicBezTo>
                  <a:pt x="0" y="1351"/>
                  <a:pt x="97" y="1448"/>
                  <a:pt x="219" y="1448"/>
                </a:cubicBezTo>
                <a:cubicBezTo>
                  <a:pt x="11333" y="1448"/>
                  <a:pt x="11333" y="1448"/>
                  <a:pt x="11333" y="1448"/>
                </a:cubicBezTo>
                <a:cubicBezTo>
                  <a:pt x="12161" y="724"/>
                  <a:pt x="12161" y="724"/>
                  <a:pt x="12161" y="724"/>
                </a:cubicBezTo>
                <a:lnTo>
                  <a:pt x="11333" y="0"/>
                </a:lnTo>
              </a:path>
            </a:pathLst>
          </a:custGeom>
          <a:solidFill>
            <a:schemeClr val="accent2"/>
          </a:solidFill>
          <a:ln>
            <a:noFill/>
          </a:ln>
          <a:effectLst/>
          <a:extLst/>
        </p:spPr>
        <p:txBody>
          <a:bodyPr wrap="none" anchor="ctr"/>
          <a:lstStyle/>
          <a:p>
            <a:endParaRPr lang="en-US" sz="2700">
              <a:latin typeface="Calibri Light"/>
            </a:endParaRPr>
          </a:p>
        </p:txBody>
      </p:sp>
      <p:sp>
        <p:nvSpPr>
          <p:cNvPr id="10" name="Freeform 386">
            <a:extLst>
              <a:ext uri="{FF2B5EF4-FFF2-40B4-BE49-F238E27FC236}">
                <a16:creationId xmlns="" xmlns:a16="http://schemas.microsoft.com/office/drawing/2014/main" id="{21754607-B7ED-4C3A-BC64-B3E95A3C884F}"/>
              </a:ext>
            </a:extLst>
          </p:cNvPr>
          <p:cNvSpPr>
            <a:spLocks noChangeArrowheads="1"/>
          </p:cNvSpPr>
          <p:nvPr/>
        </p:nvSpPr>
        <p:spPr bwMode="auto">
          <a:xfrm>
            <a:off x="526846" y="1242679"/>
            <a:ext cx="332933" cy="369331"/>
          </a:xfrm>
          <a:custGeom>
            <a:avLst/>
            <a:gdLst>
              <a:gd name="T0" fmla="*/ 1178 w 1179"/>
              <a:gd name="T1" fmla="*/ 959 h 1169"/>
              <a:gd name="T2" fmla="*/ 1178 w 1179"/>
              <a:gd name="T3" fmla="*/ 959 h 1169"/>
              <a:gd name="T4" fmla="*/ 967 w 1179"/>
              <a:gd name="T5" fmla="*/ 1168 h 1169"/>
              <a:gd name="T6" fmla="*/ 218 w 1179"/>
              <a:gd name="T7" fmla="*/ 1168 h 1169"/>
              <a:gd name="T8" fmla="*/ 0 w 1179"/>
              <a:gd name="T9" fmla="*/ 959 h 1169"/>
              <a:gd name="T10" fmla="*/ 0 w 1179"/>
              <a:gd name="T11" fmla="*/ 208 h 1169"/>
              <a:gd name="T12" fmla="*/ 218 w 1179"/>
              <a:gd name="T13" fmla="*/ 0 h 1169"/>
              <a:gd name="T14" fmla="*/ 967 w 1179"/>
              <a:gd name="T15" fmla="*/ 0 h 1169"/>
              <a:gd name="T16" fmla="*/ 1178 w 1179"/>
              <a:gd name="T17" fmla="*/ 208 h 1169"/>
              <a:gd name="T18" fmla="*/ 1178 w 1179"/>
              <a:gd name="T19" fmla="*/ 959 h 1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9" h="1169">
                <a:moveTo>
                  <a:pt x="1178" y="959"/>
                </a:moveTo>
                <a:lnTo>
                  <a:pt x="1178" y="959"/>
                </a:lnTo>
                <a:cubicBezTo>
                  <a:pt x="1178" y="1073"/>
                  <a:pt x="1081" y="1168"/>
                  <a:pt x="967" y="1168"/>
                </a:cubicBezTo>
                <a:cubicBezTo>
                  <a:pt x="218" y="1168"/>
                  <a:pt x="218" y="1168"/>
                  <a:pt x="218" y="1168"/>
                </a:cubicBezTo>
                <a:cubicBezTo>
                  <a:pt x="96" y="1168"/>
                  <a:pt x="0" y="1073"/>
                  <a:pt x="0" y="959"/>
                </a:cubicBezTo>
                <a:cubicBezTo>
                  <a:pt x="0" y="208"/>
                  <a:pt x="0" y="208"/>
                  <a:pt x="0" y="208"/>
                </a:cubicBezTo>
                <a:cubicBezTo>
                  <a:pt x="0" y="87"/>
                  <a:pt x="96" y="0"/>
                  <a:pt x="218" y="0"/>
                </a:cubicBezTo>
                <a:cubicBezTo>
                  <a:pt x="967" y="0"/>
                  <a:pt x="967" y="0"/>
                  <a:pt x="967" y="0"/>
                </a:cubicBezTo>
                <a:cubicBezTo>
                  <a:pt x="1081" y="0"/>
                  <a:pt x="1178" y="87"/>
                  <a:pt x="1178" y="208"/>
                </a:cubicBezTo>
                <a:lnTo>
                  <a:pt x="1178" y="959"/>
                </a:lnTo>
              </a:path>
            </a:pathLst>
          </a:custGeom>
          <a:solidFill>
            <a:schemeClr val="bg1"/>
          </a:solidFill>
          <a:ln>
            <a:noFill/>
          </a:ln>
          <a:effectLst/>
          <a:extLst/>
        </p:spPr>
        <p:txBody>
          <a:bodyPr wrap="none" anchor="ctr"/>
          <a:lstStyle/>
          <a:p>
            <a:endParaRPr lang="en-US" sz="2700">
              <a:latin typeface="Calibri Light"/>
            </a:endParaRPr>
          </a:p>
        </p:txBody>
      </p:sp>
      <p:sp>
        <p:nvSpPr>
          <p:cNvPr id="11" name="Freeform 391">
            <a:extLst>
              <a:ext uri="{FF2B5EF4-FFF2-40B4-BE49-F238E27FC236}">
                <a16:creationId xmlns="" xmlns:a16="http://schemas.microsoft.com/office/drawing/2014/main" id="{1AA3377B-EF0C-40CD-AFE6-EB0A7F1F3611}"/>
              </a:ext>
            </a:extLst>
          </p:cNvPr>
          <p:cNvSpPr>
            <a:spLocks noChangeArrowheads="1"/>
          </p:cNvSpPr>
          <p:nvPr/>
        </p:nvSpPr>
        <p:spPr bwMode="auto">
          <a:xfrm>
            <a:off x="473959" y="1778914"/>
            <a:ext cx="5361766" cy="456067"/>
          </a:xfrm>
          <a:custGeom>
            <a:avLst/>
            <a:gdLst>
              <a:gd name="T0" fmla="*/ 11333 w 12162"/>
              <a:gd name="T1" fmla="*/ 0 h 1441"/>
              <a:gd name="T2" fmla="*/ 11333 w 12162"/>
              <a:gd name="T3" fmla="*/ 0 h 1441"/>
              <a:gd name="T4" fmla="*/ 219 w 12162"/>
              <a:gd name="T5" fmla="*/ 0 h 1441"/>
              <a:gd name="T6" fmla="*/ 0 w 12162"/>
              <a:gd name="T7" fmla="*/ 210 h 1441"/>
              <a:gd name="T8" fmla="*/ 0 w 12162"/>
              <a:gd name="T9" fmla="*/ 1230 h 1441"/>
              <a:gd name="T10" fmla="*/ 219 w 12162"/>
              <a:gd name="T11" fmla="*/ 1440 h 1441"/>
              <a:gd name="T12" fmla="*/ 11333 w 12162"/>
              <a:gd name="T13" fmla="*/ 1440 h 1441"/>
              <a:gd name="T14" fmla="*/ 12161 w 12162"/>
              <a:gd name="T15" fmla="*/ 716 h 1441"/>
              <a:gd name="T16" fmla="*/ 11333 w 12162"/>
              <a:gd name="T17" fmla="*/ 0 h 1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62" h="1441">
                <a:moveTo>
                  <a:pt x="11333" y="0"/>
                </a:moveTo>
                <a:lnTo>
                  <a:pt x="11333" y="0"/>
                </a:lnTo>
                <a:cubicBezTo>
                  <a:pt x="219" y="0"/>
                  <a:pt x="219" y="0"/>
                  <a:pt x="219" y="0"/>
                </a:cubicBezTo>
                <a:cubicBezTo>
                  <a:pt x="97" y="0"/>
                  <a:pt x="0" y="97"/>
                  <a:pt x="0" y="210"/>
                </a:cubicBezTo>
                <a:cubicBezTo>
                  <a:pt x="0" y="1230"/>
                  <a:pt x="0" y="1230"/>
                  <a:pt x="0" y="1230"/>
                </a:cubicBezTo>
                <a:cubicBezTo>
                  <a:pt x="0" y="1343"/>
                  <a:pt x="97" y="1440"/>
                  <a:pt x="219" y="1440"/>
                </a:cubicBezTo>
                <a:cubicBezTo>
                  <a:pt x="11333" y="1440"/>
                  <a:pt x="11333" y="1440"/>
                  <a:pt x="11333" y="1440"/>
                </a:cubicBezTo>
                <a:cubicBezTo>
                  <a:pt x="12161" y="716"/>
                  <a:pt x="12161" y="716"/>
                  <a:pt x="12161" y="716"/>
                </a:cubicBezTo>
                <a:lnTo>
                  <a:pt x="11333" y="0"/>
                </a:lnTo>
              </a:path>
            </a:pathLst>
          </a:custGeom>
          <a:solidFill>
            <a:schemeClr val="accent3"/>
          </a:solidFill>
          <a:ln>
            <a:noFill/>
          </a:ln>
          <a:effectLst/>
          <a:extLst/>
        </p:spPr>
        <p:txBody>
          <a:bodyPr wrap="none" anchor="ctr"/>
          <a:lstStyle/>
          <a:p>
            <a:endParaRPr lang="en-US" sz="2700">
              <a:latin typeface="Calibri Light"/>
            </a:endParaRPr>
          </a:p>
        </p:txBody>
      </p:sp>
      <p:sp>
        <p:nvSpPr>
          <p:cNvPr id="12" name="Freeform 392">
            <a:extLst>
              <a:ext uri="{FF2B5EF4-FFF2-40B4-BE49-F238E27FC236}">
                <a16:creationId xmlns="" xmlns:a16="http://schemas.microsoft.com/office/drawing/2014/main" id="{52EC3750-F8CB-4364-9F05-1BF7B4914487}"/>
              </a:ext>
            </a:extLst>
          </p:cNvPr>
          <p:cNvSpPr>
            <a:spLocks noChangeArrowheads="1"/>
          </p:cNvSpPr>
          <p:nvPr/>
        </p:nvSpPr>
        <p:spPr bwMode="auto">
          <a:xfrm>
            <a:off x="526846" y="1807961"/>
            <a:ext cx="332933" cy="372128"/>
          </a:xfrm>
          <a:custGeom>
            <a:avLst/>
            <a:gdLst>
              <a:gd name="T0" fmla="*/ 1178 w 1179"/>
              <a:gd name="T1" fmla="*/ 959 h 1177"/>
              <a:gd name="T2" fmla="*/ 1178 w 1179"/>
              <a:gd name="T3" fmla="*/ 959 h 1177"/>
              <a:gd name="T4" fmla="*/ 967 w 1179"/>
              <a:gd name="T5" fmla="*/ 1176 h 1177"/>
              <a:gd name="T6" fmla="*/ 218 w 1179"/>
              <a:gd name="T7" fmla="*/ 1176 h 1177"/>
              <a:gd name="T8" fmla="*/ 0 w 1179"/>
              <a:gd name="T9" fmla="*/ 959 h 1177"/>
              <a:gd name="T10" fmla="*/ 0 w 1179"/>
              <a:gd name="T11" fmla="*/ 209 h 1177"/>
              <a:gd name="T12" fmla="*/ 218 w 1179"/>
              <a:gd name="T13" fmla="*/ 0 h 1177"/>
              <a:gd name="T14" fmla="*/ 967 w 1179"/>
              <a:gd name="T15" fmla="*/ 0 h 1177"/>
              <a:gd name="T16" fmla="*/ 1178 w 1179"/>
              <a:gd name="T17" fmla="*/ 209 h 1177"/>
              <a:gd name="T18" fmla="*/ 1178 w 1179"/>
              <a:gd name="T19" fmla="*/ 959 h 1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9" h="1177">
                <a:moveTo>
                  <a:pt x="1178" y="959"/>
                </a:moveTo>
                <a:lnTo>
                  <a:pt x="1178" y="959"/>
                </a:lnTo>
                <a:cubicBezTo>
                  <a:pt x="1178" y="1081"/>
                  <a:pt x="1081" y="1176"/>
                  <a:pt x="967" y="1176"/>
                </a:cubicBezTo>
                <a:cubicBezTo>
                  <a:pt x="218" y="1176"/>
                  <a:pt x="218" y="1176"/>
                  <a:pt x="218" y="1176"/>
                </a:cubicBezTo>
                <a:cubicBezTo>
                  <a:pt x="96" y="1176"/>
                  <a:pt x="0" y="1081"/>
                  <a:pt x="0" y="959"/>
                </a:cubicBezTo>
                <a:cubicBezTo>
                  <a:pt x="0" y="209"/>
                  <a:pt x="0" y="209"/>
                  <a:pt x="0" y="209"/>
                </a:cubicBezTo>
                <a:cubicBezTo>
                  <a:pt x="0" y="95"/>
                  <a:pt x="96" y="0"/>
                  <a:pt x="218" y="0"/>
                </a:cubicBezTo>
                <a:cubicBezTo>
                  <a:pt x="967" y="0"/>
                  <a:pt x="967" y="0"/>
                  <a:pt x="967" y="0"/>
                </a:cubicBezTo>
                <a:cubicBezTo>
                  <a:pt x="1081" y="0"/>
                  <a:pt x="1178" y="95"/>
                  <a:pt x="1178" y="209"/>
                </a:cubicBezTo>
                <a:lnTo>
                  <a:pt x="1178" y="959"/>
                </a:lnTo>
              </a:path>
            </a:pathLst>
          </a:custGeom>
          <a:solidFill>
            <a:schemeClr val="bg1"/>
          </a:solidFill>
          <a:ln>
            <a:noFill/>
          </a:ln>
          <a:effectLst/>
          <a:extLst/>
        </p:spPr>
        <p:txBody>
          <a:bodyPr wrap="none" anchor="ctr"/>
          <a:lstStyle/>
          <a:p>
            <a:endParaRPr lang="en-US" sz="2700">
              <a:latin typeface="Calibri Light"/>
            </a:endParaRPr>
          </a:p>
        </p:txBody>
      </p:sp>
      <p:sp>
        <p:nvSpPr>
          <p:cNvPr id="13" name="Freeform 397">
            <a:extLst>
              <a:ext uri="{FF2B5EF4-FFF2-40B4-BE49-F238E27FC236}">
                <a16:creationId xmlns="" xmlns:a16="http://schemas.microsoft.com/office/drawing/2014/main" id="{9F7929B0-1F2D-48D8-98DE-23D296E3ABCA}"/>
              </a:ext>
            </a:extLst>
          </p:cNvPr>
          <p:cNvSpPr>
            <a:spLocks noChangeArrowheads="1"/>
          </p:cNvSpPr>
          <p:nvPr/>
        </p:nvSpPr>
        <p:spPr bwMode="auto">
          <a:xfrm>
            <a:off x="473957" y="2353482"/>
            <a:ext cx="5361763" cy="458865"/>
          </a:xfrm>
          <a:custGeom>
            <a:avLst/>
            <a:gdLst>
              <a:gd name="T0" fmla="*/ 11333 w 12162"/>
              <a:gd name="T1" fmla="*/ 0 h 1450"/>
              <a:gd name="T2" fmla="*/ 11333 w 12162"/>
              <a:gd name="T3" fmla="*/ 0 h 1450"/>
              <a:gd name="T4" fmla="*/ 219 w 12162"/>
              <a:gd name="T5" fmla="*/ 0 h 1450"/>
              <a:gd name="T6" fmla="*/ 0 w 12162"/>
              <a:gd name="T7" fmla="*/ 219 h 1450"/>
              <a:gd name="T8" fmla="*/ 0 w 12162"/>
              <a:gd name="T9" fmla="*/ 1230 h 1450"/>
              <a:gd name="T10" fmla="*/ 219 w 12162"/>
              <a:gd name="T11" fmla="*/ 1449 h 1450"/>
              <a:gd name="T12" fmla="*/ 11333 w 12162"/>
              <a:gd name="T13" fmla="*/ 1449 h 1450"/>
              <a:gd name="T14" fmla="*/ 12161 w 12162"/>
              <a:gd name="T15" fmla="*/ 725 h 1450"/>
              <a:gd name="T16" fmla="*/ 11333 w 12162"/>
              <a:gd name="T17" fmla="*/ 0 h 1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62" h="1450">
                <a:moveTo>
                  <a:pt x="11333" y="0"/>
                </a:moveTo>
                <a:lnTo>
                  <a:pt x="11333" y="0"/>
                </a:lnTo>
                <a:cubicBezTo>
                  <a:pt x="219" y="0"/>
                  <a:pt x="219" y="0"/>
                  <a:pt x="219" y="0"/>
                </a:cubicBezTo>
                <a:cubicBezTo>
                  <a:pt x="97" y="0"/>
                  <a:pt x="0" y="95"/>
                  <a:pt x="0" y="219"/>
                </a:cubicBezTo>
                <a:cubicBezTo>
                  <a:pt x="0" y="1230"/>
                  <a:pt x="0" y="1230"/>
                  <a:pt x="0" y="1230"/>
                </a:cubicBezTo>
                <a:cubicBezTo>
                  <a:pt x="0" y="1352"/>
                  <a:pt x="97" y="1449"/>
                  <a:pt x="219" y="1449"/>
                </a:cubicBezTo>
                <a:cubicBezTo>
                  <a:pt x="11333" y="1449"/>
                  <a:pt x="11333" y="1449"/>
                  <a:pt x="11333" y="1449"/>
                </a:cubicBezTo>
                <a:cubicBezTo>
                  <a:pt x="12161" y="725"/>
                  <a:pt x="12161" y="725"/>
                  <a:pt x="12161" y="725"/>
                </a:cubicBezTo>
                <a:lnTo>
                  <a:pt x="11333" y="0"/>
                </a:lnTo>
              </a:path>
            </a:pathLst>
          </a:custGeom>
          <a:solidFill>
            <a:schemeClr val="accent4"/>
          </a:solidFill>
          <a:ln>
            <a:noFill/>
          </a:ln>
          <a:effectLst/>
          <a:extLst/>
        </p:spPr>
        <p:txBody>
          <a:bodyPr wrap="none" anchor="ctr"/>
          <a:lstStyle/>
          <a:p>
            <a:endParaRPr lang="en-US" sz="2700">
              <a:latin typeface="Calibri Light"/>
            </a:endParaRPr>
          </a:p>
        </p:txBody>
      </p:sp>
      <p:sp>
        <p:nvSpPr>
          <p:cNvPr id="14" name="Freeform 398">
            <a:extLst>
              <a:ext uri="{FF2B5EF4-FFF2-40B4-BE49-F238E27FC236}">
                <a16:creationId xmlns="" xmlns:a16="http://schemas.microsoft.com/office/drawing/2014/main" id="{1FD2C01F-D690-484B-AE20-4CE5708B1211}"/>
              </a:ext>
            </a:extLst>
          </p:cNvPr>
          <p:cNvSpPr>
            <a:spLocks noChangeArrowheads="1"/>
          </p:cNvSpPr>
          <p:nvPr/>
        </p:nvSpPr>
        <p:spPr bwMode="auto">
          <a:xfrm>
            <a:off x="526846" y="2382529"/>
            <a:ext cx="332933" cy="372128"/>
          </a:xfrm>
          <a:custGeom>
            <a:avLst/>
            <a:gdLst>
              <a:gd name="T0" fmla="*/ 1178 w 1179"/>
              <a:gd name="T1" fmla="*/ 969 h 1179"/>
              <a:gd name="T2" fmla="*/ 1178 w 1179"/>
              <a:gd name="T3" fmla="*/ 969 h 1179"/>
              <a:gd name="T4" fmla="*/ 967 w 1179"/>
              <a:gd name="T5" fmla="*/ 1178 h 1179"/>
              <a:gd name="T6" fmla="*/ 218 w 1179"/>
              <a:gd name="T7" fmla="*/ 1178 h 1179"/>
              <a:gd name="T8" fmla="*/ 0 w 1179"/>
              <a:gd name="T9" fmla="*/ 969 h 1179"/>
              <a:gd name="T10" fmla="*/ 0 w 1179"/>
              <a:gd name="T11" fmla="*/ 218 h 1179"/>
              <a:gd name="T12" fmla="*/ 218 w 1179"/>
              <a:gd name="T13" fmla="*/ 0 h 1179"/>
              <a:gd name="T14" fmla="*/ 967 w 1179"/>
              <a:gd name="T15" fmla="*/ 0 h 1179"/>
              <a:gd name="T16" fmla="*/ 1178 w 1179"/>
              <a:gd name="T17" fmla="*/ 218 h 1179"/>
              <a:gd name="T18" fmla="*/ 1178 w 1179"/>
              <a:gd name="T19" fmla="*/ 969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9" h="1179">
                <a:moveTo>
                  <a:pt x="1178" y="969"/>
                </a:moveTo>
                <a:lnTo>
                  <a:pt x="1178" y="969"/>
                </a:lnTo>
                <a:cubicBezTo>
                  <a:pt x="1178" y="1082"/>
                  <a:pt x="1081" y="1178"/>
                  <a:pt x="967" y="1178"/>
                </a:cubicBezTo>
                <a:cubicBezTo>
                  <a:pt x="218" y="1178"/>
                  <a:pt x="218" y="1178"/>
                  <a:pt x="218" y="1178"/>
                </a:cubicBezTo>
                <a:cubicBezTo>
                  <a:pt x="96" y="1178"/>
                  <a:pt x="0" y="1082"/>
                  <a:pt x="0" y="969"/>
                </a:cubicBezTo>
                <a:cubicBezTo>
                  <a:pt x="0" y="218"/>
                  <a:pt x="0" y="218"/>
                  <a:pt x="0" y="218"/>
                </a:cubicBezTo>
                <a:cubicBezTo>
                  <a:pt x="0" y="96"/>
                  <a:pt x="96" y="0"/>
                  <a:pt x="218" y="0"/>
                </a:cubicBezTo>
                <a:cubicBezTo>
                  <a:pt x="967" y="0"/>
                  <a:pt x="967" y="0"/>
                  <a:pt x="967" y="0"/>
                </a:cubicBezTo>
                <a:cubicBezTo>
                  <a:pt x="1081" y="0"/>
                  <a:pt x="1178" y="96"/>
                  <a:pt x="1178" y="218"/>
                </a:cubicBezTo>
                <a:lnTo>
                  <a:pt x="1178" y="969"/>
                </a:lnTo>
              </a:path>
            </a:pathLst>
          </a:custGeom>
          <a:solidFill>
            <a:schemeClr val="bg1"/>
          </a:solidFill>
          <a:ln>
            <a:noFill/>
          </a:ln>
          <a:effectLst/>
          <a:extLst/>
        </p:spPr>
        <p:txBody>
          <a:bodyPr wrap="none" anchor="ctr"/>
          <a:lstStyle/>
          <a:p>
            <a:endParaRPr lang="en-US" sz="2700">
              <a:latin typeface="Calibri Light"/>
            </a:endParaRPr>
          </a:p>
        </p:txBody>
      </p:sp>
      <p:sp>
        <p:nvSpPr>
          <p:cNvPr id="15" name="Freeform 402">
            <a:extLst>
              <a:ext uri="{FF2B5EF4-FFF2-40B4-BE49-F238E27FC236}">
                <a16:creationId xmlns="" xmlns:a16="http://schemas.microsoft.com/office/drawing/2014/main" id="{56FE91FA-C28D-4E93-9DE2-9817418DB3D6}"/>
              </a:ext>
            </a:extLst>
          </p:cNvPr>
          <p:cNvSpPr>
            <a:spLocks noChangeArrowheads="1"/>
          </p:cNvSpPr>
          <p:nvPr/>
        </p:nvSpPr>
        <p:spPr bwMode="auto">
          <a:xfrm>
            <a:off x="789744" y="2927661"/>
            <a:ext cx="3266946" cy="477052"/>
          </a:xfrm>
          <a:custGeom>
            <a:avLst/>
            <a:gdLst>
              <a:gd name="T0" fmla="*/ 8829 w 8830"/>
              <a:gd name="T1" fmla="*/ 1370 h 1371"/>
              <a:gd name="T2" fmla="*/ 0 w 8830"/>
              <a:gd name="T3" fmla="*/ 1370 h 1371"/>
              <a:gd name="T4" fmla="*/ 0 w 8830"/>
              <a:gd name="T5" fmla="*/ 0 h 1371"/>
              <a:gd name="T6" fmla="*/ 8829 w 8830"/>
              <a:gd name="T7" fmla="*/ 0 h 1371"/>
              <a:gd name="T8" fmla="*/ 8829 w 8830"/>
              <a:gd name="T9" fmla="*/ 1370 h 1371"/>
            </a:gdLst>
            <a:ahLst/>
            <a:cxnLst>
              <a:cxn ang="0">
                <a:pos x="T0" y="T1"/>
              </a:cxn>
              <a:cxn ang="0">
                <a:pos x="T2" y="T3"/>
              </a:cxn>
              <a:cxn ang="0">
                <a:pos x="T4" y="T5"/>
              </a:cxn>
              <a:cxn ang="0">
                <a:pos x="T6" y="T7"/>
              </a:cxn>
              <a:cxn ang="0">
                <a:pos x="T8" y="T9"/>
              </a:cxn>
            </a:cxnLst>
            <a:rect l="0" t="0" r="r" b="b"/>
            <a:pathLst>
              <a:path w="8830" h="1371">
                <a:moveTo>
                  <a:pt x="8829" y="1370"/>
                </a:moveTo>
                <a:lnTo>
                  <a:pt x="0" y="1370"/>
                </a:lnTo>
                <a:lnTo>
                  <a:pt x="0" y="0"/>
                </a:lnTo>
                <a:lnTo>
                  <a:pt x="8829" y="0"/>
                </a:lnTo>
                <a:lnTo>
                  <a:pt x="8829" y="1370"/>
                </a:lnTo>
              </a:path>
            </a:pathLst>
          </a:custGeom>
          <a:solidFill>
            <a:schemeClr val="bg1">
              <a:lumMod val="95000"/>
            </a:schemeClr>
          </a:solidFill>
          <a:ln>
            <a:noFill/>
          </a:ln>
          <a:effectLst/>
          <a:extLst/>
        </p:spPr>
        <p:txBody>
          <a:bodyPr wrap="none" anchor="ctr"/>
          <a:lstStyle/>
          <a:p>
            <a:endParaRPr lang="en-US" sz="2700">
              <a:latin typeface="Calibri Light"/>
            </a:endParaRPr>
          </a:p>
        </p:txBody>
      </p:sp>
      <p:sp>
        <p:nvSpPr>
          <p:cNvPr id="16" name="Freeform 403">
            <a:extLst>
              <a:ext uri="{FF2B5EF4-FFF2-40B4-BE49-F238E27FC236}">
                <a16:creationId xmlns="" xmlns:a16="http://schemas.microsoft.com/office/drawing/2014/main" id="{07A0ECB9-A5F4-4CF8-8F50-09187C432EA4}"/>
              </a:ext>
            </a:extLst>
          </p:cNvPr>
          <p:cNvSpPr>
            <a:spLocks noChangeArrowheads="1"/>
          </p:cNvSpPr>
          <p:nvPr/>
        </p:nvSpPr>
        <p:spPr bwMode="auto">
          <a:xfrm>
            <a:off x="466876" y="2940308"/>
            <a:ext cx="5331964" cy="456067"/>
          </a:xfrm>
          <a:custGeom>
            <a:avLst/>
            <a:gdLst>
              <a:gd name="T0" fmla="*/ 11333 w 12162"/>
              <a:gd name="T1" fmla="*/ 0 h 1441"/>
              <a:gd name="T2" fmla="*/ 11333 w 12162"/>
              <a:gd name="T3" fmla="*/ 0 h 1441"/>
              <a:gd name="T4" fmla="*/ 219 w 12162"/>
              <a:gd name="T5" fmla="*/ 0 h 1441"/>
              <a:gd name="T6" fmla="*/ 0 w 12162"/>
              <a:gd name="T7" fmla="*/ 210 h 1441"/>
              <a:gd name="T8" fmla="*/ 0 w 12162"/>
              <a:gd name="T9" fmla="*/ 1230 h 1441"/>
              <a:gd name="T10" fmla="*/ 219 w 12162"/>
              <a:gd name="T11" fmla="*/ 1440 h 1441"/>
              <a:gd name="T12" fmla="*/ 11333 w 12162"/>
              <a:gd name="T13" fmla="*/ 1440 h 1441"/>
              <a:gd name="T14" fmla="*/ 12161 w 12162"/>
              <a:gd name="T15" fmla="*/ 716 h 1441"/>
              <a:gd name="T16" fmla="*/ 11333 w 12162"/>
              <a:gd name="T17" fmla="*/ 0 h 1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62" h="1441">
                <a:moveTo>
                  <a:pt x="11333" y="0"/>
                </a:moveTo>
                <a:lnTo>
                  <a:pt x="11333" y="0"/>
                </a:lnTo>
                <a:cubicBezTo>
                  <a:pt x="219" y="0"/>
                  <a:pt x="219" y="0"/>
                  <a:pt x="219" y="0"/>
                </a:cubicBezTo>
                <a:cubicBezTo>
                  <a:pt x="97" y="0"/>
                  <a:pt x="0" y="97"/>
                  <a:pt x="0" y="210"/>
                </a:cubicBezTo>
                <a:cubicBezTo>
                  <a:pt x="0" y="1230"/>
                  <a:pt x="0" y="1230"/>
                  <a:pt x="0" y="1230"/>
                </a:cubicBezTo>
                <a:cubicBezTo>
                  <a:pt x="0" y="1343"/>
                  <a:pt x="97" y="1440"/>
                  <a:pt x="219" y="1440"/>
                </a:cubicBezTo>
                <a:cubicBezTo>
                  <a:pt x="11333" y="1440"/>
                  <a:pt x="11333" y="1440"/>
                  <a:pt x="11333" y="1440"/>
                </a:cubicBezTo>
                <a:cubicBezTo>
                  <a:pt x="12161" y="716"/>
                  <a:pt x="12161" y="716"/>
                  <a:pt x="12161" y="716"/>
                </a:cubicBezTo>
                <a:lnTo>
                  <a:pt x="11333" y="0"/>
                </a:lnTo>
              </a:path>
            </a:pathLst>
          </a:custGeom>
          <a:solidFill>
            <a:schemeClr val="accent5"/>
          </a:solidFill>
          <a:ln>
            <a:noFill/>
          </a:ln>
          <a:effectLst/>
          <a:extLst/>
        </p:spPr>
        <p:txBody>
          <a:bodyPr wrap="none" anchor="ctr"/>
          <a:lstStyle/>
          <a:p>
            <a:endParaRPr lang="en-US" sz="2700">
              <a:latin typeface="Calibri Light"/>
            </a:endParaRPr>
          </a:p>
        </p:txBody>
      </p:sp>
      <p:sp>
        <p:nvSpPr>
          <p:cNvPr id="17" name="Freeform 404">
            <a:extLst>
              <a:ext uri="{FF2B5EF4-FFF2-40B4-BE49-F238E27FC236}">
                <a16:creationId xmlns="" xmlns:a16="http://schemas.microsoft.com/office/drawing/2014/main" id="{D381C353-2096-4366-97A5-5E42AFD9A375}"/>
              </a:ext>
            </a:extLst>
          </p:cNvPr>
          <p:cNvSpPr>
            <a:spLocks noChangeArrowheads="1"/>
          </p:cNvSpPr>
          <p:nvPr/>
        </p:nvSpPr>
        <p:spPr bwMode="auto">
          <a:xfrm>
            <a:off x="526846" y="2968007"/>
            <a:ext cx="332933" cy="372128"/>
          </a:xfrm>
          <a:custGeom>
            <a:avLst/>
            <a:gdLst>
              <a:gd name="T0" fmla="*/ 1178 w 1179"/>
              <a:gd name="T1" fmla="*/ 959 h 1177"/>
              <a:gd name="T2" fmla="*/ 1178 w 1179"/>
              <a:gd name="T3" fmla="*/ 959 h 1177"/>
              <a:gd name="T4" fmla="*/ 967 w 1179"/>
              <a:gd name="T5" fmla="*/ 1176 h 1177"/>
              <a:gd name="T6" fmla="*/ 218 w 1179"/>
              <a:gd name="T7" fmla="*/ 1176 h 1177"/>
              <a:gd name="T8" fmla="*/ 0 w 1179"/>
              <a:gd name="T9" fmla="*/ 959 h 1177"/>
              <a:gd name="T10" fmla="*/ 0 w 1179"/>
              <a:gd name="T11" fmla="*/ 208 h 1177"/>
              <a:gd name="T12" fmla="*/ 218 w 1179"/>
              <a:gd name="T13" fmla="*/ 0 h 1177"/>
              <a:gd name="T14" fmla="*/ 967 w 1179"/>
              <a:gd name="T15" fmla="*/ 0 h 1177"/>
              <a:gd name="T16" fmla="*/ 1178 w 1179"/>
              <a:gd name="T17" fmla="*/ 208 h 1177"/>
              <a:gd name="T18" fmla="*/ 1178 w 1179"/>
              <a:gd name="T19" fmla="*/ 959 h 1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9" h="1177">
                <a:moveTo>
                  <a:pt x="1178" y="959"/>
                </a:moveTo>
                <a:lnTo>
                  <a:pt x="1178" y="959"/>
                </a:lnTo>
                <a:cubicBezTo>
                  <a:pt x="1178" y="1081"/>
                  <a:pt x="1081" y="1176"/>
                  <a:pt x="967" y="1176"/>
                </a:cubicBezTo>
                <a:cubicBezTo>
                  <a:pt x="218" y="1176"/>
                  <a:pt x="218" y="1176"/>
                  <a:pt x="218" y="1176"/>
                </a:cubicBezTo>
                <a:cubicBezTo>
                  <a:pt x="96" y="1176"/>
                  <a:pt x="0" y="1081"/>
                  <a:pt x="0" y="959"/>
                </a:cubicBezTo>
                <a:cubicBezTo>
                  <a:pt x="0" y="208"/>
                  <a:pt x="0" y="208"/>
                  <a:pt x="0" y="208"/>
                </a:cubicBezTo>
                <a:cubicBezTo>
                  <a:pt x="0" y="95"/>
                  <a:pt x="96" y="0"/>
                  <a:pt x="218" y="0"/>
                </a:cubicBezTo>
                <a:cubicBezTo>
                  <a:pt x="967" y="0"/>
                  <a:pt x="967" y="0"/>
                  <a:pt x="967" y="0"/>
                </a:cubicBezTo>
                <a:cubicBezTo>
                  <a:pt x="1081" y="0"/>
                  <a:pt x="1178" y="95"/>
                  <a:pt x="1178" y="208"/>
                </a:cubicBezTo>
                <a:lnTo>
                  <a:pt x="1178" y="959"/>
                </a:lnTo>
              </a:path>
            </a:pathLst>
          </a:custGeom>
          <a:solidFill>
            <a:schemeClr val="bg1"/>
          </a:solidFill>
          <a:ln>
            <a:noFill/>
          </a:ln>
          <a:effectLst/>
          <a:extLst/>
        </p:spPr>
        <p:txBody>
          <a:bodyPr wrap="none" anchor="ctr"/>
          <a:lstStyle/>
          <a:p>
            <a:endParaRPr lang="en-US" sz="2700">
              <a:latin typeface="Calibri Light"/>
            </a:endParaRPr>
          </a:p>
        </p:txBody>
      </p:sp>
      <p:sp>
        <p:nvSpPr>
          <p:cNvPr id="18" name="Freeform 408">
            <a:extLst>
              <a:ext uri="{FF2B5EF4-FFF2-40B4-BE49-F238E27FC236}">
                <a16:creationId xmlns="" xmlns:a16="http://schemas.microsoft.com/office/drawing/2014/main" id="{0FA8C5F4-3B36-4F11-947D-CA0B07E6EAFF}"/>
              </a:ext>
            </a:extLst>
          </p:cNvPr>
          <p:cNvSpPr>
            <a:spLocks noChangeArrowheads="1"/>
          </p:cNvSpPr>
          <p:nvPr/>
        </p:nvSpPr>
        <p:spPr bwMode="auto">
          <a:xfrm>
            <a:off x="789744" y="3513490"/>
            <a:ext cx="3266946" cy="458865"/>
          </a:xfrm>
          <a:custGeom>
            <a:avLst/>
            <a:gdLst>
              <a:gd name="T0" fmla="*/ 8829 w 8830"/>
              <a:gd name="T1" fmla="*/ 1378 h 1379"/>
              <a:gd name="T2" fmla="*/ 0 w 8830"/>
              <a:gd name="T3" fmla="*/ 1378 h 1379"/>
              <a:gd name="T4" fmla="*/ 0 w 8830"/>
              <a:gd name="T5" fmla="*/ 0 h 1379"/>
              <a:gd name="T6" fmla="*/ 8829 w 8830"/>
              <a:gd name="T7" fmla="*/ 0 h 1379"/>
              <a:gd name="T8" fmla="*/ 8829 w 8830"/>
              <a:gd name="T9" fmla="*/ 1378 h 1379"/>
            </a:gdLst>
            <a:ahLst/>
            <a:cxnLst>
              <a:cxn ang="0">
                <a:pos x="T0" y="T1"/>
              </a:cxn>
              <a:cxn ang="0">
                <a:pos x="T2" y="T3"/>
              </a:cxn>
              <a:cxn ang="0">
                <a:pos x="T4" y="T5"/>
              </a:cxn>
              <a:cxn ang="0">
                <a:pos x="T6" y="T7"/>
              </a:cxn>
              <a:cxn ang="0">
                <a:pos x="T8" y="T9"/>
              </a:cxn>
            </a:cxnLst>
            <a:rect l="0" t="0" r="r" b="b"/>
            <a:pathLst>
              <a:path w="8830" h="1379">
                <a:moveTo>
                  <a:pt x="8829" y="1378"/>
                </a:moveTo>
                <a:lnTo>
                  <a:pt x="0" y="1378"/>
                </a:lnTo>
                <a:lnTo>
                  <a:pt x="0" y="0"/>
                </a:lnTo>
                <a:lnTo>
                  <a:pt x="8829" y="0"/>
                </a:lnTo>
                <a:lnTo>
                  <a:pt x="8829" y="1378"/>
                </a:lnTo>
              </a:path>
            </a:pathLst>
          </a:custGeom>
          <a:solidFill>
            <a:schemeClr val="bg1">
              <a:lumMod val="95000"/>
            </a:schemeClr>
          </a:solidFill>
          <a:ln>
            <a:noFill/>
          </a:ln>
          <a:effectLst/>
          <a:extLst/>
        </p:spPr>
        <p:txBody>
          <a:bodyPr wrap="none" anchor="ctr"/>
          <a:lstStyle/>
          <a:p>
            <a:endParaRPr lang="en-US" sz="2700">
              <a:latin typeface="Calibri Light"/>
            </a:endParaRPr>
          </a:p>
        </p:txBody>
      </p:sp>
      <p:sp>
        <p:nvSpPr>
          <p:cNvPr id="19" name="Freeform 409">
            <a:extLst>
              <a:ext uri="{FF2B5EF4-FFF2-40B4-BE49-F238E27FC236}">
                <a16:creationId xmlns="" xmlns:a16="http://schemas.microsoft.com/office/drawing/2014/main" id="{EF62981D-7C30-4C04-99D2-415E57EA27DB}"/>
              </a:ext>
            </a:extLst>
          </p:cNvPr>
          <p:cNvSpPr>
            <a:spLocks noChangeArrowheads="1"/>
          </p:cNvSpPr>
          <p:nvPr/>
        </p:nvSpPr>
        <p:spPr bwMode="auto">
          <a:xfrm>
            <a:off x="474155" y="3523189"/>
            <a:ext cx="5347387" cy="458865"/>
          </a:xfrm>
          <a:custGeom>
            <a:avLst/>
            <a:gdLst>
              <a:gd name="T0" fmla="*/ 11333 w 12162"/>
              <a:gd name="T1" fmla="*/ 0 h 1449"/>
              <a:gd name="T2" fmla="*/ 11333 w 12162"/>
              <a:gd name="T3" fmla="*/ 0 h 1449"/>
              <a:gd name="T4" fmla="*/ 219 w 12162"/>
              <a:gd name="T5" fmla="*/ 0 h 1449"/>
              <a:gd name="T6" fmla="*/ 0 w 12162"/>
              <a:gd name="T7" fmla="*/ 219 h 1449"/>
              <a:gd name="T8" fmla="*/ 0 w 12162"/>
              <a:gd name="T9" fmla="*/ 1230 h 1449"/>
              <a:gd name="T10" fmla="*/ 219 w 12162"/>
              <a:gd name="T11" fmla="*/ 1448 h 1449"/>
              <a:gd name="T12" fmla="*/ 11333 w 12162"/>
              <a:gd name="T13" fmla="*/ 1448 h 1449"/>
              <a:gd name="T14" fmla="*/ 12161 w 12162"/>
              <a:gd name="T15" fmla="*/ 724 h 1449"/>
              <a:gd name="T16" fmla="*/ 11333 w 12162"/>
              <a:gd name="T17" fmla="*/ 0 h 1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62" h="1449">
                <a:moveTo>
                  <a:pt x="11333" y="0"/>
                </a:moveTo>
                <a:lnTo>
                  <a:pt x="11333" y="0"/>
                </a:lnTo>
                <a:cubicBezTo>
                  <a:pt x="219" y="0"/>
                  <a:pt x="219" y="0"/>
                  <a:pt x="219" y="0"/>
                </a:cubicBezTo>
                <a:cubicBezTo>
                  <a:pt x="97" y="0"/>
                  <a:pt x="0" y="95"/>
                  <a:pt x="0" y="219"/>
                </a:cubicBezTo>
                <a:cubicBezTo>
                  <a:pt x="0" y="1230"/>
                  <a:pt x="0" y="1230"/>
                  <a:pt x="0" y="1230"/>
                </a:cubicBezTo>
                <a:cubicBezTo>
                  <a:pt x="0" y="1352"/>
                  <a:pt x="97" y="1448"/>
                  <a:pt x="219" y="1448"/>
                </a:cubicBezTo>
                <a:cubicBezTo>
                  <a:pt x="11333" y="1448"/>
                  <a:pt x="11333" y="1448"/>
                  <a:pt x="11333" y="1448"/>
                </a:cubicBezTo>
                <a:cubicBezTo>
                  <a:pt x="12161" y="724"/>
                  <a:pt x="12161" y="724"/>
                  <a:pt x="12161" y="724"/>
                </a:cubicBezTo>
                <a:lnTo>
                  <a:pt x="11333" y="0"/>
                </a:lnTo>
              </a:path>
            </a:pathLst>
          </a:custGeom>
          <a:solidFill>
            <a:schemeClr val="accent6"/>
          </a:solidFill>
          <a:ln>
            <a:noFill/>
          </a:ln>
          <a:effectLst/>
          <a:extLst/>
        </p:spPr>
        <p:txBody>
          <a:bodyPr wrap="none" anchor="ctr"/>
          <a:lstStyle/>
          <a:p>
            <a:endParaRPr lang="en-US" sz="2700">
              <a:latin typeface="Calibri Light"/>
            </a:endParaRPr>
          </a:p>
        </p:txBody>
      </p:sp>
      <p:sp>
        <p:nvSpPr>
          <p:cNvPr id="20" name="Freeform 410">
            <a:extLst>
              <a:ext uri="{FF2B5EF4-FFF2-40B4-BE49-F238E27FC236}">
                <a16:creationId xmlns="" xmlns:a16="http://schemas.microsoft.com/office/drawing/2014/main" id="{B2DE9EB6-841A-44F9-9B3D-19E31A32EDED}"/>
              </a:ext>
            </a:extLst>
          </p:cNvPr>
          <p:cNvSpPr>
            <a:spLocks noChangeArrowheads="1"/>
          </p:cNvSpPr>
          <p:nvPr/>
        </p:nvSpPr>
        <p:spPr bwMode="auto">
          <a:xfrm>
            <a:off x="526846" y="3553138"/>
            <a:ext cx="332933" cy="372128"/>
          </a:xfrm>
          <a:custGeom>
            <a:avLst/>
            <a:gdLst>
              <a:gd name="T0" fmla="*/ 1178 w 1179"/>
              <a:gd name="T1" fmla="*/ 970 h 1179"/>
              <a:gd name="T2" fmla="*/ 1178 w 1179"/>
              <a:gd name="T3" fmla="*/ 970 h 1179"/>
              <a:gd name="T4" fmla="*/ 967 w 1179"/>
              <a:gd name="T5" fmla="*/ 1178 h 1179"/>
              <a:gd name="T6" fmla="*/ 218 w 1179"/>
              <a:gd name="T7" fmla="*/ 1178 h 1179"/>
              <a:gd name="T8" fmla="*/ 0 w 1179"/>
              <a:gd name="T9" fmla="*/ 970 h 1179"/>
              <a:gd name="T10" fmla="*/ 0 w 1179"/>
              <a:gd name="T11" fmla="*/ 219 h 1179"/>
              <a:gd name="T12" fmla="*/ 218 w 1179"/>
              <a:gd name="T13" fmla="*/ 0 h 1179"/>
              <a:gd name="T14" fmla="*/ 967 w 1179"/>
              <a:gd name="T15" fmla="*/ 0 h 1179"/>
              <a:gd name="T16" fmla="*/ 1178 w 1179"/>
              <a:gd name="T17" fmla="*/ 219 h 1179"/>
              <a:gd name="T18" fmla="*/ 1178 w 1179"/>
              <a:gd name="T19" fmla="*/ 97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9" h="1179">
                <a:moveTo>
                  <a:pt x="1178" y="970"/>
                </a:moveTo>
                <a:lnTo>
                  <a:pt x="1178" y="970"/>
                </a:lnTo>
                <a:cubicBezTo>
                  <a:pt x="1178" y="1083"/>
                  <a:pt x="1081" y="1178"/>
                  <a:pt x="967" y="1178"/>
                </a:cubicBezTo>
                <a:cubicBezTo>
                  <a:pt x="218" y="1178"/>
                  <a:pt x="218" y="1178"/>
                  <a:pt x="218" y="1178"/>
                </a:cubicBezTo>
                <a:cubicBezTo>
                  <a:pt x="96" y="1178"/>
                  <a:pt x="0" y="1083"/>
                  <a:pt x="0" y="970"/>
                </a:cubicBezTo>
                <a:cubicBezTo>
                  <a:pt x="0" y="219"/>
                  <a:pt x="0" y="219"/>
                  <a:pt x="0" y="219"/>
                </a:cubicBezTo>
                <a:cubicBezTo>
                  <a:pt x="0" y="97"/>
                  <a:pt x="96" y="0"/>
                  <a:pt x="218" y="0"/>
                </a:cubicBezTo>
                <a:cubicBezTo>
                  <a:pt x="967" y="0"/>
                  <a:pt x="967" y="0"/>
                  <a:pt x="967" y="0"/>
                </a:cubicBezTo>
                <a:cubicBezTo>
                  <a:pt x="1081" y="0"/>
                  <a:pt x="1178" y="97"/>
                  <a:pt x="1178" y="219"/>
                </a:cubicBezTo>
                <a:lnTo>
                  <a:pt x="1178" y="970"/>
                </a:lnTo>
              </a:path>
            </a:pathLst>
          </a:custGeom>
          <a:solidFill>
            <a:schemeClr val="bg1"/>
          </a:solidFill>
          <a:ln>
            <a:noFill/>
          </a:ln>
          <a:effectLst/>
          <a:extLst/>
        </p:spPr>
        <p:txBody>
          <a:bodyPr wrap="none" anchor="ctr"/>
          <a:lstStyle/>
          <a:p>
            <a:endParaRPr lang="en-US" sz="2700">
              <a:latin typeface="Calibri Light"/>
            </a:endParaRPr>
          </a:p>
        </p:txBody>
      </p:sp>
      <p:sp>
        <p:nvSpPr>
          <p:cNvPr id="21" name="Freeform 414">
            <a:extLst>
              <a:ext uri="{FF2B5EF4-FFF2-40B4-BE49-F238E27FC236}">
                <a16:creationId xmlns="" xmlns:a16="http://schemas.microsoft.com/office/drawing/2014/main" id="{62180E13-6A3A-479C-8B48-8DB6907BE8C8}"/>
              </a:ext>
            </a:extLst>
          </p:cNvPr>
          <p:cNvSpPr>
            <a:spLocks noChangeArrowheads="1"/>
          </p:cNvSpPr>
          <p:nvPr/>
        </p:nvSpPr>
        <p:spPr bwMode="auto">
          <a:xfrm>
            <a:off x="7838238" y="660448"/>
            <a:ext cx="1977653" cy="439433"/>
          </a:xfrm>
          <a:custGeom>
            <a:avLst/>
            <a:gdLst>
              <a:gd name="T0" fmla="*/ 8829 w 8830"/>
              <a:gd name="T1" fmla="*/ 1378 h 1379"/>
              <a:gd name="T2" fmla="*/ 0 w 8830"/>
              <a:gd name="T3" fmla="*/ 1378 h 1379"/>
              <a:gd name="T4" fmla="*/ 0 w 8830"/>
              <a:gd name="T5" fmla="*/ 0 h 1379"/>
              <a:gd name="T6" fmla="*/ 8829 w 8830"/>
              <a:gd name="T7" fmla="*/ 0 h 1379"/>
              <a:gd name="T8" fmla="*/ 8829 w 8830"/>
              <a:gd name="T9" fmla="*/ 1378 h 1379"/>
            </a:gdLst>
            <a:ahLst/>
            <a:cxnLst>
              <a:cxn ang="0">
                <a:pos x="T0" y="T1"/>
              </a:cxn>
              <a:cxn ang="0">
                <a:pos x="T2" y="T3"/>
              </a:cxn>
              <a:cxn ang="0">
                <a:pos x="T4" y="T5"/>
              </a:cxn>
              <a:cxn ang="0">
                <a:pos x="T6" y="T7"/>
              </a:cxn>
              <a:cxn ang="0">
                <a:pos x="T8" y="T9"/>
              </a:cxn>
            </a:cxnLst>
            <a:rect l="0" t="0" r="r" b="b"/>
            <a:pathLst>
              <a:path w="8830" h="1379">
                <a:moveTo>
                  <a:pt x="8829" y="1378"/>
                </a:moveTo>
                <a:lnTo>
                  <a:pt x="0" y="1378"/>
                </a:lnTo>
                <a:lnTo>
                  <a:pt x="0" y="0"/>
                </a:lnTo>
                <a:lnTo>
                  <a:pt x="8829" y="0"/>
                </a:lnTo>
                <a:lnTo>
                  <a:pt x="8829" y="1378"/>
                </a:lnTo>
              </a:path>
            </a:pathLst>
          </a:custGeom>
          <a:solidFill>
            <a:schemeClr val="bg1">
              <a:lumMod val="95000"/>
            </a:schemeClr>
          </a:solidFill>
          <a:ln>
            <a:noFill/>
          </a:ln>
          <a:effectLst/>
          <a:extLst/>
        </p:spPr>
        <p:txBody>
          <a:bodyPr wrap="none" anchor="ctr"/>
          <a:lstStyle/>
          <a:p>
            <a:endParaRPr lang="en-US" sz="2700">
              <a:latin typeface="Calibri Light"/>
            </a:endParaRPr>
          </a:p>
        </p:txBody>
      </p:sp>
      <p:sp>
        <p:nvSpPr>
          <p:cNvPr id="22" name="Freeform 415">
            <a:extLst>
              <a:ext uri="{FF2B5EF4-FFF2-40B4-BE49-F238E27FC236}">
                <a16:creationId xmlns="" xmlns:a16="http://schemas.microsoft.com/office/drawing/2014/main" id="{8F71CBB4-A5B9-4014-A096-525191456DEC}"/>
              </a:ext>
            </a:extLst>
          </p:cNvPr>
          <p:cNvSpPr>
            <a:spLocks noChangeArrowheads="1"/>
          </p:cNvSpPr>
          <p:nvPr/>
        </p:nvSpPr>
        <p:spPr bwMode="auto">
          <a:xfrm>
            <a:off x="6233159" y="652542"/>
            <a:ext cx="5345815" cy="461967"/>
          </a:xfrm>
          <a:custGeom>
            <a:avLst/>
            <a:gdLst>
              <a:gd name="T0" fmla="*/ 11333 w 12162"/>
              <a:gd name="T1" fmla="*/ 0 h 1449"/>
              <a:gd name="T2" fmla="*/ 11333 w 12162"/>
              <a:gd name="T3" fmla="*/ 0 h 1449"/>
              <a:gd name="T4" fmla="*/ 219 w 12162"/>
              <a:gd name="T5" fmla="*/ 0 h 1449"/>
              <a:gd name="T6" fmla="*/ 0 w 12162"/>
              <a:gd name="T7" fmla="*/ 219 h 1449"/>
              <a:gd name="T8" fmla="*/ 0 w 12162"/>
              <a:gd name="T9" fmla="*/ 1230 h 1449"/>
              <a:gd name="T10" fmla="*/ 219 w 12162"/>
              <a:gd name="T11" fmla="*/ 1448 h 1449"/>
              <a:gd name="T12" fmla="*/ 11333 w 12162"/>
              <a:gd name="T13" fmla="*/ 1448 h 1449"/>
              <a:gd name="T14" fmla="*/ 12161 w 12162"/>
              <a:gd name="T15" fmla="*/ 724 h 1449"/>
              <a:gd name="T16" fmla="*/ 11333 w 12162"/>
              <a:gd name="T17" fmla="*/ 0 h 1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62" h="1449">
                <a:moveTo>
                  <a:pt x="11333" y="0"/>
                </a:moveTo>
                <a:lnTo>
                  <a:pt x="11333" y="0"/>
                </a:lnTo>
                <a:cubicBezTo>
                  <a:pt x="219" y="0"/>
                  <a:pt x="219" y="0"/>
                  <a:pt x="219" y="0"/>
                </a:cubicBezTo>
                <a:cubicBezTo>
                  <a:pt x="97" y="0"/>
                  <a:pt x="0" y="95"/>
                  <a:pt x="0" y="219"/>
                </a:cubicBezTo>
                <a:cubicBezTo>
                  <a:pt x="0" y="1230"/>
                  <a:pt x="0" y="1230"/>
                  <a:pt x="0" y="1230"/>
                </a:cubicBezTo>
                <a:cubicBezTo>
                  <a:pt x="0" y="1352"/>
                  <a:pt x="97" y="1448"/>
                  <a:pt x="219" y="1448"/>
                </a:cubicBezTo>
                <a:cubicBezTo>
                  <a:pt x="11333" y="1448"/>
                  <a:pt x="11333" y="1448"/>
                  <a:pt x="11333" y="1448"/>
                </a:cubicBezTo>
                <a:cubicBezTo>
                  <a:pt x="12161" y="724"/>
                  <a:pt x="12161" y="724"/>
                  <a:pt x="12161" y="724"/>
                </a:cubicBezTo>
                <a:lnTo>
                  <a:pt x="11333" y="0"/>
                </a:lnTo>
              </a:path>
            </a:pathLst>
          </a:custGeom>
          <a:solidFill>
            <a:schemeClr val="accent2">
              <a:lumMod val="75000"/>
            </a:schemeClr>
          </a:solidFill>
          <a:ln>
            <a:noFill/>
          </a:ln>
          <a:effectLst/>
          <a:extLst/>
        </p:spPr>
        <p:txBody>
          <a:bodyPr wrap="none" anchor="ctr"/>
          <a:lstStyle/>
          <a:p>
            <a:endParaRPr lang="en-US" sz="2700">
              <a:latin typeface="Calibri Light"/>
            </a:endParaRPr>
          </a:p>
        </p:txBody>
      </p:sp>
      <p:sp>
        <p:nvSpPr>
          <p:cNvPr id="23" name="Freeform 416">
            <a:extLst>
              <a:ext uri="{FF2B5EF4-FFF2-40B4-BE49-F238E27FC236}">
                <a16:creationId xmlns="" xmlns:a16="http://schemas.microsoft.com/office/drawing/2014/main" id="{0AF0FFD9-B2E4-4C61-A79D-03638919D6AB}"/>
              </a:ext>
            </a:extLst>
          </p:cNvPr>
          <p:cNvSpPr>
            <a:spLocks noChangeArrowheads="1"/>
          </p:cNvSpPr>
          <p:nvPr/>
        </p:nvSpPr>
        <p:spPr bwMode="auto">
          <a:xfrm>
            <a:off x="6286048" y="683567"/>
            <a:ext cx="332933" cy="374643"/>
          </a:xfrm>
          <a:custGeom>
            <a:avLst/>
            <a:gdLst>
              <a:gd name="T0" fmla="*/ 1178 w 1179"/>
              <a:gd name="T1" fmla="*/ 960 h 1178"/>
              <a:gd name="T2" fmla="*/ 1178 w 1179"/>
              <a:gd name="T3" fmla="*/ 960 h 1178"/>
              <a:gd name="T4" fmla="*/ 967 w 1179"/>
              <a:gd name="T5" fmla="*/ 1177 h 1178"/>
              <a:gd name="T6" fmla="*/ 218 w 1179"/>
              <a:gd name="T7" fmla="*/ 1177 h 1178"/>
              <a:gd name="T8" fmla="*/ 0 w 1179"/>
              <a:gd name="T9" fmla="*/ 960 h 1178"/>
              <a:gd name="T10" fmla="*/ 0 w 1179"/>
              <a:gd name="T11" fmla="*/ 209 h 1178"/>
              <a:gd name="T12" fmla="*/ 218 w 1179"/>
              <a:gd name="T13" fmla="*/ 0 h 1178"/>
              <a:gd name="T14" fmla="*/ 967 w 1179"/>
              <a:gd name="T15" fmla="*/ 0 h 1178"/>
              <a:gd name="T16" fmla="*/ 1178 w 1179"/>
              <a:gd name="T17" fmla="*/ 209 h 1178"/>
              <a:gd name="T18" fmla="*/ 1178 w 1179"/>
              <a:gd name="T19" fmla="*/ 960 h 1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9" h="1178">
                <a:moveTo>
                  <a:pt x="1178" y="960"/>
                </a:moveTo>
                <a:lnTo>
                  <a:pt x="1178" y="960"/>
                </a:lnTo>
                <a:cubicBezTo>
                  <a:pt x="1178" y="1081"/>
                  <a:pt x="1081" y="1177"/>
                  <a:pt x="967" y="1177"/>
                </a:cubicBezTo>
                <a:cubicBezTo>
                  <a:pt x="218" y="1177"/>
                  <a:pt x="218" y="1177"/>
                  <a:pt x="218" y="1177"/>
                </a:cubicBezTo>
                <a:cubicBezTo>
                  <a:pt x="96" y="1177"/>
                  <a:pt x="0" y="1081"/>
                  <a:pt x="0" y="960"/>
                </a:cubicBezTo>
                <a:cubicBezTo>
                  <a:pt x="0" y="209"/>
                  <a:pt x="0" y="209"/>
                  <a:pt x="0" y="209"/>
                </a:cubicBezTo>
                <a:cubicBezTo>
                  <a:pt x="0" y="95"/>
                  <a:pt x="96" y="0"/>
                  <a:pt x="218" y="0"/>
                </a:cubicBezTo>
                <a:cubicBezTo>
                  <a:pt x="967" y="0"/>
                  <a:pt x="967" y="0"/>
                  <a:pt x="967" y="0"/>
                </a:cubicBezTo>
                <a:cubicBezTo>
                  <a:pt x="1081" y="0"/>
                  <a:pt x="1178" y="95"/>
                  <a:pt x="1178" y="209"/>
                </a:cubicBezTo>
                <a:lnTo>
                  <a:pt x="1178" y="960"/>
                </a:lnTo>
              </a:path>
            </a:pathLst>
          </a:custGeom>
          <a:solidFill>
            <a:schemeClr val="bg1"/>
          </a:solidFill>
          <a:ln>
            <a:noFill/>
          </a:ln>
          <a:effectLst/>
          <a:extLst/>
        </p:spPr>
        <p:txBody>
          <a:bodyPr wrap="none" anchor="ctr"/>
          <a:lstStyle/>
          <a:p>
            <a:endParaRPr lang="en-US" sz="2700">
              <a:latin typeface="Calibri Light"/>
            </a:endParaRPr>
          </a:p>
        </p:txBody>
      </p:sp>
      <p:sp>
        <p:nvSpPr>
          <p:cNvPr id="24" name="Text Box 381">
            <a:extLst>
              <a:ext uri="{FF2B5EF4-FFF2-40B4-BE49-F238E27FC236}">
                <a16:creationId xmlns="" xmlns:a16="http://schemas.microsoft.com/office/drawing/2014/main" id="{3217BCCD-3E50-4EA3-B6BD-A25C4FE905C0}"/>
              </a:ext>
            </a:extLst>
          </p:cNvPr>
          <p:cNvSpPr txBox="1">
            <a:spLocks noChangeArrowheads="1"/>
          </p:cNvSpPr>
          <p:nvPr/>
        </p:nvSpPr>
        <p:spPr bwMode="auto">
          <a:xfrm>
            <a:off x="556495" y="713735"/>
            <a:ext cx="444711"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9pPr>
          </a:lstStyle>
          <a:p>
            <a:r>
              <a:rPr lang="en-US" b="1" dirty="0">
                <a:solidFill>
                  <a:schemeClr val="tx1">
                    <a:lumMod val="50000"/>
                  </a:schemeClr>
                </a:solidFill>
                <a:latin typeface="Roboto Condensed"/>
                <a:cs typeface="Lato Black"/>
              </a:rPr>
              <a:t>01</a:t>
            </a:r>
          </a:p>
        </p:txBody>
      </p:sp>
      <p:sp>
        <p:nvSpPr>
          <p:cNvPr id="25" name="Text Box 387">
            <a:extLst>
              <a:ext uri="{FF2B5EF4-FFF2-40B4-BE49-F238E27FC236}">
                <a16:creationId xmlns="" xmlns:a16="http://schemas.microsoft.com/office/drawing/2014/main" id="{36BF63AD-88B6-4A87-AFE1-6686ADB411A6}"/>
              </a:ext>
            </a:extLst>
          </p:cNvPr>
          <p:cNvSpPr txBox="1">
            <a:spLocks noChangeArrowheads="1"/>
          </p:cNvSpPr>
          <p:nvPr/>
        </p:nvSpPr>
        <p:spPr bwMode="auto">
          <a:xfrm>
            <a:off x="556495" y="1269041"/>
            <a:ext cx="444711"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9pPr>
          </a:lstStyle>
          <a:p>
            <a:r>
              <a:rPr lang="en-US" b="1" dirty="0">
                <a:solidFill>
                  <a:schemeClr val="tx1">
                    <a:lumMod val="50000"/>
                  </a:schemeClr>
                </a:solidFill>
                <a:latin typeface="Roboto Condensed"/>
                <a:cs typeface="Lato Black"/>
              </a:rPr>
              <a:t>02</a:t>
            </a:r>
          </a:p>
        </p:txBody>
      </p:sp>
      <p:sp>
        <p:nvSpPr>
          <p:cNvPr id="26" name="Text Box 393">
            <a:extLst>
              <a:ext uri="{FF2B5EF4-FFF2-40B4-BE49-F238E27FC236}">
                <a16:creationId xmlns="" xmlns:a16="http://schemas.microsoft.com/office/drawing/2014/main" id="{FC5E8F53-B38F-4532-AA76-2E0DB91DC71D}"/>
              </a:ext>
            </a:extLst>
          </p:cNvPr>
          <p:cNvSpPr txBox="1">
            <a:spLocks noChangeArrowheads="1"/>
          </p:cNvSpPr>
          <p:nvPr/>
        </p:nvSpPr>
        <p:spPr bwMode="auto">
          <a:xfrm>
            <a:off x="548602" y="1822330"/>
            <a:ext cx="444711"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9pPr>
          </a:lstStyle>
          <a:p>
            <a:r>
              <a:rPr lang="en-US" b="1" dirty="0">
                <a:solidFill>
                  <a:schemeClr val="tx1">
                    <a:lumMod val="50000"/>
                  </a:schemeClr>
                </a:solidFill>
                <a:latin typeface="Roboto Condensed"/>
                <a:cs typeface="Lato Black"/>
              </a:rPr>
              <a:t>03</a:t>
            </a:r>
          </a:p>
        </p:txBody>
      </p:sp>
      <p:sp>
        <p:nvSpPr>
          <p:cNvPr id="27" name="Text Box 399">
            <a:extLst>
              <a:ext uri="{FF2B5EF4-FFF2-40B4-BE49-F238E27FC236}">
                <a16:creationId xmlns="" xmlns:a16="http://schemas.microsoft.com/office/drawing/2014/main" id="{9E1CC385-9A65-4D0F-9015-D09D0C6D8BC5}"/>
              </a:ext>
            </a:extLst>
          </p:cNvPr>
          <p:cNvSpPr txBox="1">
            <a:spLocks noChangeArrowheads="1"/>
          </p:cNvSpPr>
          <p:nvPr/>
        </p:nvSpPr>
        <p:spPr bwMode="auto">
          <a:xfrm>
            <a:off x="556495" y="2406263"/>
            <a:ext cx="444711"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9pPr>
          </a:lstStyle>
          <a:p>
            <a:r>
              <a:rPr lang="en-US" b="1" dirty="0">
                <a:solidFill>
                  <a:schemeClr val="tx1">
                    <a:lumMod val="50000"/>
                  </a:schemeClr>
                </a:solidFill>
                <a:latin typeface="Roboto Condensed"/>
                <a:cs typeface="Lato Black"/>
              </a:rPr>
              <a:t>04</a:t>
            </a:r>
          </a:p>
        </p:txBody>
      </p:sp>
      <p:sp>
        <p:nvSpPr>
          <p:cNvPr id="28" name="Text Box 405">
            <a:extLst>
              <a:ext uri="{FF2B5EF4-FFF2-40B4-BE49-F238E27FC236}">
                <a16:creationId xmlns="" xmlns:a16="http://schemas.microsoft.com/office/drawing/2014/main" id="{82771B8D-8399-4B81-86D3-69C9BDBD1527}"/>
              </a:ext>
            </a:extLst>
          </p:cNvPr>
          <p:cNvSpPr txBox="1">
            <a:spLocks noChangeArrowheads="1"/>
          </p:cNvSpPr>
          <p:nvPr/>
        </p:nvSpPr>
        <p:spPr bwMode="auto">
          <a:xfrm>
            <a:off x="558907" y="2992249"/>
            <a:ext cx="434405"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9pPr>
          </a:lstStyle>
          <a:p>
            <a:r>
              <a:rPr lang="en-US" b="1" dirty="0">
                <a:solidFill>
                  <a:schemeClr val="tx1">
                    <a:lumMod val="50000"/>
                  </a:schemeClr>
                </a:solidFill>
                <a:latin typeface="Roboto Condensed"/>
                <a:cs typeface="Lato Black"/>
              </a:rPr>
              <a:t>05</a:t>
            </a:r>
          </a:p>
        </p:txBody>
      </p:sp>
      <p:sp>
        <p:nvSpPr>
          <p:cNvPr id="29" name="Text Box 411">
            <a:extLst>
              <a:ext uri="{FF2B5EF4-FFF2-40B4-BE49-F238E27FC236}">
                <a16:creationId xmlns="" xmlns:a16="http://schemas.microsoft.com/office/drawing/2014/main" id="{987F1817-B284-4792-A962-3CECA92569F4}"/>
              </a:ext>
            </a:extLst>
          </p:cNvPr>
          <p:cNvSpPr txBox="1">
            <a:spLocks noChangeArrowheads="1"/>
          </p:cNvSpPr>
          <p:nvPr/>
        </p:nvSpPr>
        <p:spPr bwMode="auto">
          <a:xfrm>
            <a:off x="555546" y="3578617"/>
            <a:ext cx="198772" cy="2154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0" tIns="0" rIns="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9pPr>
          </a:lstStyle>
          <a:p>
            <a:r>
              <a:rPr lang="en-US" b="1" dirty="0">
                <a:solidFill>
                  <a:schemeClr val="tx1">
                    <a:lumMod val="50000"/>
                  </a:schemeClr>
                </a:solidFill>
                <a:latin typeface="Roboto Condensed"/>
                <a:cs typeface="Lato Black"/>
              </a:rPr>
              <a:t>06</a:t>
            </a:r>
          </a:p>
        </p:txBody>
      </p:sp>
      <p:sp>
        <p:nvSpPr>
          <p:cNvPr id="30" name="Text Box 417">
            <a:extLst>
              <a:ext uri="{FF2B5EF4-FFF2-40B4-BE49-F238E27FC236}">
                <a16:creationId xmlns="" xmlns:a16="http://schemas.microsoft.com/office/drawing/2014/main" id="{E593D782-19A8-4DFC-8D1C-B859321FBE6E}"/>
              </a:ext>
            </a:extLst>
          </p:cNvPr>
          <p:cNvSpPr txBox="1">
            <a:spLocks noChangeArrowheads="1"/>
          </p:cNvSpPr>
          <p:nvPr/>
        </p:nvSpPr>
        <p:spPr bwMode="auto">
          <a:xfrm>
            <a:off x="6307805" y="706917"/>
            <a:ext cx="198772" cy="2154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0" tIns="0" rIns="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9pPr>
          </a:lstStyle>
          <a:p>
            <a:r>
              <a:rPr lang="en-US" b="1" dirty="0">
                <a:solidFill>
                  <a:schemeClr val="tx1">
                    <a:lumMod val="50000"/>
                  </a:schemeClr>
                </a:solidFill>
                <a:latin typeface="Roboto Condensed"/>
                <a:cs typeface="Lato Black"/>
              </a:rPr>
              <a:t>07</a:t>
            </a:r>
          </a:p>
        </p:txBody>
      </p:sp>
      <p:sp>
        <p:nvSpPr>
          <p:cNvPr id="31" name="Text Box 382">
            <a:extLst>
              <a:ext uri="{FF2B5EF4-FFF2-40B4-BE49-F238E27FC236}">
                <a16:creationId xmlns="" xmlns:a16="http://schemas.microsoft.com/office/drawing/2014/main" id="{8BB292A1-9E71-4DB1-A2E8-B8F0680A9EAC}"/>
              </a:ext>
            </a:extLst>
          </p:cNvPr>
          <p:cNvSpPr txBox="1">
            <a:spLocks noChangeArrowheads="1"/>
          </p:cNvSpPr>
          <p:nvPr/>
        </p:nvSpPr>
        <p:spPr bwMode="auto">
          <a:xfrm>
            <a:off x="993312" y="1293068"/>
            <a:ext cx="2872930" cy="4350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9pPr>
          </a:lstStyle>
          <a:p>
            <a:r>
              <a:rPr lang="id-ID" dirty="0">
                <a:solidFill>
                  <a:schemeClr val="bg1"/>
                </a:solidFill>
              </a:rPr>
              <a:t>Kota Tangerang Selatan</a:t>
            </a:r>
            <a:endParaRPr lang="en-ID" dirty="0">
              <a:solidFill>
                <a:schemeClr val="bg1"/>
              </a:solidFill>
            </a:endParaRPr>
          </a:p>
        </p:txBody>
      </p:sp>
      <p:sp>
        <p:nvSpPr>
          <p:cNvPr id="32" name="Text Box 382">
            <a:extLst>
              <a:ext uri="{FF2B5EF4-FFF2-40B4-BE49-F238E27FC236}">
                <a16:creationId xmlns="" xmlns:a16="http://schemas.microsoft.com/office/drawing/2014/main" id="{4FCCC0FB-6371-407E-BB8C-26BD9673B773}"/>
              </a:ext>
            </a:extLst>
          </p:cNvPr>
          <p:cNvSpPr txBox="1">
            <a:spLocks noChangeArrowheads="1"/>
          </p:cNvSpPr>
          <p:nvPr/>
        </p:nvSpPr>
        <p:spPr bwMode="auto">
          <a:xfrm>
            <a:off x="993311" y="1853986"/>
            <a:ext cx="2882219" cy="4350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9pPr>
          </a:lstStyle>
          <a:p>
            <a:r>
              <a:rPr lang="id-ID" dirty="0">
                <a:solidFill>
                  <a:schemeClr val="bg1"/>
                </a:solidFill>
              </a:rPr>
              <a:t>Kota Bandung</a:t>
            </a:r>
            <a:endParaRPr lang="en-ID" dirty="0">
              <a:solidFill>
                <a:schemeClr val="bg1"/>
              </a:solidFill>
            </a:endParaRPr>
          </a:p>
        </p:txBody>
      </p:sp>
      <p:sp>
        <p:nvSpPr>
          <p:cNvPr id="33" name="Text Box 382">
            <a:extLst>
              <a:ext uri="{FF2B5EF4-FFF2-40B4-BE49-F238E27FC236}">
                <a16:creationId xmlns="" xmlns:a16="http://schemas.microsoft.com/office/drawing/2014/main" id="{B317D0DF-2612-49F0-9276-D62AD2A3F988}"/>
              </a:ext>
            </a:extLst>
          </p:cNvPr>
          <p:cNvSpPr txBox="1">
            <a:spLocks noChangeArrowheads="1"/>
          </p:cNvSpPr>
          <p:nvPr/>
        </p:nvSpPr>
        <p:spPr bwMode="auto">
          <a:xfrm>
            <a:off x="993311" y="2470061"/>
            <a:ext cx="2461151" cy="4574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9pPr>
          </a:lstStyle>
          <a:p>
            <a:r>
              <a:rPr lang="id-ID" dirty="0" smtClean="0">
                <a:solidFill>
                  <a:schemeClr val="tx1"/>
                </a:solidFill>
              </a:rPr>
              <a:t>Kot</a:t>
            </a:r>
            <a:r>
              <a:rPr lang="en-US" dirty="0" smtClean="0">
                <a:solidFill>
                  <a:schemeClr val="tx1"/>
                </a:solidFill>
              </a:rPr>
              <a:t>a Surakarta</a:t>
            </a:r>
            <a:endParaRPr lang="en-ID" dirty="0">
              <a:solidFill>
                <a:schemeClr val="tx1"/>
              </a:solidFill>
            </a:endParaRPr>
          </a:p>
        </p:txBody>
      </p:sp>
      <p:sp>
        <p:nvSpPr>
          <p:cNvPr id="34" name="Text Box 382">
            <a:extLst>
              <a:ext uri="{FF2B5EF4-FFF2-40B4-BE49-F238E27FC236}">
                <a16:creationId xmlns="" xmlns:a16="http://schemas.microsoft.com/office/drawing/2014/main" id="{2ACE9581-9D5F-499D-99E3-60777CA8EC5D}"/>
              </a:ext>
            </a:extLst>
          </p:cNvPr>
          <p:cNvSpPr txBox="1">
            <a:spLocks noChangeArrowheads="1"/>
          </p:cNvSpPr>
          <p:nvPr/>
        </p:nvSpPr>
        <p:spPr bwMode="auto">
          <a:xfrm>
            <a:off x="993310" y="3630199"/>
            <a:ext cx="2872931" cy="3410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9pPr>
          </a:lstStyle>
          <a:p>
            <a:r>
              <a:rPr lang="id-ID" dirty="0">
                <a:solidFill>
                  <a:schemeClr val="bg1"/>
                </a:solidFill>
              </a:rPr>
              <a:t>Kota Palembang</a:t>
            </a:r>
            <a:endParaRPr lang="en-ID" dirty="0">
              <a:solidFill>
                <a:schemeClr val="bg1"/>
              </a:solidFill>
            </a:endParaRPr>
          </a:p>
        </p:txBody>
      </p:sp>
      <p:sp>
        <p:nvSpPr>
          <p:cNvPr id="35" name="Rectangle 34">
            <a:extLst>
              <a:ext uri="{FF2B5EF4-FFF2-40B4-BE49-F238E27FC236}">
                <a16:creationId xmlns="" xmlns:a16="http://schemas.microsoft.com/office/drawing/2014/main" id="{EF74480F-DDCF-4A21-A6F5-1FFE41436B2D}"/>
              </a:ext>
            </a:extLst>
          </p:cNvPr>
          <p:cNvSpPr/>
          <p:nvPr/>
        </p:nvSpPr>
        <p:spPr>
          <a:xfrm>
            <a:off x="6548946" y="718100"/>
            <a:ext cx="2528809" cy="341632"/>
          </a:xfrm>
          <a:prstGeom prst="rect">
            <a:avLst/>
          </a:prstGeom>
        </p:spPr>
        <p:txBody>
          <a:bodyPr wrap="square">
            <a:spAutoFit/>
          </a:bodyPr>
          <a:lstStyle/>
          <a:p>
            <a:pPr marL="117475" lvl="1" defTabSz="533400">
              <a:lnSpc>
                <a:spcPct val="90000"/>
              </a:lnSpc>
              <a:spcBef>
                <a:spcPct val="0"/>
              </a:spcBef>
              <a:spcAft>
                <a:spcPct val="15000"/>
              </a:spcAft>
            </a:pPr>
            <a:r>
              <a:rPr lang="id-ID" dirty="0">
                <a:solidFill>
                  <a:schemeClr val="bg1"/>
                </a:solidFill>
                <a:latin typeface="Arial" pitchFamily="34" charset="0"/>
                <a:cs typeface="Arial" pitchFamily="34" charset="0"/>
              </a:rPr>
              <a:t>Kota Tangerang</a:t>
            </a:r>
            <a:endParaRPr lang="en-US" kern="1200" dirty="0">
              <a:solidFill>
                <a:schemeClr val="bg1"/>
              </a:solidFill>
              <a:latin typeface="Arial" pitchFamily="34" charset="0"/>
              <a:cs typeface="Arial" pitchFamily="34" charset="0"/>
            </a:endParaRPr>
          </a:p>
        </p:txBody>
      </p:sp>
      <p:sp>
        <p:nvSpPr>
          <p:cNvPr id="36" name="Text Box 382">
            <a:extLst>
              <a:ext uri="{FF2B5EF4-FFF2-40B4-BE49-F238E27FC236}">
                <a16:creationId xmlns="" xmlns:a16="http://schemas.microsoft.com/office/drawing/2014/main" id="{B317D0DF-2612-49F0-9276-D62AD2A3F988}"/>
              </a:ext>
            </a:extLst>
          </p:cNvPr>
          <p:cNvSpPr txBox="1">
            <a:spLocks noChangeArrowheads="1"/>
          </p:cNvSpPr>
          <p:nvPr/>
        </p:nvSpPr>
        <p:spPr bwMode="auto">
          <a:xfrm>
            <a:off x="1001206" y="2963708"/>
            <a:ext cx="2461151" cy="4574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9pPr>
          </a:lstStyle>
          <a:p>
            <a:r>
              <a:rPr lang="id-ID" dirty="0" smtClean="0">
                <a:solidFill>
                  <a:schemeClr val="bg1"/>
                </a:solidFill>
              </a:rPr>
              <a:t>Kot</a:t>
            </a:r>
            <a:r>
              <a:rPr lang="en-US" dirty="0" smtClean="0">
                <a:solidFill>
                  <a:schemeClr val="bg1"/>
                </a:solidFill>
              </a:rPr>
              <a:t>a Makassar</a:t>
            </a:r>
            <a:endParaRPr lang="en-ID" dirty="0">
              <a:solidFill>
                <a:schemeClr val="bg1"/>
              </a:solidFill>
            </a:endParaRPr>
          </a:p>
        </p:txBody>
      </p:sp>
      <p:sp>
        <p:nvSpPr>
          <p:cNvPr id="37" name="Freeform 391">
            <a:extLst>
              <a:ext uri="{FF2B5EF4-FFF2-40B4-BE49-F238E27FC236}">
                <a16:creationId xmlns="" xmlns:a16="http://schemas.microsoft.com/office/drawing/2014/main" id="{1AA3377B-EF0C-40CD-AFE6-EB0A7F1F3611}"/>
              </a:ext>
            </a:extLst>
          </p:cNvPr>
          <p:cNvSpPr>
            <a:spLocks noChangeArrowheads="1"/>
          </p:cNvSpPr>
          <p:nvPr/>
        </p:nvSpPr>
        <p:spPr bwMode="auto">
          <a:xfrm>
            <a:off x="6240242" y="1204359"/>
            <a:ext cx="5361766" cy="459150"/>
          </a:xfrm>
          <a:custGeom>
            <a:avLst/>
            <a:gdLst>
              <a:gd name="T0" fmla="*/ 11333 w 12162"/>
              <a:gd name="T1" fmla="*/ 0 h 1441"/>
              <a:gd name="T2" fmla="*/ 11333 w 12162"/>
              <a:gd name="T3" fmla="*/ 0 h 1441"/>
              <a:gd name="T4" fmla="*/ 219 w 12162"/>
              <a:gd name="T5" fmla="*/ 0 h 1441"/>
              <a:gd name="T6" fmla="*/ 0 w 12162"/>
              <a:gd name="T7" fmla="*/ 210 h 1441"/>
              <a:gd name="T8" fmla="*/ 0 w 12162"/>
              <a:gd name="T9" fmla="*/ 1230 h 1441"/>
              <a:gd name="T10" fmla="*/ 219 w 12162"/>
              <a:gd name="T11" fmla="*/ 1440 h 1441"/>
              <a:gd name="T12" fmla="*/ 11333 w 12162"/>
              <a:gd name="T13" fmla="*/ 1440 h 1441"/>
              <a:gd name="T14" fmla="*/ 12161 w 12162"/>
              <a:gd name="T15" fmla="*/ 716 h 1441"/>
              <a:gd name="T16" fmla="*/ 11333 w 12162"/>
              <a:gd name="T17" fmla="*/ 0 h 1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62" h="1441">
                <a:moveTo>
                  <a:pt x="11333" y="0"/>
                </a:moveTo>
                <a:lnTo>
                  <a:pt x="11333" y="0"/>
                </a:lnTo>
                <a:cubicBezTo>
                  <a:pt x="219" y="0"/>
                  <a:pt x="219" y="0"/>
                  <a:pt x="219" y="0"/>
                </a:cubicBezTo>
                <a:cubicBezTo>
                  <a:pt x="97" y="0"/>
                  <a:pt x="0" y="97"/>
                  <a:pt x="0" y="210"/>
                </a:cubicBezTo>
                <a:cubicBezTo>
                  <a:pt x="0" y="1230"/>
                  <a:pt x="0" y="1230"/>
                  <a:pt x="0" y="1230"/>
                </a:cubicBezTo>
                <a:cubicBezTo>
                  <a:pt x="0" y="1343"/>
                  <a:pt x="97" y="1440"/>
                  <a:pt x="219" y="1440"/>
                </a:cubicBezTo>
                <a:cubicBezTo>
                  <a:pt x="11333" y="1440"/>
                  <a:pt x="11333" y="1440"/>
                  <a:pt x="11333" y="1440"/>
                </a:cubicBezTo>
                <a:cubicBezTo>
                  <a:pt x="12161" y="716"/>
                  <a:pt x="12161" y="716"/>
                  <a:pt x="12161" y="716"/>
                </a:cubicBezTo>
                <a:lnTo>
                  <a:pt x="11333" y="0"/>
                </a:lnTo>
              </a:path>
            </a:pathLst>
          </a:custGeom>
          <a:solidFill>
            <a:schemeClr val="accent3"/>
          </a:solidFill>
          <a:ln>
            <a:noFill/>
          </a:ln>
          <a:effectLst/>
          <a:extLst/>
        </p:spPr>
        <p:txBody>
          <a:bodyPr wrap="none" anchor="ctr"/>
          <a:lstStyle/>
          <a:p>
            <a:endParaRPr lang="en-US" sz="2700">
              <a:latin typeface="Calibri Light"/>
            </a:endParaRPr>
          </a:p>
        </p:txBody>
      </p:sp>
      <p:sp>
        <p:nvSpPr>
          <p:cNvPr id="38" name="Freeform 392">
            <a:extLst>
              <a:ext uri="{FF2B5EF4-FFF2-40B4-BE49-F238E27FC236}">
                <a16:creationId xmlns="" xmlns:a16="http://schemas.microsoft.com/office/drawing/2014/main" id="{52EC3750-F8CB-4364-9F05-1BF7B4914487}"/>
              </a:ext>
            </a:extLst>
          </p:cNvPr>
          <p:cNvSpPr>
            <a:spLocks noChangeArrowheads="1"/>
          </p:cNvSpPr>
          <p:nvPr/>
        </p:nvSpPr>
        <p:spPr bwMode="auto">
          <a:xfrm>
            <a:off x="6293129" y="1233406"/>
            <a:ext cx="332933" cy="374643"/>
          </a:xfrm>
          <a:custGeom>
            <a:avLst/>
            <a:gdLst>
              <a:gd name="T0" fmla="*/ 1178 w 1179"/>
              <a:gd name="T1" fmla="*/ 959 h 1177"/>
              <a:gd name="T2" fmla="*/ 1178 w 1179"/>
              <a:gd name="T3" fmla="*/ 959 h 1177"/>
              <a:gd name="T4" fmla="*/ 967 w 1179"/>
              <a:gd name="T5" fmla="*/ 1176 h 1177"/>
              <a:gd name="T6" fmla="*/ 218 w 1179"/>
              <a:gd name="T7" fmla="*/ 1176 h 1177"/>
              <a:gd name="T8" fmla="*/ 0 w 1179"/>
              <a:gd name="T9" fmla="*/ 959 h 1177"/>
              <a:gd name="T10" fmla="*/ 0 w 1179"/>
              <a:gd name="T11" fmla="*/ 209 h 1177"/>
              <a:gd name="T12" fmla="*/ 218 w 1179"/>
              <a:gd name="T13" fmla="*/ 0 h 1177"/>
              <a:gd name="T14" fmla="*/ 967 w 1179"/>
              <a:gd name="T15" fmla="*/ 0 h 1177"/>
              <a:gd name="T16" fmla="*/ 1178 w 1179"/>
              <a:gd name="T17" fmla="*/ 209 h 1177"/>
              <a:gd name="T18" fmla="*/ 1178 w 1179"/>
              <a:gd name="T19" fmla="*/ 959 h 1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9" h="1177">
                <a:moveTo>
                  <a:pt x="1178" y="959"/>
                </a:moveTo>
                <a:lnTo>
                  <a:pt x="1178" y="959"/>
                </a:lnTo>
                <a:cubicBezTo>
                  <a:pt x="1178" y="1081"/>
                  <a:pt x="1081" y="1176"/>
                  <a:pt x="967" y="1176"/>
                </a:cubicBezTo>
                <a:cubicBezTo>
                  <a:pt x="218" y="1176"/>
                  <a:pt x="218" y="1176"/>
                  <a:pt x="218" y="1176"/>
                </a:cubicBezTo>
                <a:cubicBezTo>
                  <a:pt x="96" y="1176"/>
                  <a:pt x="0" y="1081"/>
                  <a:pt x="0" y="959"/>
                </a:cubicBezTo>
                <a:cubicBezTo>
                  <a:pt x="0" y="209"/>
                  <a:pt x="0" y="209"/>
                  <a:pt x="0" y="209"/>
                </a:cubicBezTo>
                <a:cubicBezTo>
                  <a:pt x="0" y="95"/>
                  <a:pt x="96" y="0"/>
                  <a:pt x="218" y="0"/>
                </a:cubicBezTo>
                <a:cubicBezTo>
                  <a:pt x="967" y="0"/>
                  <a:pt x="967" y="0"/>
                  <a:pt x="967" y="0"/>
                </a:cubicBezTo>
                <a:cubicBezTo>
                  <a:pt x="1081" y="0"/>
                  <a:pt x="1178" y="95"/>
                  <a:pt x="1178" y="209"/>
                </a:cubicBezTo>
                <a:lnTo>
                  <a:pt x="1178" y="959"/>
                </a:lnTo>
              </a:path>
            </a:pathLst>
          </a:custGeom>
          <a:solidFill>
            <a:schemeClr val="bg1"/>
          </a:solidFill>
          <a:ln>
            <a:noFill/>
          </a:ln>
          <a:effectLst/>
          <a:extLst/>
        </p:spPr>
        <p:txBody>
          <a:bodyPr wrap="none" anchor="ctr"/>
          <a:lstStyle/>
          <a:p>
            <a:endParaRPr lang="en-US" sz="2700">
              <a:latin typeface="Calibri Light"/>
            </a:endParaRPr>
          </a:p>
        </p:txBody>
      </p:sp>
      <p:sp>
        <p:nvSpPr>
          <p:cNvPr id="39" name="Freeform 397">
            <a:extLst>
              <a:ext uri="{FF2B5EF4-FFF2-40B4-BE49-F238E27FC236}">
                <a16:creationId xmlns="" xmlns:a16="http://schemas.microsoft.com/office/drawing/2014/main" id="{9F7929B0-1F2D-48D8-98DE-23D296E3ABCA}"/>
              </a:ext>
            </a:extLst>
          </p:cNvPr>
          <p:cNvSpPr>
            <a:spLocks noChangeArrowheads="1"/>
          </p:cNvSpPr>
          <p:nvPr/>
        </p:nvSpPr>
        <p:spPr bwMode="auto">
          <a:xfrm>
            <a:off x="6240240" y="1771274"/>
            <a:ext cx="5361763" cy="461967"/>
          </a:xfrm>
          <a:custGeom>
            <a:avLst/>
            <a:gdLst>
              <a:gd name="T0" fmla="*/ 11333 w 12162"/>
              <a:gd name="T1" fmla="*/ 0 h 1450"/>
              <a:gd name="T2" fmla="*/ 11333 w 12162"/>
              <a:gd name="T3" fmla="*/ 0 h 1450"/>
              <a:gd name="T4" fmla="*/ 219 w 12162"/>
              <a:gd name="T5" fmla="*/ 0 h 1450"/>
              <a:gd name="T6" fmla="*/ 0 w 12162"/>
              <a:gd name="T7" fmla="*/ 219 h 1450"/>
              <a:gd name="T8" fmla="*/ 0 w 12162"/>
              <a:gd name="T9" fmla="*/ 1230 h 1450"/>
              <a:gd name="T10" fmla="*/ 219 w 12162"/>
              <a:gd name="T11" fmla="*/ 1449 h 1450"/>
              <a:gd name="T12" fmla="*/ 11333 w 12162"/>
              <a:gd name="T13" fmla="*/ 1449 h 1450"/>
              <a:gd name="T14" fmla="*/ 12161 w 12162"/>
              <a:gd name="T15" fmla="*/ 725 h 1450"/>
              <a:gd name="T16" fmla="*/ 11333 w 12162"/>
              <a:gd name="T17" fmla="*/ 0 h 1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62" h="1450">
                <a:moveTo>
                  <a:pt x="11333" y="0"/>
                </a:moveTo>
                <a:lnTo>
                  <a:pt x="11333" y="0"/>
                </a:lnTo>
                <a:cubicBezTo>
                  <a:pt x="219" y="0"/>
                  <a:pt x="219" y="0"/>
                  <a:pt x="219" y="0"/>
                </a:cubicBezTo>
                <a:cubicBezTo>
                  <a:pt x="97" y="0"/>
                  <a:pt x="0" y="95"/>
                  <a:pt x="0" y="219"/>
                </a:cubicBezTo>
                <a:cubicBezTo>
                  <a:pt x="0" y="1230"/>
                  <a:pt x="0" y="1230"/>
                  <a:pt x="0" y="1230"/>
                </a:cubicBezTo>
                <a:cubicBezTo>
                  <a:pt x="0" y="1352"/>
                  <a:pt x="97" y="1449"/>
                  <a:pt x="219" y="1449"/>
                </a:cubicBezTo>
                <a:cubicBezTo>
                  <a:pt x="11333" y="1449"/>
                  <a:pt x="11333" y="1449"/>
                  <a:pt x="11333" y="1449"/>
                </a:cubicBezTo>
                <a:cubicBezTo>
                  <a:pt x="12161" y="725"/>
                  <a:pt x="12161" y="725"/>
                  <a:pt x="12161" y="725"/>
                </a:cubicBezTo>
                <a:lnTo>
                  <a:pt x="11333" y="0"/>
                </a:lnTo>
              </a:path>
            </a:pathLst>
          </a:custGeom>
          <a:solidFill>
            <a:schemeClr val="accent4"/>
          </a:solidFill>
          <a:ln>
            <a:noFill/>
          </a:ln>
          <a:effectLst/>
          <a:extLst/>
        </p:spPr>
        <p:txBody>
          <a:bodyPr wrap="none" anchor="ctr"/>
          <a:lstStyle/>
          <a:p>
            <a:endParaRPr lang="en-US" sz="2700">
              <a:latin typeface="Calibri Light"/>
            </a:endParaRPr>
          </a:p>
        </p:txBody>
      </p:sp>
      <p:sp>
        <p:nvSpPr>
          <p:cNvPr id="40" name="Freeform 398">
            <a:extLst>
              <a:ext uri="{FF2B5EF4-FFF2-40B4-BE49-F238E27FC236}">
                <a16:creationId xmlns="" xmlns:a16="http://schemas.microsoft.com/office/drawing/2014/main" id="{1FD2C01F-D690-484B-AE20-4CE5708B1211}"/>
              </a:ext>
            </a:extLst>
          </p:cNvPr>
          <p:cNvSpPr>
            <a:spLocks noChangeArrowheads="1"/>
          </p:cNvSpPr>
          <p:nvPr/>
        </p:nvSpPr>
        <p:spPr bwMode="auto">
          <a:xfrm>
            <a:off x="6293129" y="1800321"/>
            <a:ext cx="332933" cy="374643"/>
          </a:xfrm>
          <a:custGeom>
            <a:avLst/>
            <a:gdLst>
              <a:gd name="T0" fmla="*/ 1178 w 1179"/>
              <a:gd name="T1" fmla="*/ 969 h 1179"/>
              <a:gd name="T2" fmla="*/ 1178 w 1179"/>
              <a:gd name="T3" fmla="*/ 969 h 1179"/>
              <a:gd name="T4" fmla="*/ 967 w 1179"/>
              <a:gd name="T5" fmla="*/ 1178 h 1179"/>
              <a:gd name="T6" fmla="*/ 218 w 1179"/>
              <a:gd name="T7" fmla="*/ 1178 h 1179"/>
              <a:gd name="T8" fmla="*/ 0 w 1179"/>
              <a:gd name="T9" fmla="*/ 969 h 1179"/>
              <a:gd name="T10" fmla="*/ 0 w 1179"/>
              <a:gd name="T11" fmla="*/ 218 h 1179"/>
              <a:gd name="T12" fmla="*/ 218 w 1179"/>
              <a:gd name="T13" fmla="*/ 0 h 1179"/>
              <a:gd name="T14" fmla="*/ 967 w 1179"/>
              <a:gd name="T15" fmla="*/ 0 h 1179"/>
              <a:gd name="T16" fmla="*/ 1178 w 1179"/>
              <a:gd name="T17" fmla="*/ 218 h 1179"/>
              <a:gd name="T18" fmla="*/ 1178 w 1179"/>
              <a:gd name="T19" fmla="*/ 969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9" h="1179">
                <a:moveTo>
                  <a:pt x="1178" y="969"/>
                </a:moveTo>
                <a:lnTo>
                  <a:pt x="1178" y="969"/>
                </a:lnTo>
                <a:cubicBezTo>
                  <a:pt x="1178" y="1082"/>
                  <a:pt x="1081" y="1178"/>
                  <a:pt x="967" y="1178"/>
                </a:cubicBezTo>
                <a:cubicBezTo>
                  <a:pt x="218" y="1178"/>
                  <a:pt x="218" y="1178"/>
                  <a:pt x="218" y="1178"/>
                </a:cubicBezTo>
                <a:cubicBezTo>
                  <a:pt x="96" y="1178"/>
                  <a:pt x="0" y="1082"/>
                  <a:pt x="0" y="969"/>
                </a:cubicBezTo>
                <a:cubicBezTo>
                  <a:pt x="0" y="218"/>
                  <a:pt x="0" y="218"/>
                  <a:pt x="0" y="218"/>
                </a:cubicBezTo>
                <a:cubicBezTo>
                  <a:pt x="0" y="96"/>
                  <a:pt x="96" y="0"/>
                  <a:pt x="218" y="0"/>
                </a:cubicBezTo>
                <a:cubicBezTo>
                  <a:pt x="967" y="0"/>
                  <a:pt x="967" y="0"/>
                  <a:pt x="967" y="0"/>
                </a:cubicBezTo>
                <a:cubicBezTo>
                  <a:pt x="1081" y="0"/>
                  <a:pt x="1178" y="96"/>
                  <a:pt x="1178" y="218"/>
                </a:cubicBezTo>
                <a:lnTo>
                  <a:pt x="1178" y="969"/>
                </a:lnTo>
              </a:path>
            </a:pathLst>
          </a:custGeom>
          <a:solidFill>
            <a:schemeClr val="bg1"/>
          </a:solidFill>
          <a:ln>
            <a:noFill/>
          </a:ln>
          <a:effectLst/>
          <a:extLst/>
        </p:spPr>
        <p:txBody>
          <a:bodyPr wrap="none" anchor="ctr"/>
          <a:lstStyle/>
          <a:p>
            <a:endParaRPr lang="en-US" sz="2700">
              <a:latin typeface="Calibri Light"/>
            </a:endParaRPr>
          </a:p>
        </p:txBody>
      </p:sp>
      <p:sp>
        <p:nvSpPr>
          <p:cNvPr id="41" name="Freeform 402">
            <a:extLst>
              <a:ext uri="{FF2B5EF4-FFF2-40B4-BE49-F238E27FC236}">
                <a16:creationId xmlns="" xmlns:a16="http://schemas.microsoft.com/office/drawing/2014/main" id="{56FE91FA-C28D-4E93-9DE2-9817418DB3D6}"/>
              </a:ext>
            </a:extLst>
          </p:cNvPr>
          <p:cNvSpPr>
            <a:spLocks noChangeArrowheads="1"/>
          </p:cNvSpPr>
          <p:nvPr/>
        </p:nvSpPr>
        <p:spPr bwMode="auto">
          <a:xfrm>
            <a:off x="6556027" y="2334997"/>
            <a:ext cx="3266946" cy="480276"/>
          </a:xfrm>
          <a:custGeom>
            <a:avLst/>
            <a:gdLst>
              <a:gd name="T0" fmla="*/ 8829 w 8830"/>
              <a:gd name="T1" fmla="*/ 1370 h 1371"/>
              <a:gd name="T2" fmla="*/ 0 w 8830"/>
              <a:gd name="T3" fmla="*/ 1370 h 1371"/>
              <a:gd name="T4" fmla="*/ 0 w 8830"/>
              <a:gd name="T5" fmla="*/ 0 h 1371"/>
              <a:gd name="T6" fmla="*/ 8829 w 8830"/>
              <a:gd name="T7" fmla="*/ 0 h 1371"/>
              <a:gd name="T8" fmla="*/ 8829 w 8830"/>
              <a:gd name="T9" fmla="*/ 1370 h 1371"/>
            </a:gdLst>
            <a:ahLst/>
            <a:cxnLst>
              <a:cxn ang="0">
                <a:pos x="T0" y="T1"/>
              </a:cxn>
              <a:cxn ang="0">
                <a:pos x="T2" y="T3"/>
              </a:cxn>
              <a:cxn ang="0">
                <a:pos x="T4" y="T5"/>
              </a:cxn>
              <a:cxn ang="0">
                <a:pos x="T6" y="T7"/>
              </a:cxn>
              <a:cxn ang="0">
                <a:pos x="T8" y="T9"/>
              </a:cxn>
            </a:cxnLst>
            <a:rect l="0" t="0" r="r" b="b"/>
            <a:pathLst>
              <a:path w="8830" h="1371">
                <a:moveTo>
                  <a:pt x="8829" y="1370"/>
                </a:moveTo>
                <a:lnTo>
                  <a:pt x="0" y="1370"/>
                </a:lnTo>
                <a:lnTo>
                  <a:pt x="0" y="0"/>
                </a:lnTo>
                <a:lnTo>
                  <a:pt x="8829" y="0"/>
                </a:lnTo>
                <a:lnTo>
                  <a:pt x="8829" y="1370"/>
                </a:lnTo>
              </a:path>
            </a:pathLst>
          </a:custGeom>
          <a:solidFill>
            <a:schemeClr val="bg1">
              <a:lumMod val="95000"/>
            </a:schemeClr>
          </a:solidFill>
          <a:ln>
            <a:noFill/>
          </a:ln>
          <a:effectLst/>
          <a:extLst/>
        </p:spPr>
        <p:txBody>
          <a:bodyPr wrap="none" anchor="ctr"/>
          <a:lstStyle/>
          <a:p>
            <a:endParaRPr lang="en-US" sz="2700">
              <a:latin typeface="Calibri Light"/>
            </a:endParaRPr>
          </a:p>
        </p:txBody>
      </p:sp>
      <p:sp>
        <p:nvSpPr>
          <p:cNvPr id="42" name="Freeform 403">
            <a:extLst>
              <a:ext uri="{FF2B5EF4-FFF2-40B4-BE49-F238E27FC236}">
                <a16:creationId xmlns="" xmlns:a16="http://schemas.microsoft.com/office/drawing/2014/main" id="{07A0ECB9-A5F4-4CF8-8F50-09187C432EA4}"/>
              </a:ext>
            </a:extLst>
          </p:cNvPr>
          <p:cNvSpPr>
            <a:spLocks noChangeArrowheads="1"/>
          </p:cNvSpPr>
          <p:nvPr/>
        </p:nvSpPr>
        <p:spPr bwMode="auto">
          <a:xfrm>
            <a:off x="6233159" y="2347644"/>
            <a:ext cx="5331964" cy="459150"/>
          </a:xfrm>
          <a:custGeom>
            <a:avLst/>
            <a:gdLst>
              <a:gd name="T0" fmla="*/ 11333 w 12162"/>
              <a:gd name="T1" fmla="*/ 0 h 1441"/>
              <a:gd name="T2" fmla="*/ 11333 w 12162"/>
              <a:gd name="T3" fmla="*/ 0 h 1441"/>
              <a:gd name="T4" fmla="*/ 219 w 12162"/>
              <a:gd name="T5" fmla="*/ 0 h 1441"/>
              <a:gd name="T6" fmla="*/ 0 w 12162"/>
              <a:gd name="T7" fmla="*/ 210 h 1441"/>
              <a:gd name="T8" fmla="*/ 0 w 12162"/>
              <a:gd name="T9" fmla="*/ 1230 h 1441"/>
              <a:gd name="T10" fmla="*/ 219 w 12162"/>
              <a:gd name="T11" fmla="*/ 1440 h 1441"/>
              <a:gd name="T12" fmla="*/ 11333 w 12162"/>
              <a:gd name="T13" fmla="*/ 1440 h 1441"/>
              <a:gd name="T14" fmla="*/ 12161 w 12162"/>
              <a:gd name="T15" fmla="*/ 716 h 1441"/>
              <a:gd name="T16" fmla="*/ 11333 w 12162"/>
              <a:gd name="T17" fmla="*/ 0 h 1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62" h="1441">
                <a:moveTo>
                  <a:pt x="11333" y="0"/>
                </a:moveTo>
                <a:lnTo>
                  <a:pt x="11333" y="0"/>
                </a:lnTo>
                <a:cubicBezTo>
                  <a:pt x="219" y="0"/>
                  <a:pt x="219" y="0"/>
                  <a:pt x="219" y="0"/>
                </a:cubicBezTo>
                <a:cubicBezTo>
                  <a:pt x="97" y="0"/>
                  <a:pt x="0" y="97"/>
                  <a:pt x="0" y="210"/>
                </a:cubicBezTo>
                <a:cubicBezTo>
                  <a:pt x="0" y="1230"/>
                  <a:pt x="0" y="1230"/>
                  <a:pt x="0" y="1230"/>
                </a:cubicBezTo>
                <a:cubicBezTo>
                  <a:pt x="0" y="1343"/>
                  <a:pt x="97" y="1440"/>
                  <a:pt x="219" y="1440"/>
                </a:cubicBezTo>
                <a:cubicBezTo>
                  <a:pt x="11333" y="1440"/>
                  <a:pt x="11333" y="1440"/>
                  <a:pt x="11333" y="1440"/>
                </a:cubicBezTo>
                <a:cubicBezTo>
                  <a:pt x="12161" y="716"/>
                  <a:pt x="12161" y="716"/>
                  <a:pt x="12161" y="716"/>
                </a:cubicBezTo>
                <a:lnTo>
                  <a:pt x="11333" y="0"/>
                </a:lnTo>
              </a:path>
            </a:pathLst>
          </a:custGeom>
          <a:solidFill>
            <a:schemeClr val="accent5"/>
          </a:solidFill>
          <a:ln>
            <a:noFill/>
          </a:ln>
          <a:effectLst/>
          <a:extLst/>
        </p:spPr>
        <p:txBody>
          <a:bodyPr wrap="none" anchor="ctr"/>
          <a:lstStyle/>
          <a:p>
            <a:endParaRPr lang="en-US" sz="2700">
              <a:latin typeface="Calibri Light"/>
            </a:endParaRPr>
          </a:p>
        </p:txBody>
      </p:sp>
      <p:sp>
        <p:nvSpPr>
          <p:cNvPr id="43" name="Freeform 404">
            <a:extLst>
              <a:ext uri="{FF2B5EF4-FFF2-40B4-BE49-F238E27FC236}">
                <a16:creationId xmlns="" xmlns:a16="http://schemas.microsoft.com/office/drawing/2014/main" id="{D381C353-2096-4366-97A5-5E42AFD9A375}"/>
              </a:ext>
            </a:extLst>
          </p:cNvPr>
          <p:cNvSpPr>
            <a:spLocks noChangeArrowheads="1"/>
          </p:cNvSpPr>
          <p:nvPr/>
        </p:nvSpPr>
        <p:spPr bwMode="auto">
          <a:xfrm>
            <a:off x="6293129" y="2375343"/>
            <a:ext cx="332933" cy="374643"/>
          </a:xfrm>
          <a:custGeom>
            <a:avLst/>
            <a:gdLst>
              <a:gd name="T0" fmla="*/ 1178 w 1179"/>
              <a:gd name="T1" fmla="*/ 959 h 1177"/>
              <a:gd name="T2" fmla="*/ 1178 w 1179"/>
              <a:gd name="T3" fmla="*/ 959 h 1177"/>
              <a:gd name="T4" fmla="*/ 967 w 1179"/>
              <a:gd name="T5" fmla="*/ 1176 h 1177"/>
              <a:gd name="T6" fmla="*/ 218 w 1179"/>
              <a:gd name="T7" fmla="*/ 1176 h 1177"/>
              <a:gd name="T8" fmla="*/ 0 w 1179"/>
              <a:gd name="T9" fmla="*/ 959 h 1177"/>
              <a:gd name="T10" fmla="*/ 0 w 1179"/>
              <a:gd name="T11" fmla="*/ 208 h 1177"/>
              <a:gd name="T12" fmla="*/ 218 w 1179"/>
              <a:gd name="T13" fmla="*/ 0 h 1177"/>
              <a:gd name="T14" fmla="*/ 967 w 1179"/>
              <a:gd name="T15" fmla="*/ 0 h 1177"/>
              <a:gd name="T16" fmla="*/ 1178 w 1179"/>
              <a:gd name="T17" fmla="*/ 208 h 1177"/>
              <a:gd name="T18" fmla="*/ 1178 w 1179"/>
              <a:gd name="T19" fmla="*/ 959 h 1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9" h="1177">
                <a:moveTo>
                  <a:pt x="1178" y="959"/>
                </a:moveTo>
                <a:lnTo>
                  <a:pt x="1178" y="959"/>
                </a:lnTo>
                <a:cubicBezTo>
                  <a:pt x="1178" y="1081"/>
                  <a:pt x="1081" y="1176"/>
                  <a:pt x="967" y="1176"/>
                </a:cubicBezTo>
                <a:cubicBezTo>
                  <a:pt x="218" y="1176"/>
                  <a:pt x="218" y="1176"/>
                  <a:pt x="218" y="1176"/>
                </a:cubicBezTo>
                <a:cubicBezTo>
                  <a:pt x="96" y="1176"/>
                  <a:pt x="0" y="1081"/>
                  <a:pt x="0" y="959"/>
                </a:cubicBezTo>
                <a:cubicBezTo>
                  <a:pt x="0" y="208"/>
                  <a:pt x="0" y="208"/>
                  <a:pt x="0" y="208"/>
                </a:cubicBezTo>
                <a:cubicBezTo>
                  <a:pt x="0" y="95"/>
                  <a:pt x="96" y="0"/>
                  <a:pt x="218" y="0"/>
                </a:cubicBezTo>
                <a:cubicBezTo>
                  <a:pt x="967" y="0"/>
                  <a:pt x="967" y="0"/>
                  <a:pt x="967" y="0"/>
                </a:cubicBezTo>
                <a:cubicBezTo>
                  <a:pt x="1081" y="0"/>
                  <a:pt x="1178" y="95"/>
                  <a:pt x="1178" y="208"/>
                </a:cubicBezTo>
                <a:lnTo>
                  <a:pt x="1178" y="959"/>
                </a:lnTo>
              </a:path>
            </a:pathLst>
          </a:custGeom>
          <a:solidFill>
            <a:schemeClr val="bg1"/>
          </a:solidFill>
          <a:ln>
            <a:noFill/>
          </a:ln>
          <a:effectLst/>
          <a:extLst/>
        </p:spPr>
        <p:txBody>
          <a:bodyPr wrap="none" anchor="ctr"/>
          <a:lstStyle/>
          <a:p>
            <a:endParaRPr lang="en-US" sz="2700">
              <a:latin typeface="Calibri Light"/>
            </a:endParaRPr>
          </a:p>
        </p:txBody>
      </p:sp>
      <p:sp>
        <p:nvSpPr>
          <p:cNvPr id="44" name="Freeform 408">
            <a:extLst>
              <a:ext uri="{FF2B5EF4-FFF2-40B4-BE49-F238E27FC236}">
                <a16:creationId xmlns="" xmlns:a16="http://schemas.microsoft.com/office/drawing/2014/main" id="{0FA8C5F4-3B36-4F11-947D-CA0B07E6EAFF}"/>
              </a:ext>
            </a:extLst>
          </p:cNvPr>
          <p:cNvSpPr>
            <a:spLocks noChangeArrowheads="1"/>
          </p:cNvSpPr>
          <p:nvPr/>
        </p:nvSpPr>
        <p:spPr bwMode="auto">
          <a:xfrm>
            <a:off x="6556027" y="2927529"/>
            <a:ext cx="3266946" cy="461967"/>
          </a:xfrm>
          <a:custGeom>
            <a:avLst/>
            <a:gdLst>
              <a:gd name="T0" fmla="*/ 8829 w 8830"/>
              <a:gd name="T1" fmla="*/ 1378 h 1379"/>
              <a:gd name="T2" fmla="*/ 0 w 8830"/>
              <a:gd name="T3" fmla="*/ 1378 h 1379"/>
              <a:gd name="T4" fmla="*/ 0 w 8830"/>
              <a:gd name="T5" fmla="*/ 0 h 1379"/>
              <a:gd name="T6" fmla="*/ 8829 w 8830"/>
              <a:gd name="T7" fmla="*/ 0 h 1379"/>
              <a:gd name="T8" fmla="*/ 8829 w 8830"/>
              <a:gd name="T9" fmla="*/ 1378 h 1379"/>
            </a:gdLst>
            <a:ahLst/>
            <a:cxnLst>
              <a:cxn ang="0">
                <a:pos x="T0" y="T1"/>
              </a:cxn>
              <a:cxn ang="0">
                <a:pos x="T2" y="T3"/>
              </a:cxn>
              <a:cxn ang="0">
                <a:pos x="T4" y="T5"/>
              </a:cxn>
              <a:cxn ang="0">
                <a:pos x="T6" y="T7"/>
              </a:cxn>
              <a:cxn ang="0">
                <a:pos x="T8" y="T9"/>
              </a:cxn>
            </a:cxnLst>
            <a:rect l="0" t="0" r="r" b="b"/>
            <a:pathLst>
              <a:path w="8830" h="1379">
                <a:moveTo>
                  <a:pt x="8829" y="1378"/>
                </a:moveTo>
                <a:lnTo>
                  <a:pt x="0" y="1378"/>
                </a:lnTo>
                <a:lnTo>
                  <a:pt x="0" y="0"/>
                </a:lnTo>
                <a:lnTo>
                  <a:pt x="8829" y="0"/>
                </a:lnTo>
                <a:lnTo>
                  <a:pt x="8829" y="1378"/>
                </a:lnTo>
              </a:path>
            </a:pathLst>
          </a:custGeom>
          <a:solidFill>
            <a:schemeClr val="bg1">
              <a:lumMod val="95000"/>
            </a:schemeClr>
          </a:solidFill>
          <a:ln>
            <a:noFill/>
          </a:ln>
          <a:effectLst/>
          <a:extLst/>
        </p:spPr>
        <p:txBody>
          <a:bodyPr wrap="none" anchor="ctr"/>
          <a:lstStyle/>
          <a:p>
            <a:endParaRPr lang="en-US" sz="2700">
              <a:latin typeface="Calibri Light"/>
            </a:endParaRPr>
          </a:p>
        </p:txBody>
      </p:sp>
      <p:sp>
        <p:nvSpPr>
          <p:cNvPr id="45" name="Freeform 409">
            <a:extLst>
              <a:ext uri="{FF2B5EF4-FFF2-40B4-BE49-F238E27FC236}">
                <a16:creationId xmlns="" xmlns:a16="http://schemas.microsoft.com/office/drawing/2014/main" id="{EF62981D-7C30-4C04-99D2-415E57EA27DB}"/>
              </a:ext>
            </a:extLst>
          </p:cNvPr>
          <p:cNvSpPr>
            <a:spLocks noChangeArrowheads="1"/>
          </p:cNvSpPr>
          <p:nvPr/>
        </p:nvSpPr>
        <p:spPr bwMode="auto">
          <a:xfrm>
            <a:off x="6240438" y="2937228"/>
            <a:ext cx="5347387" cy="461967"/>
          </a:xfrm>
          <a:custGeom>
            <a:avLst/>
            <a:gdLst>
              <a:gd name="T0" fmla="*/ 11333 w 12162"/>
              <a:gd name="T1" fmla="*/ 0 h 1449"/>
              <a:gd name="T2" fmla="*/ 11333 w 12162"/>
              <a:gd name="T3" fmla="*/ 0 h 1449"/>
              <a:gd name="T4" fmla="*/ 219 w 12162"/>
              <a:gd name="T5" fmla="*/ 0 h 1449"/>
              <a:gd name="T6" fmla="*/ 0 w 12162"/>
              <a:gd name="T7" fmla="*/ 219 h 1449"/>
              <a:gd name="T8" fmla="*/ 0 w 12162"/>
              <a:gd name="T9" fmla="*/ 1230 h 1449"/>
              <a:gd name="T10" fmla="*/ 219 w 12162"/>
              <a:gd name="T11" fmla="*/ 1448 h 1449"/>
              <a:gd name="T12" fmla="*/ 11333 w 12162"/>
              <a:gd name="T13" fmla="*/ 1448 h 1449"/>
              <a:gd name="T14" fmla="*/ 12161 w 12162"/>
              <a:gd name="T15" fmla="*/ 724 h 1449"/>
              <a:gd name="T16" fmla="*/ 11333 w 12162"/>
              <a:gd name="T17" fmla="*/ 0 h 1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62" h="1449">
                <a:moveTo>
                  <a:pt x="11333" y="0"/>
                </a:moveTo>
                <a:lnTo>
                  <a:pt x="11333" y="0"/>
                </a:lnTo>
                <a:cubicBezTo>
                  <a:pt x="219" y="0"/>
                  <a:pt x="219" y="0"/>
                  <a:pt x="219" y="0"/>
                </a:cubicBezTo>
                <a:cubicBezTo>
                  <a:pt x="97" y="0"/>
                  <a:pt x="0" y="95"/>
                  <a:pt x="0" y="219"/>
                </a:cubicBezTo>
                <a:cubicBezTo>
                  <a:pt x="0" y="1230"/>
                  <a:pt x="0" y="1230"/>
                  <a:pt x="0" y="1230"/>
                </a:cubicBezTo>
                <a:cubicBezTo>
                  <a:pt x="0" y="1352"/>
                  <a:pt x="97" y="1448"/>
                  <a:pt x="219" y="1448"/>
                </a:cubicBezTo>
                <a:cubicBezTo>
                  <a:pt x="11333" y="1448"/>
                  <a:pt x="11333" y="1448"/>
                  <a:pt x="11333" y="1448"/>
                </a:cubicBezTo>
                <a:cubicBezTo>
                  <a:pt x="12161" y="724"/>
                  <a:pt x="12161" y="724"/>
                  <a:pt x="12161" y="724"/>
                </a:cubicBezTo>
                <a:lnTo>
                  <a:pt x="11333" y="0"/>
                </a:lnTo>
              </a:path>
            </a:pathLst>
          </a:custGeom>
          <a:solidFill>
            <a:schemeClr val="accent6"/>
          </a:solidFill>
          <a:ln>
            <a:noFill/>
          </a:ln>
          <a:effectLst/>
          <a:extLst/>
        </p:spPr>
        <p:txBody>
          <a:bodyPr wrap="none" anchor="ctr"/>
          <a:lstStyle/>
          <a:p>
            <a:endParaRPr lang="en-US" sz="2700">
              <a:latin typeface="Calibri Light"/>
            </a:endParaRPr>
          </a:p>
        </p:txBody>
      </p:sp>
      <p:sp>
        <p:nvSpPr>
          <p:cNvPr id="46" name="Freeform 410">
            <a:extLst>
              <a:ext uri="{FF2B5EF4-FFF2-40B4-BE49-F238E27FC236}">
                <a16:creationId xmlns="" xmlns:a16="http://schemas.microsoft.com/office/drawing/2014/main" id="{B2DE9EB6-841A-44F9-9B3D-19E31A32EDED}"/>
              </a:ext>
            </a:extLst>
          </p:cNvPr>
          <p:cNvSpPr>
            <a:spLocks noChangeArrowheads="1"/>
          </p:cNvSpPr>
          <p:nvPr/>
        </p:nvSpPr>
        <p:spPr bwMode="auto">
          <a:xfrm>
            <a:off x="6293129" y="2967177"/>
            <a:ext cx="332933" cy="374643"/>
          </a:xfrm>
          <a:custGeom>
            <a:avLst/>
            <a:gdLst>
              <a:gd name="T0" fmla="*/ 1178 w 1179"/>
              <a:gd name="T1" fmla="*/ 970 h 1179"/>
              <a:gd name="T2" fmla="*/ 1178 w 1179"/>
              <a:gd name="T3" fmla="*/ 970 h 1179"/>
              <a:gd name="T4" fmla="*/ 967 w 1179"/>
              <a:gd name="T5" fmla="*/ 1178 h 1179"/>
              <a:gd name="T6" fmla="*/ 218 w 1179"/>
              <a:gd name="T7" fmla="*/ 1178 h 1179"/>
              <a:gd name="T8" fmla="*/ 0 w 1179"/>
              <a:gd name="T9" fmla="*/ 970 h 1179"/>
              <a:gd name="T10" fmla="*/ 0 w 1179"/>
              <a:gd name="T11" fmla="*/ 219 h 1179"/>
              <a:gd name="T12" fmla="*/ 218 w 1179"/>
              <a:gd name="T13" fmla="*/ 0 h 1179"/>
              <a:gd name="T14" fmla="*/ 967 w 1179"/>
              <a:gd name="T15" fmla="*/ 0 h 1179"/>
              <a:gd name="T16" fmla="*/ 1178 w 1179"/>
              <a:gd name="T17" fmla="*/ 219 h 1179"/>
              <a:gd name="T18" fmla="*/ 1178 w 1179"/>
              <a:gd name="T19" fmla="*/ 97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9" h="1179">
                <a:moveTo>
                  <a:pt x="1178" y="970"/>
                </a:moveTo>
                <a:lnTo>
                  <a:pt x="1178" y="970"/>
                </a:lnTo>
                <a:cubicBezTo>
                  <a:pt x="1178" y="1083"/>
                  <a:pt x="1081" y="1178"/>
                  <a:pt x="967" y="1178"/>
                </a:cubicBezTo>
                <a:cubicBezTo>
                  <a:pt x="218" y="1178"/>
                  <a:pt x="218" y="1178"/>
                  <a:pt x="218" y="1178"/>
                </a:cubicBezTo>
                <a:cubicBezTo>
                  <a:pt x="96" y="1178"/>
                  <a:pt x="0" y="1083"/>
                  <a:pt x="0" y="970"/>
                </a:cubicBezTo>
                <a:cubicBezTo>
                  <a:pt x="0" y="219"/>
                  <a:pt x="0" y="219"/>
                  <a:pt x="0" y="219"/>
                </a:cubicBezTo>
                <a:cubicBezTo>
                  <a:pt x="0" y="97"/>
                  <a:pt x="96" y="0"/>
                  <a:pt x="218" y="0"/>
                </a:cubicBezTo>
                <a:cubicBezTo>
                  <a:pt x="967" y="0"/>
                  <a:pt x="967" y="0"/>
                  <a:pt x="967" y="0"/>
                </a:cubicBezTo>
                <a:cubicBezTo>
                  <a:pt x="1081" y="0"/>
                  <a:pt x="1178" y="97"/>
                  <a:pt x="1178" y="219"/>
                </a:cubicBezTo>
                <a:lnTo>
                  <a:pt x="1178" y="970"/>
                </a:lnTo>
              </a:path>
            </a:pathLst>
          </a:custGeom>
          <a:solidFill>
            <a:schemeClr val="bg1"/>
          </a:solidFill>
          <a:ln>
            <a:noFill/>
          </a:ln>
          <a:effectLst/>
          <a:extLst/>
        </p:spPr>
        <p:txBody>
          <a:bodyPr wrap="none" anchor="ctr"/>
          <a:lstStyle/>
          <a:p>
            <a:endParaRPr lang="en-US" sz="2700">
              <a:latin typeface="Calibri Light"/>
            </a:endParaRPr>
          </a:p>
        </p:txBody>
      </p:sp>
      <p:sp>
        <p:nvSpPr>
          <p:cNvPr id="47" name="Text Box 393">
            <a:extLst>
              <a:ext uri="{FF2B5EF4-FFF2-40B4-BE49-F238E27FC236}">
                <a16:creationId xmlns="" xmlns:a16="http://schemas.microsoft.com/office/drawing/2014/main" id="{FC5E8F53-B38F-4532-AA76-2E0DB91DC71D}"/>
              </a:ext>
            </a:extLst>
          </p:cNvPr>
          <p:cNvSpPr txBox="1">
            <a:spLocks noChangeArrowheads="1"/>
          </p:cNvSpPr>
          <p:nvPr/>
        </p:nvSpPr>
        <p:spPr bwMode="auto">
          <a:xfrm>
            <a:off x="6314885" y="1247775"/>
            <a:ext cx="444711"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9pPr>
          </a:lstStyle>
          <a:p>
            <a:r>
              <a:rPr lang="en-US" b="1" dirty="0" smtClean="0">
                <a:solidFill>
                  <a:schemeClr val="tx1">
                    <a:lumMod val="50000"/>
                  </a:schemeClr>
                </a:solidFill>
                <a:latin typeface="Roboto Condensed"/>
                <a:cs typeface="Lato Black"/>
              </a:rPr>
              <a:t>08</a:t>
            </a:r>
            <a:endParaRPr lang="en-US" b="1" dirty="0">
              <a:solidFill>
                <a:schemeClr val="tx1">
                  <a:lumMod val="50000"/>
                </a:schemeClr>
              </a:solidFill>
              <a:latin typeface="Roboto Condensed"/>
              <a:cs typeface="Lato Black"/>
            </a:endParaRPr>
          </a:p>
        </p:txBody>
      </p:sp>
      <p:sp>
        <p:nvSpPr>
          <p:cNvPr id="48" name="Text Box 399">
            <a:extLst>
              <a:ext uri="{FF2B5EF4-FFF2-40B4-BE49-F238E27FC236}">
                <a16:creationId xmlns="" xmlns:a16="http://schemas.microsoft.com/office/drawing/2014/main" id="{9E1CC385-9A65-4D0F-9015-D09D0C6D8BC5}"/>
              </a:ext>
            </a:extLst>
          </p:cNvPr>
          <p:cNvSpPr txBox="1">
            <a:spLocks noChangeArrowheads="1"/>
          </p:cNvSpPr>
          <p:nvPr/>
        </p:nvSpPr>
        <p:spPr bwMode="auto">
          <a:xfrm>
            <a:off x="6322778" y="1824055"/>
            <a:ext cx="444711"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9pPr>
          </a:lstStyle>
          <a:p>
            <a:r>
              <a:rPr lang="en-US" b="1" dirty="0" smtClean="0">
                <a:solidFill>
                  <a:schemeClr val="tx1">
                    <a:lumMod val="50000"/>
                  </a:schemeClr>
                </a:solidFill>
                <a:latin typeface="Roboto Condensed"/>
                <a:cs typeface="Lato Black"/>
              </a:rPr>
              <a:t>09</a:t>
            </a:r>
            <a:endParaRPr lang="en-US" b="1" dirty="0">
              <a:solidFill>
                <a:schemeClr val="tx1">
                  <a:lumMod val="50000"/>
                </a:schemeClr>
              </a:solidFill>
              <a:latin typeface="Roboto Condensed"/>
              <a:cs typeface="Lato Black"/>
            </a:endParaRPr>
          </a:p>
        </p:txBody>
      </p:sp>
      <p:sp>
        <p:nvSpPr>
          <p:cNvPr id="49" name="Text Box 405">
            <a:extLst>
              <a:ext uri="{FF2B5EF4-FFF2-40B4-BE49-F238E27FC236}">
                <a16:creationId xmlns="" xmlns:a16="http://schemas.microsoft.com/office/drawing/2014/main" id="{82771B8D-8399-4B81-86D3-69C9BDBD1527}"/>
              </a:ext>
            </a:extLst>
          </p:cNvPr>
          <p:cNvSpPr txBox="1">
            <a:spLocks noChangeArrowheads="1"/>
          </p:cNvSpPr>
          <p:nvPr/>
        </p:nvSpPr>
        <p:spPr bwMode="auto">
          <a:xfrm>
            <a:off x="6325190" y="2399585"/>
            <a:ext cx="434405"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9pPr>
          </a:lstStyle>
          <a:p>
            <a:r>
              <a:rPr lang="en-US" b="1" dirty="0" smtClean="0">
                <a:solidFill>
                  <a:schemeClr val="tx1">
                    <a:lumMod val="50000"/>
                  </a:schemeClr>
                </a:solidFill>
                <a:latin typeface="Roboto Condensed"/>
                <a:cs typeface="Lato Black"/>
              </a:rPr>
              <a:t>10</a:t>
            </a:r>
            <a:endParaRPr lang="en-US" b="1" dirty="0">
              <a:solidFill>
                <a:schemeClr val="tx1">
                  <a:lumMod val="50000"/>
                </a:schemeClr>
              </a:solidFill>
              <a:latin typeface="Roboto Condensed"/>
              <a:cs typeface="Lato Black"/>
            </a:endParaRPr>
          </a:p>
        </p:txBody>
      </p:sp>
      <p:sp>
        <p:nvSpPr>
          <p:cNvPr id="50" name="Text Box 411">
            <a:extLst>
              <a:ext uri="{FF2B5EF4-FFF2-40B4-BE49-F238E27FC236}">
                <a16:creationId xmlns="" xmlns:a16="http://schemas.microsoft.com/office/drawing/2014/main" id="{987F1817-B284-4792-A962-3CECA92569F4}"/>
              </a:ext>
            </a:extLst>
          </p:cNvPr>
          <p:cNvSpPr txBox="1">
            <a:spLocks noChangeArrowheads="1"/>
          </p:cNvSpPr>
          <p:nvPr/>
        </p:nvSpPr>
        <p:spPr bwMode="auto">
          <a:xfrm>
            <a:off x="6321829" y="2992656"/>
            <a:ext cx="243721"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0" tIns="0" rIns="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9pPr>
          </a:lstStyle>
          <a:p>
            <a:r>
              <a:rPr lang="en-US" b="1" dirty="0" smtClean="0">
                <a:solidFill>
                  <a:schemeClr val="tx1">
                    <a:lumMod val="50000"/>
                  </a:schemeClr>
                </a:solidFill>
                <a:latin typeface="Roboto Condensed"/>
                <a:cs typeface="Lato Black"/>
              </a:rPr>
              <a:t>11</a:t>
            </a:r>
            <a:endParaRPr lang="en-US" b="1" dirty="0">
              <a:solidFill>
                <a:schemeClr val="tx1">
                  <a:lumMod val="50000"/>
                </a:schemeClr>
              </a:solidFill>
              <a:latin typeface="Roboto Condensed"/>
              <a:cs typeface="Lato Black"/>
            </a:endParaRPr>
          </a:p>
        </p:txBody>
      </p:sp>
      <p:sp>
        <p:nvSpPr>
          <p:cNvPr id="51" name="Text Box 382">
            <a:extLst>
              <a:ext uri="{FF2B5EF4-FFF2-40B4-BE49-F238E27FC236}">
                <a16:creationId xmlns="" xmlns:a16="http://schemas.microsoft.com/office/drawing/2014/main" id="{4FCCC0FB-6371-407E-BB8C-26BD9673B773}"/>
              </a:ext>
            </a:extLst>
          </p:cNvPr>
          <p:cNvSpPr txBox="1">
            <a:spLocks noChangeArrowheads="1"/>
          </p:cNvSpPr>
          <p:nvPr/>
        </p:nvSpPr>
        <p:spPr bwMode="auto">
          <a:xfrm>
            <a:off x="6759594" y="1270254"/>
            <a:ext cx="2882219" cy="4380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9pPr>
          </a:lstStyle>
          <a:p>
            <a:r>
              <a:rPr lang="id-ID" dirty="0">
                <a:solidFill>
                  <a:schemeClr val="bg1"/>
                </a:solidFill>
              </a:rPr>
              <a:t>Kota </a:t>
            </a:r>
            <a:r>
              <a:rPr lang="en-US" dirty="0" err="1" smtClean="0">
                <a:solidFill>
                  <a:schemeClr val="bg1"/>
                </a:solidFill>
              </a:rPr>
              <a:t>Bekasi</a:t>
            </a:r>
            <a:endParaRPr lang="en-ID" dirty="0">
              <a:solidFill>
                <a:schemeClr val="bg1"/>
              </a:solidFill>
            </a:endParaRPr>
          </a:p>
        </p:txBody>
      </p:sp>
      <p:sp>
        <p:nvSpPr>
          <p:cNvPr id="52" name="Text Box 382">
            <a:extLst>
              <a:ext uri="{FF2B5EF4-FFF2-40B4-BE49-F238E27FC236}">
                <a16:creationId xmlns="" xmlns:a16="http://schemas.microsoft.com/office/drawing/2014/main" id="{B317D0DF-2612-49F0-9276-D62AD2A3F988}"/>
              </a:ext>
            </a:extLst>
          </p:cNvPr>
          <p:cNvSpPr txBox="1">
            <a:spLocks noChangeArrowheads="1"/>
          </p:cNvSpPr>
          <p:nvPr/>
        </p:nvSpPr>
        <p:spPr bwMode="auto">
          <a:xfrm>
            <a:off x="6767489" y="1874436"/>
            <a:ext cx="2461151" cy="4605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9pPr>
          </a:lstStyle>
          <a:p>
            <a:r>
              <a:rPr lang="id-ID" dirty="0" smtClean="0">
                <a:solidFill>
                  <a:schemeClr val="tx1"/>
                </a:solidFill>
              </a:rPr>
              <a:t>Kot</a:t>
            </a:r>
            <a:r>
              <a:rPr lang="en-US" dirty="0" smtClean="0">
                <a:solidFill>
                  <a:schemeClr val="tx1"/>
                </a:solidFill>
              </a:rPr>
              <a:t>a Semarang</a:t>
            </a:r>
            <a:endParaRPr lang="en-ID" dirty="0">
              <a:solidFill>
                <a:schemeClr val="tx1"/>
              </a:solidFill>
            </a:endParaRPr>
          </a:p>
        </p:txBody>
      </p:sp>
      <p:sp>
        <p:nvSpPr>
          <p:cNvPr id="53" name="Text Box 382">
            <a:extLst>
              <a:ext uri="{FF2B5EF4-FFF2-40B4-BE49-F238E27FC236}">
                <a16:creationId xmlns="" xmlns:a16="http://schemas.microsoft.com/office/drawing/2014/main" id="{2ACE9581-9D5F-499D-99E3-60777CA8EC5D}"/>
              </a:ext>
            </a:extLst>
          </p:cNvPr>
          <p:cNvSpPr txBox="1">
            <a:spLocks noChangeArrowheads="1"/>
          </p:cNvSpPr>
          <p:nvPr/>
        </p:nvSpPr>
        <p:spPr bwMode="auto">
          <a:xfrm>
            <a:off x="6759593" y="3020788"/>
            <a:ext cx="2872931" cy="343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9pPr>
          </a:lstStyle>
          <a:p>
            <a:r>
              <a:rPr lang="id-ID" dirty="0">
                <a:solidFill>
                  <a:schemeClr val="bg1"/>
                </a:solidFill>
              </a:rPr>
              <a:t>Kota </a:t>
            </a:r>
            <a:r>
              <a:rPr lang="en-US" dirty="0" smtClean="0">
                <a:solidFill>
                  <a:schemeClr val="bg1"/>
                </a:solidFill>
              </a:rPr>
              <a:t>Denpasar</a:t>
            </a:r>
            <a:endParaRPr lang="en-ID" dirty="0">
              <a:solidFill>
                <a:schemeClr val="bg1"/>
              </a:solidFill>
            </a:endParaRPr>
          </a:p>
        </p:txBody>
      </p:sp>
      <p:sp>
        <p:nvSpPr>
          <p:cNvPr id="54" name="Text Box 382">
            <a:extLst>
              <a:ext uri="{FF2B5EF4-FFF2-40B4-BE49-F238E27FC236}">
                <a16:creationId xmlns="" xmlns:a16="http://schemas.microsoft.com/office/drawing/2014/main" id="{B317D0DF-2612-49F0-9276-D62AD2A3F988}"/>
              </a:ext>
            </a:extLst>
          </p:cNvPr>
          <p:cNvSpPr txBox="1">
            <a:spLocks noChangeArrowheads="1"/>
          </p:cNvSpPr>
          <p:nvPr/>
        </p:nvSpPr>
        <p:spPr bwMode="auto">
          <a:xfrm>
            <a:off x="6767489" y="2446303"/>
            <a:ext cx="2461151" cy="4605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9pPr>
          </a:lstStyle>
          <a:p>
            <a:r>
              <a:rPr lang="id-ID" dirty="0" smtClean="0">
                <a:solidFill>
                  <a:schemeClr val="bg1"/>
                </a:solidFill>
              </a:rPr>
              <a:t>Kot</a:t>
            </a:r>
            <a:r>
              <a:rPr lang="en-US" dirty="0" smtClean="0">
                <a:solidFill>
                  <a:schemeClr val="bg1"/>
                </a:solidFill>
              </a:rPr>
              <a:t>a Surabaya</a:t>
            </a:r>
            <a:endParaRPr lang="en-ID" dirty="0">
              <a:solidFill>
                <a:schemeClr val="bg1"/>
              </a:solidFill>
            </a:endParaRPr>
          </a:p>
        </p:txBody>
      </p:sp>
      <p:sp>
        <p:nvSpPr>
          <p:cNvPr id="55" name="Freeform 408">
            <a:extLst>
              <a:ext uri="{FF2B5EF4-FFF2-40B4-BE49-F238E27FC236}">
                <a16:creationId xmlns="" xmlns:a16="http://schemas.microsoft.com/office/drawing/2014/main" id="{0FA8C5F4-3B36-4F11-947D-CA0B07E6EAFF}"/>
              </a:ext>
            </a:extLst>
          </p:cNvPr>
          <p:cNvSpPr>
            <a:spLocks noChangeArrowheads="1"/>
          </p:cNvSpPr>
          <p:nvPr/>
        </p:nvSpPr>
        <p:spPr bwMode="auto">
          <a:xfrm>
            <a:off x="6548749" y="3527900"/>
            <a:ext cx="3266946" cy="461967"/>
          </a:xfrm>
          <a:custGeom>
            <a:avLst/>
            <a:gdLst>
              <a:gd name="T0" fmla="*/ 8829 w 8830"/>
              <a:gd name="T1" fmla="*/ 1378 h 1379"/>
              <a:gd name="T2" fmla="*/ 0 w 8830"/>
              <a:gd name="T3" fmla="*/ 1378 h 1379"/>
              <a:gd name="T4" fmla="*/ 0 w 8830"/>
              <a:gd name="T5" fmla="*/ 0 h 1379"/>
              <a:gd name="T6" fmla="*/ 8829 w 8830"/>
              <a:gd name="T7" fmla="*/ 0 h 1379"/>
              <a:gd name="T8" fmla="*/ 8829 w 8830"/>
              <a:gd name="T9" fmla="*/ 1378 h 1379"/>
            </a:gdLst>
            <a:ahLst/>
            <a:cxnLst>
              <a:cxn ang="0">
                <a:pos x="T0" y="T1"/>
              </a:cxn>
              <a:cxn ang="0">
                <a:pos x="T2" y="T3"/>
              </a:cxn>
              <a:cxn ang="0">
                <a:pos x="T4" y="T5"/>
              </a:cxn>
              <a:cxn ang="0">
                <a:pos x="T6" y="T7"/>
              </a:cxn>
              <a:cxn ang="0">
                <a:pos x="T8" y="T9"/>
              </a:cxn>
            </a:cxnLst>
            <a:rect l="0" t="0" r="r" b="b"/>
            <a:pathLst>
              <a:path w="8830" h="1379">
                <a:moveTo>
                  <a:pt x="8829" y="1378"/>
                </a:moveTo>
                <a:lnTo>
                  <a:pt x="0" y="1378"/>
                </a:lnTo>
                <a:lnTo>
                  <a:pt x="0" y="0"/>
                </a:lnTo>
                <a:lnTo>
                  <a:pt x="8829" y="0"/>
                </a:lnTo>
                <a:lnTo>
                  <a:pt x="8829" y="1378"/>
                </a:lnTo>
              </a:path>
            </a:pathLst>
          </a:custGeom>
          <a:solidFill>
            <a:schemeClr val="bg1">
              <a:lumMod val="95000"/>
            </a:schemeClr>
          </a:solidFill>
          <a:ln>
            <a:noFill/>
          </a:ln>
          <a:effectLst/>
          <a:extLst/>
        </p:spPr>
        <p:txBody>
          <a:bodyPr wrap="none" anchor="ctr"/>
          <a:lstStyle/>
          <a:p>
            <a:endParaRPr lang="en-US" sz="2700">
              <a:latin typeface="Calibri Light"/>
            </a:endParaRPr>
          </a:p>
        </p:txBody>
      </p:sp>
      <p:sp>
        <p:nvSpPr>
          <p:cNvPr id="56" name="Freeform 409">
            <a:extLst>
              <a:ext uri="{FF2B5EF4-FFF2-40B4-BE49-F238E27FC236}">
                <a16:creationId xmlns="" xmlns:a16="http://schemas.microsoft.com/office/drawing/2014/main" id="{EF62981D-7C30-4C04-99D2-415E57EA27DB}"/>
              </a:ext>
            </a:extLst>
          </p:cNvPr>
          <p:cNvSpPr>
            <a:spLocks noChangeArrowheads="1"/>
          </p:cNvSpPr>
          <p:nvPr/>
        </p:nvSpPr>
        <p:spPr bwMode="auto">
          <a:xfrm>
            <a:off x="6233160" y="3537599"/>
            <a:ext cx="5347387" cy="461967"/>
          </a:xfrm>
          <a:custGeom>
            <a:avLst/>
            <a:gdLst>
              <a:gd name="T0" fmla="*/ 11333 w 12162"/>
              <a:gd name="T1" fmla="*/ 0 h 1449"/>
              <a:gd name="T2" fmla="*/ 11333 w 12162"/>
              <a:gd name="T3" fmla="*/ 0 h 1449"/>
              <a:gd name="T4" fmla="*/ 219 w 12162"/>
              <a:gd name="T5" fmla="*/ 0 h 1449"/>
              <a:gd name="T6" fmla="*/ 0 w 12162"/>
              <a:gd name="T7" fmla="*/ 219 h 1449"/>
              <a:gd name="T8" fmla="*/ 0 w 12162"/>
              <a:gd name="T9" fmla="*/ 1230 h 1449"/>
              <a:gd name="T10" fmla="*/ 219 w 12162"/>
              <a:gd name="T11" fmla="*/ 1448 h 1449"/>
              <a:gd name="T12" fmla="*/ 11333 w 12162"/>
              <a:gd name="T13" fmla="*/ 1448 h 1449"/>
              <a:gd name="T14" fmla="*/ 12161 w 12162"/>
              <a:gd name="T15" fmla="*/ 724 h 1449"/>
              <a:gd name="T16" fmla="*/ 11333 w 12162"/>
              <a:gd name="T17" fmla="*/ 0 h 1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62" h="1449">
                <a:moveTo>
                  <a:pt x="11333" y="0"/>
                </a:moveTo>
                <a:lnTo>
                  <a:pt x="11333" y="0"/>
                </a:lnTo>
                <a:cubicBezTo>
                  <a:pt x="219" y="0"/>
                  <a:pt x="219" y="0"/>
                  <a:pt x="219" y="0"/>
                </a:cubicBezTo>
                <a:cubicBezTo>
                  <a:pt x="97" y="0"/>
                  <a:pt x="0" y="95"/>
                  <a:pt x="0" y="219"/>
                </a:cubicBezTo>
                <a:cubicBezTo>
                  <a:pt x="0" y="1230"/>
                  <a:pt x="0" y="1230"/>
                  <a:pt x="0" y="1230"/>
                </a:cubicBezTo>
                <a:cubicBezTo>
                  <a:pt x="0" y="1352"/>
                  <a:pt x="97" y="1448"/>
                  <a:pt x="219" y="1448"/>
                </a:cubicBezTo>
                <a:cubicBezTo>
                  <a:pt x="11333" y="1448"/>
                  <a:pt x="11333" y="1448"/>
                  <a:pt x="11333" y="1448"/>
                </a:cubicBezTo>
                <a:cubicBezTo>
                  <a:pt x="12161" y="724"/>
                  <a:pt x="12161" y="724"/>
                  <a:pt x="12161" y="724"/>
                </a:cubicBezTo>
                <a:lnTo>
                  <a:pt x="11333" y="0"/>
                </a:lnTo>
              </a:path>
            </a:pathLst>
          </a:custGeom>
          <a:solidFill>
            <a:srgbClr val="C00000"/>
          </a:solidFill>
          <a:ln>
            <a:noFill/>
          </a:ln>
          <a:effectLst/>
          <a:extLst/>
        </p:spPr>
        <p:txBody>
          <a:bodyPr wrap="none" anchor="ctr"/>
          <a:lstStyle/>
          <a:p>
            <a:endParaRPr lang="en-US" sz="2700">
              <a:latin typeface="Calibri Light"/>
            </a:endParaRPr>
          </a:p>
        </p:txBody>
      </p:sp>
      <p:sp>
        <p:nvSpPr>
          <p:cNvPr id="57" name="Freeform 410">
            <a:extLst>
              <a:ext uri="{FF2B5EF4-FFF2-40B4-BE49-F238E27FC236}">
                <a16:creationId xmlns="" xmlns:a16="http://schemas.microsoft.com/office/drawing/2014/main" id="{B2DE9EB6-841A-44F9-9B3D-19E31A32EDED}"/>
              </a:ext>
            </a:extLst>
          </p:cNvPr>
          <p:cNvSpPr>
            <a:spLocks noChangeArrowheads="1"/>
          </p:cNvSpPr>
          <p:nvPr/>
        </p:nvSpPr>
        <p:spPr bwMode="auto">
          <a:xfrm>
            <a:off x="6285851" y="3567548"/>
            <a:ext cx="332933" cy="374643"/>
          </a:xfrm>
          <a:custGeom>
            <a:avLst/>
            <a:gdLst>
              <a:gd name="T0" fmla="*/ 1178 w 1179"/>
              <a:gd name="T1" fmla="*/ 970 h 1179"/>
              <a:gd name="T2" fmla="*/ 1178 w 1179"/>
              <a:gd name="T3" fmla="*/ 970 h 1179"/>
              <a:gd name="T4" fmla="*/ 967 w 1179"/>
              <a:gd name="T5" fmla="*/ 1178 h 1179"/>
              <a:gd name="T6" fmla="*/ 218 w 1179"/>
              <a:gd name="T7" fmla="*/ 1178 h 1179"/>
              <a:gd name="T8" fmla="*/ 0 w 1179"/>
              <a:gd name="T9" fmla="*/ 970 h 1179"/>
              <a:gd name="T10" fmla="*/ 0 w 1179"/>
              <a:gd name="T11" fmla="*/ 219 h 1179"/>
              <a:gd name="T12" fmla="*/ 218 w 1179"/>
              <a:gd name="T13" fmla="*/ 0 h 1179"/>
              <a:gd name="T14" fmla="*/ 967 w 1179"/>
              <a:gd name="T15" fmla="*/ 0 h 1179"/>
              <a:gd name="T16" fmla="*/ 1178 w 1179"/>
              <a:gd name="T17" fmla="*/ 219 h 1179"/>
              <a:gd name="T18" fmla="*/ 1178 w 1179"/>
              <a:gd name="T19" fmla="*/ 97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9" h="1179">
                <a:moveTo>
                  <a:pt x="1178" y="970"/>
                </a:moveTo>
                <a:lnTo>
                  <a:pt x="1178" y="970"/>
                </a:lnTo>
                <a:cubicBezTo>
                  <a:pt x="1178" y="1083"/>
                  <a:pt x="1081" y="1178"/>
                  <a:pt x="967" y="1178"/>
                </a:cubicBezTo>
                <a:cubicBezTo>
                  <a:pt x="218" y="1178"/>
                  <a:pt x="218" y="1178"/>
                  <a:pt x="218" y="1178"/>
                </a:cubicBezTo>
                <a:cubicBezTo>
                  <a:pt x="96" y="1178"/>
                  <a:pt x="0" y="1083"/>
                  <a:pt x="0" y="970"/>
                </a:cubicBezTo>
                <a:cubicBezTo>
                  <a:pt x="0" y="219"/>
                  <a:pt x="0" y="219"/>
                  <a:pt x="0" y="219"/>
                </a:cubicBezTo>
                <a:cubicBezTo>
                  <a:pt x="0" y="97"/>
                  <a:pt x="96" y="0"/>
                  <a:pt x="218" y="0"/>
                </a:cubicBezTo>
                <a:cubicBezTo>
                  <a:pt x="967" y="0"/>
                  <a:pt x="967" y="0"/>
                  <a:pt x="967" y="0"/>
                </a:cubicBezTo>
                <a:cubicBezTo>
                  <a:pt x="1081" y="0"/>
                  <a:pt x="1178" y="97"/>
                  <a:pt x="1178" y="219"/>
                </a:cubicBezTo>
                <a:lnTo>
                  <a:pt x="1178" y="970"/>
                </a:lnTo>
              </a:path>
            </a:pathLst>
          </a:custGeom>
          <a:solidFill>
            <a:schemeClr val="bg1"/>
          </a:solidFill>
          <a:ln>
            <a:noFill/>
          </a:ln>
          <a:effectLst/>
          <a:extLst/>
        </p:spPr>
        <p:txBody>
          <a:bodyPr wrap="none" anchor="ctr"/>
          <a:lstStyle/>
          <a:p>
            <a:endParaRPr lang="en-US" sz="2700">
              <a:latin typeface="Calibri Light"/>
            </a:endParaRPr>
          </a:p>
        </p:txBody>
      </p:sp>
      <p:sp>
        <p:nvSpPr>
          <p:cNvPr id="58" name="Text Box 411">
            <a:extLst>
              <a:ext uri="{FF2B5EF4-FFF2-40B4-BE49-F238E27FC236}">
                <a16:creationId xmlns="" xmlns:a16="http://schemas.microsoft.com/office/drawing/2014/main" id="{987F1817-B284-4792-A962-3CECA92569F4}"/>
              </a:ext>
            </a:extLst>
          </p:cNvPr>
          <p:cNvSpPr txBox="1">
            <a:spLocks noChangeArrowheads="1"/>
          </p:cNvSpPr>
          <p:nvPr/>
        </p:nvSpPr>
        <p:spPr bwMode="auto">
          <a:xfrm>
            <a:off x="6314551" y="3593027"/>
            <a:ext cx="256480"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0" tIns="0" rIns="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9pPr>
          </a:lstStyle>
          <a:p>
            <a:r>
              <a:rPr lang="en-US" b="1" dirty="0" smtClean="0">
                <a:solidFill>
                  <a:schemeClr val="tx1">
                    <a:lumMod val="50000"/>
                  </a:schemeClr>
                </a:solidFill>
                <a:latin typeface="Roboto Condensed"/>
                <a:cs typeface="Lato Black"/>
              </a:rPr>
              <a:t>12</a:t>
            </a:r>
            <a:endParaRPr lang="en-US" b="1" dirty="0">
              <a:solidFill>
                <a:schemeClr val="tx1">
                  <a:lumMod val="50000"/>
                </a:schemeClr>
              </a:solidFill>
              <a:latin typeface="Roboto Condensed"/>
              <a:cs typeface="Lato Black"/>
            </a:endParaRPr>
          </a:p>
        </p:txBody>
      </p:sp>
      <p:sp>
        <p:nvSpPr>
          <p:cNvPr id="59" name="Text Box 382">
            <a:extLst>
              <a:ext uri="{FF2B5EF4-FFF2-40B4-BE49-F238E27FC236}">
                <a16:creationId xmlns="" xmlns:a16="http://schemas.microsoft.com/office/drawing/2014/main" id="{2ACE9581-9D5F-499D-99E3-60777CA8EC5D}"/>
              </a:ext>
            </a:extLst>
          </p:cNvPr>
          <p:cNvSpPr txBox="1">
            <a:spLocks noChangeArrowheads="1"/>
          </p:cNvSpPr>
          <p:nvPr/>
        </p:nvSpPr>
        <p:spPr bwMode="auto">
          <a:xfrm>
            <a:off x="6752315" y="3607033"/>
            <a:ext cx="2872931" cy="343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9pPr>
          </a:lstStyle>
          <a:p>
            <a:r>
              <a:rPr lang="id-ID" dirty="0">
                <a:solidFill>
                  <a:schemeClr val="bg1"/>
                </a:solidFill>
              </a:rPr>
              <a:t>Kota </a:t>
            </a:r>
            <a:r>
              <a:rPr lang="en-US" dirty="0" smtClean="0">
                <a:solidFill>
                  <a:schemeClr val="bg1"/>
                </a:solidFill>
              </a:rPr>
              <a:t> Manado</a:t>
            </a:r>
            <a:endParaRPr lang="en-ID" dirty="0">
              <a:solidFill>
                <a:schemeClr val="bg1"/>
              </a:solidFill>
            </a:endParaRPr>
          </a:p>
        </p:txBody>
      </p:sp>
      <p:sp>
        <p:nvSpPr>
          <p:cNvPr id="60" name="Rectangle 59"/>
          <p:cNvSpPr/>
          <p:nvPr/>
        </p:nvSpPr>
        <p:spPr>
          <a:xfrm>
            <a:off x="466875" y="4211669"/>
            <a:ext cx="11300227" cy="1754326"/>
          </a:xfrm>
          <a:prstGeom prst="rect">
            <a:avLst/>
          </a:prstGeom>
          <a:ln w="19050">
            <a:solidFill>
              <a:schemeClr val="tx1"/>
            </a:solidFill>
            <a:prstDash val="lgDash"/>
          </a:ln>
        </p:spPr>
        <p:txBody>
          <a:bodyPr wrap="square">
            <a:spAutoFit/>
          </a:bodyPr>
          <a:lstStyle/>
          <a:p>
            <a:pPr marL="342900" indent="-342900" algn="just">
              <a:buFont typeface="Arial" pitchFamily="34" charset="0"/>
              <a:buChar char="•"/>
            </a:pPr>
            <a:r>
              <a:rPr lang="id-ID" b="1" dirty="0"/>
              <a:t>Pemerintah daerah kota</a:t>
            </a:r>
            <a:r>
              <a:rPr lang="id-ID" dirty="0"/>
              <a:t> </a:t>
            </a:r>
            <a:r>
              <a:rPr lang="id-ID" dirty="0" smtClean="0"/>
              <a:t>dapat </a:t>
            </a:r>
            <a:r>
              <a:rPr lang="id-ID" dirty="0"/>
              <a:t>bekerja sama dengan </a:t>
            </a:r>
            <a:r>
              <a:rPr lang="id-ID" b="1" dirty="0"/>
              <a:t>pemerintah daerah kabupaten /kota </a:t>
            </a:r>
            <a:r>
              <a:rPr lang="id-ID" dirty="0"/>
              <a:t>sekitarnya dalam 1 (satu) daerah </a:t>
            </a:r>
            <a:r>
              <a:rPr lang="id-ID" dirty="0" smtClean="0"/>
              <a:t>provinsi</a:t>
            </a:r>
            <a:r>
              <a:rPr lang="en-US" dirty="0" smtClean="0"/>
              <a:t> </a:t>
            </a:r>
            <a:r>
              <a:rPr lang="en-US" dirty="0" err="1" smtClean="0"/>
              <a:t>dan</a:t>
            </a:r>
            <a:r>
              <a:rPr lang="en-US" dirty="0" smtClean="0"/>
              <a:t> </a:t>
            </a:r>
            <a:r>
              <a:rPr lang="id-ID" dirty="0"/>
              <a:t>dapat dilakukan dengan </a:t>
            </a:r>
            <a:r>
              <a:rPr lang="id-ID" b="1" dirty="0"/>
              <a:t>pemerintah daerah provinsi </a:t>
            </a:r>
            <a:r>
              <a:rPr lang="id-ID" dirty="0"/>
              <a:t>sepanjang Pengelolaan Sampah </a:t>
            </a:r>
            <a:r>
              <a:rPr lang="id-ID" b="1" dirty="0"/>
              <a:t>menggunakan aset </a:t>
            </a:r>
            <a:r>
              <a:rPr lang="id-ID" b="1" dirty="0" smtClean="0"/>
              <a:t>provinsi</a:t>
            </a:r>
            <a:r>
              <a:rPr lang="en-US" dirty="0"/>
              <a:t> </a:t>
            </a:r>
            <a:r>
              <a:rPr lang="en-US" dirty="0" smtClean="0"/>
              <a:t>yang </a:t>
            </a:r>
            <a:r>
              <a:rPr lang="id-ID" dirty="0"/>
              <a:t>dilakukan melalui perjanjian kerja sama.</a:t>
            </a:r>
            <a:endParaRPr lang="en-US" dirty="0" smtClean="0"/>
          </a:p>
          <a:p>
            <a:pPr marL="342900" indent="-342900" algn="just">
              <a:buFont typeface="Arial" pitchFamily="34" charset="0"/>
              <a:buChar char="•"/>
            </a:pPr>
            <a:r>
              <a:rPr lang="id-ID" dirty="0"/>
              <a:t>Pemerintah daerah kabupaten/kota secara sendiri atau bersama-sama </a:t>
            </a:r>
            <a:r>
              <a:rPr lang="id-ID" b="1" dirty="0"/>
              <a:t>dapat bermitra </a:t>
            </a:r>
            <a:r>
              <a:rPr lang="id-ID" dirty="0"/>
              <a:t>dengan </a:t>
            </a:r>
            <a:r>
              <a:rPr lang="id-ID" b="1" dirty="0"/>
              <a:t>Pengelola Sampah dalam penyelenggaraan Pengelolaan Sampah</a:t>
            </a:r>
            <a:r>
              <a:rPr lang="id-ID" dirty="0" smtClean="0"/>
              <a:t>.</a:t>
            </a:r>
            <a:r>
              <a:rPr lang="en-US" dirty="0" smtClean="0"/>
              <a:t> </a:t>
            </a:r>
            <a:r>
              <a:rPr lang="en-US" dirty="0" err="1" smtClean="0"/>
              <a:t>Kemitraan</a:t>
            </a:r>
            <a:r>
              <a:rPr lang="en-US" dirty="0" smtClean="0"/>
              <a:t> </a:t>
            </a:r>
            <a:r>
              <a:rPr lang="id-ID" dirty="0" smtClean="0"/>
              <a:t>dituangkan </a:t>
            </a:r>
            <a:r>
              <a:rPr lang="id-ID" dirty="0"/>
              <a:t>dalam bentuk perjanjian antara pemerintah daerah Kabupaten/kota dan Badan Usaha yang bersangkutan</a:t>
            </a:r>
            <a:r>
              <a:rPr lang="id-ID" dirty="0" smtClean="0"/>
              <a:t>.</a:t>
            </a:r>
            <a:endParaRPr lang="id-ID" dirty="0"/>
          </a:p>
        </p:txBody>
      </p:sp>
      <p:sp>
        <p:nvSpPr>
          <p:cNvPr id="61" name="Rectangle 60"/>
          <p:cNvSpPr/>
          <p:nvPr/>
        </p:nvSpPr>
        <p:spPr>
          <a:xfrm>
            <a:off x="466875" y="6114851"/>
            <a:ext cx="11293228" cy="646331"/>
          </a:xfrm>
          <a:prstGeom prst="rect">
            <a:avLst/>
          </a:prstGeom>
        </p:spPr>
        <p:txBody>
          <a:bodyPr wrap="square">
            <a:spAutoFit/>
          </a:bodyPr>
          <a:lstStyle/>
          <a:p>
            <a:pPr algn="ctr"/>
            <a:r>
              <a:rPr lang="id-ID" b="1" dirty="0">
                <a:solidFill>
                  <a:srgbClr val="C00000"/>
                </a:solidFill>
              </a:rPr>
              <a:t>Ketentuan mengenai pedoman kerja sama antar daerah</a:t>
            </a:r>
            <a:r>
              <a:rPr lang="en-US" b="1" dirty="0">
                <a:solidFill>
                  <a:srgbClr val="C00000"/>
                </a:solidFill>
              </a:rPr>
              <a:t> </a:t>
            </a:r>
            <a:r>
              <a:rPr lang="en-US" b="1" dirty="0" err="1">
                <a:solidFill>
                  <a:srgbClr val="C00000"/>
                </a:solidFill>
              </a:rPr>
              <a:t>atau</a:t>
            </a:r>
            <a:r>
              <a:rPr lang="en-US" b="1" dirty="0">
                <a:solidFill>
                  <a:srgbClr val="C00000"/>
                </a:solidFill>
              </a:rPr>
              <a:t> </a:t>
            </a:r>
            <a:r>
              <a:rPr lang="en-US" b="1" dirty="0" err="1">
                <a:solidFill>
                  <a:srgbClr val="C00000"/>
                </a:solidFill>
              </a:rPr>
              <a:t>kemitraan</a:t>
            </a:r>
            <a:r>
              <a:rPr lang="id-ID" b="1" dirty="0">
                <a:solidFill>
                  <a:srgbClr val="C00000"/>
                </a:solidFill>
              </a:rPr>
              <a:t> sebagaimana dimaksud diatur sesuai dengan ketentuan peraturan perundang-undangan.</a:t>
            </a:r>
            <a:endParaRPr lang="id-ID" b="1" dirty="0">
              <a:solidFill>
                <a:srgbClr val="C00000"/>
              </a:solidFill>
            </a:endParaRPr>
          </a:p>
        </p:txBody>
      </p:sp>
    </p:spTree>
    <p:extLst>
      <p:ext uri="{BB962C8B-B14F-4D97-AF65-F5344CB8AC3E}">
        <p14:creationId xmlns:p14="http://schemas.microsoft.com/office/powerpoint/2010/main" val="3235775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extLst>
          </p:cNvPr>
          <p:cNvSpPr txBox="1">
            <a:spLocks/>
          </p:cNvSpPr>
          <p:nvPr/>
        </p:nvSpPr>
        <p:spPr bwMode="auto">
          <a:xfrm>
            <a:off x="190500" y="46038"/>
            <a:ext cx="1200150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5613" eaLnBrk="0" hangingPunct="0">
              <a:defRPr>
                <a:solidFill>
                  <a:schemeClr val="tx1"/>
                </a:solidFill>
                <a:latin typeface="Calibri" pitchFamily="34" charset="0"/>
                <a:cs typeface="Arial" pitchFamily="34" charset="0"/>
              </a:defRPr>
            </a:lvl1pPr>
            <a:lvl2pPr marL="742950" indent="-285750" defTabSz="455613" eaLnBrk="0" hangingPunct="0">
              <a:defRPr>
                <a:solidFill>
                  <a:schemeClr val="tx1"/>
                </a:solidFill>
                <a:latin typeface="Calibri" pitchFamily="34" charset="0"/>
                <a:cs typeface="Arial" pitchFamily="34" charset="0"/>
              </a:defRPr>
            </a:lvl2pPr>
            <a:lvl3pPr marL="1143000" indent="-228600" defTabSz="455613" eaLnBrk="0" hangingPunct="0">
              <a:defRPr>
                <a:solidFill>
                  <a:schemeClr val="tx1"/>
                </a:solidFill>
                <a:latin typeface="Calibri" pitchFamily="34" charset="0"/>
                <a:cs typeface="Arial" pitchFamily="34" charset="0"/>
              </a:defRPr>
            </a:lvl3pPr>
            <a:lvl4pPr marL="1600200" indent="-228600" defTabSz="455613" eaLnBrk="0" hangingPunct="0">
              <a:defRPr>
                <a:solidFill>
                  <a:schemeClr val="tx1"/>
                </a:solidFill>
                <a:latin typeface="Calibri" pitchFamily="34" charset="0"/>
                <a:cs typeface="Arial" pitchFamily="34" charset="0"/>
              </a:defRPr>
            </a:lvl4pPr>
            <a:lvl5pPr marL="2057400" indent="-228600" defTabSz="455613" eaLnBrk="0" hangingPunct="0">
              <a:defRPr>
                <a:solidFill>
                  <a:schemeClr val="tx1"/>
                </a:solidFill>
                <a:latin typeface="Calibri" pitchFamily="34" charset="0"/>
                <a:cs typeface="Arial" pitchFamily="34" charset="0"/>
              </a:defRPr>
            </a:lvl5pPr>
            <a:lvl6pPr marL="2514600" indent="-228600" defTabSz="455613"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defTabSz="455613"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defTabSz="455613"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defTabSz="455613" eaLnBrk="0" fontAlgn="base" hangingPunct="0">
              <a:spcBef>
                <a:spcPct val="0"/>
              </a:spcBef>
              <a:spcAft>
                <a:spcPct val="0"/>
              </a:spcAft>
              <a:defRPr>
                <a:solidFill>
                  <a:schemeClr val="tx1"/>
                </a:solidFill>
                <a:latin typeface="Calibri" pitchFamily="34" charset="0"/>
                <a:cs typeface="Arial" pitchFamily="34" charset="0"/>
              </a:defRPr>
            </a:lvl9pPr>
          </a:lstStyle>
          <a:p>
            <a:pPr>
              <a:defRPr/>
            </a:pPr>
            <a:r>
              <a:rPr lang="id-ID" sz="2400" b="1" dirty="0" smtClean="0">
                <a:solidFill>
                  <a:schemeClr val="accent1">
                    <a:lumMod val="75000"/>
                  </a:schemeClr>
                </a:solidFill>
              </a:rPr>
              <a:t>PELAKSANA PEMBANGUNAN</a:t>
            </a:r>
            <a:r>
              <a:rPr lang="en-US" sz="2400" b="1" dirty="0" smtClean="0">
                <a:solidFill>
                  <a:schemeClr val="accent1">
                    <a:lumMod val="75000"/>
                  </a:schemeClr>
                </a:solidFill>
              </a:rPr>
              <a:t> </a:t>
            </a:r>
            <a:r>
              <a:rPr lang="en-US" sz="2000" b="1" dirty="0">
                <a:solidFill>
                  <a:schemeClr val="accent1">
                    <a:lumMod val="75000"/>
                  </a:schemeClr>
                </a:solidFill>
              </a:rPr>
              <a:t>(</a:t>
            </a:r>
            <a:r>
              <a:rPr lang="en-US" sz="2000" b="1" dirty="0" err="1">
                <a:solidFill>
                  <a:schemeClr val="accent1">
                    <a:lumMod val="75000"/>
                  </a:schemeClr>
                </a:solidFill>
              </a:rPr>
              <a:t>Pasal</a:t>
            </a:r>
            <a:r>
              <a:rPr lang="en-US" sz="2000" b="1" dirty="0">
                <a:solidFill>
                  <a:schemeClr val="accent1">
                    <a:lumMod val="75000"/>
                  </a:schemeClr>
                </a:solidFill>
              </a:rPr>
              <a:t> </a:t>
            </a:r>
            <a:r>
              <a:rPr lang="en-US" sz="2000" b="1" dirty="0" smtClean="0">
                <a:solidFill>
                  <a:schemeClr val="accent1">
                    <a:lumMod val="75000"/>
                  </a:schemeClr>
                </a:solidFill>
              </a:rPr>
              <a:t>6 </a:t>
            </a:r>
            <a:r>
              <a:rPr lang="en-US" sz="2000" b="1" dirty="0" err="1" smtClean="0">
                <a:solidFill>
                  <a:schemeClr val="accent1">
                    <a:lumMod val="75000"/>
                  </a:schemeClr>
                </a:solidFill>
              </a:rPr>
              <a:t>dan</a:t>
            </a:r>
            <a:r>
              <a:rPr lang="en-US" sz="2000" b="1" dirty="0" smtClean="0">
                <a:solidFill>
                  <a:schemeClr val="accent1">
                    <a:lumMod val="75000"/>
                  </a:schemeClr>
                </a:solidFill>
              </a:rPr>
              <a:t> 7</a:t>
            </a:r>
            <a:r>
              <a:rPr lang="en-GB" sz="2000" b="1" dirty="0" smtClean="0">
                <a:solidFill>
                  <a:schemeClr val="accent1">
                    <a:lumMod val="75000"/>
                  </a:schemeClr>
                </a:solidFill>
              </a:rPr>
              <a:t>)</a:t>
            </a:r>
            <a:endParaRPr lang="en-US" sz="2000" b="1" dirty="0">
              <a:solidFill>
                <a:schemeClr val="accent1">
                  <a:lumMod val="75000"/>
                </a:schemeClr>
              </a:solidFill>
            </a:endParaRPr>
          </a:p>
          <a:p>
            <a:pPr>
              <a:defRPr/>
            </a:pPr>
            <a:endParaRPr lang="en-US" sz="2400" b="1" dirty="0">
              <a:solidFill>
                <a:schemeClr val="accent1">
                  <a:lumMod val="75000"/>
                </a:schemeClr>
              </a:solidFill>
            </a:endParaRPr>
          </a:p>
        </p:txBody>
      </p:sp>
      <p:cxnSp>
        <p:nvCxnSpPr>
          <p:cNvPr id="5" name="Straight Connector 4"/>
          <p:cNvCxnSpPr/>
          <p:nvPr/>
        </p:nvCxnSpPr>
        <p:spPr>
          <a:xfrm flipV="1">
            <a:off x="518160" y="568014"/>
            <a:ext cx="11430000" cy="40640"/>
          </a:xfrm>
          <a:prstGeom prst="line">
            <a:avLst/>
          </a:prstGeom>
        </p:spPr>
        <p:style>
          <a:lnRef idx="3">
            <a:schemeClr val="accent5"/>
          </a:lnRef>
          <a:fillRef idx="0">
            <a:schemeClr val="accent5"/>
          </a:fillRef>
          <a:effectRef idx="2">
            <a:schemeClr val="accent5"/>
          </a:effectRef>
          <a:fontRef idx="minor">
            <a:schemeClr val="tx1"/>
          </a:fontRef>
        </p:style>
      </p:cxnSp>
      <p:sp>
        <p:nvSpPr>
          <p:cNvPr id="6" name="Pentagon 5"/>
          <p:cNvSpPr/>
          <p:nvPr/>
        </p:nvSpPr>
        <p:spPr>
          <a:xfrm>
            <a:off x="434975" y="662616"/>
            <a:ext cx="2488978" cy="847197"/>
          </a:xfrm>
          <a:prstGeom prst="homePlat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a:t>
            </a:r>
            <a:r>
              <a:rPr lang="id-ID" dirty="0" smtClean="0"/>
              <a:t>ubernur </a:t>
            </a:r>
            <a:r>
              <a:rPr lang="id-ID" dirty="0"/>
              <a:t>atau Wali kota dapat</a:t>
            </a:r>
            <a:r>
              <a:rPr lang="id-ID" dirty="0" smtClean="0"/>
              <a:t>:</a:t>
            </a:r>
            <a:endParaRPr lang="id-ID" dirty="0"/>
          </a:p>
        </p:txBody>
      </p:sp>
      <p:sp>
        <p:nvSpPr>
          <p:cNvPr id="7" name="Rounded Rectangle 6"/>
          <p:cNvSpPr/>
          <p:nvPr/>
        </p:nvSpPr>
        <p:spPr>
          <a:xfrm>
            <a:off x="3062177" y="695711"/>
            <a:ext cx="8112642" cy="377609"/>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M</a:t>
            </a:r>
            <a:r>
              <a:rPr lang="id-ID" sz="2000" dirty="0" smtClean="0">
                <a:solidFill>
                  <a:schemeClr val="tx1"/>
                </a:solidFill>
              </a:rPr>
              <a:t>enugaskan </a:t>
            </a:r>
            <a:r>
              <a:rPr lang="id-ID" sz="2000" dirty="0">
                <a:solidFill>
                  <a:schemeClr val="tx1"/>
                </a:solidFill>
              </a:rPr>
              <a:t>Badan Usaha Milik Daerah</a:t>
            </a:r>
            <a:endParaRPr lang="en-US" sz="2000" dirty="0">
              <a:solidFill>
                <a:schemeClr val="tx1"/>
              </a:solidFill>
            </a:endParaRPr>
          </a:p>
        </p:txBody>
      </p:sp>
      <p:sp>
        <p:nvSpPr>
          <p:cNvPr id="8" name="Rounded Rectangle 7"/>
          <p:cNvSpPr/>
          <p:nvPr/>
        </p:nvSpPr>
        <p:spPr>
          <a:xfrm>
            <a:off x="3062178" y="1132204"/>
            <a:ext cx="8112642" cy="377609"/>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M</a:t>
            </a:r>
            <a:r>
              <a:rPr lang="id-ID" sz="2000" dirty="0" smtClean="0">
                <a:solidFill>
                  <a:schemeClr val="tx1"/>
                </a:solidFill>
              </a:rPr>
              <a:t>elakukan </a:t>
            </a:r>
            <a:r>
              <a:rPr lang="id-ID" sz="2000" dirty="0">
                <a:solidFill>
                  <a:schemeClr val="tx1"/>
                </a:solidFill>
              </a:rPr>
              <a:t>kompetisi Badan Usaha</a:t>
            </a:r>
            <a:endParaRPr lang="en-US" sz="2000" dirty="0">
              <a:solidFill>
                <a:schemeClr val="tx1"/>
              </a:solidFill>
            </a:endParaRPr>
          </a:p>
        </p:txBody>
      </p:sp>
      <p:sp>
        <p:nvSpPr>
          <p:cNvPr id="9" name="Rectangle 8"/>
          <p:cNvSpPr/>
          <p:nvPr/>
        </p:nvSpPr>
        <p:spPr>
          <a:xfrm>
            <a:off x="434978" y="1607967"/>
            <a:ext cx="11300227" cy="584775"/>
          </a:xfrm>
          <a:prstGeom prst="rect">
            <a:avLst/>
          </a:prstGeom>
          <a:ln w="19050">
            <a:solidFill>
              <a:schemeClr val="tx1"/>
            </a:solidFill>
            <a:prstDash val="lgDash"/>
          </a:ln>
        </p:spPr>
        <p:txBody>
          <a:bodyPr wrap="square">
            <a:spAutoFit/>
          </a:bodyPr>
          <a:lstStyle/>
          <a:p>
            <a:pPr algn="just"/>
            <a:r>
              <a:rPr lang="en-US" sz="1600" dirty="0" smtClean="0"/>
              <a:t>P</a:t>
            </a:r>
            <a:r>
              <a:rPr lang="id-ID" sz="1600" dirty="0" smtClean="0"/>
              <a:t>enugasan </a:t>
            </a:r>
            <a:r>
              <a:rPr lang="id-ID" sz="1600" dirty="0"/>
              <a:t>Badan Usaha Milik Daerah </a:t>
            </a:r>
            <a:r>
              <a:rPr lang="id-ID" sz="1600" dirty="0" smtClean="0"/>
              <a:t>berpedoman </a:t>
            </a:r>
            <a:r>
              <a:rPr lang="id-ID" sz="1600" dirty="0"/>
              <a:t>pada ketentuan peraturan perundang-undangan di bidang pengelolaan badan usaha </a:t>
            </a:r>
            <a:r>
              <a:rPr lang="id-ID" sz="1600" dirty="0" smtClean="0"/>
              <a:t>milik daerah</a:t>
            </a:r>
            <a:r>
              <a:rPr lang="en-US" sz="1600" dirty="0" smtClean="0"/>
              <a:t>  </a:t>
            </a:r>
            <a:r>
              <a:rPr lang="en-US" sz="1600" b="1" dirty="0" smtClean="0"/>
              <a:t>(</a:t>
            </a:r>
            <a:r>
              <a:rPr lang="nb-NO" sz="1600" b="1" dirty="0"/>
              <a:t>PP Nomor 54 Tahun 2017 tentang </a:t>
            </a:r>
            <a:r>
              <a:rPr lang="nb-NO" sz="1600" b="1" dirty="0" smtClean="0"/>
              <a:t>BUMD</a:t>
            </a:r>
            <a:r>
              <a:rPr lang="en-US" sz="1600" b="1" dirty="0" smtClean="0"/>
              <a:t>)</a:t>
            </a:r>
            <a:endParaRPr lang="en-US" sz="1600" b="1" dirty="0"/>
          </a:p>
        </p:txBody>
      </p:sp>
      <p:sp>
        <p:nvSpPr>
          <p:cNvPr id="10" name="Rectangle 9"/>
          <p:cNvSpPr/>
          <p:nvPr/>
        </p:nvSpPr>
        <p:spPr>
          <a:xfrm>
            <a:off x="434977" y="2300373"/>
            <a:ext cx="11300227" cy="830997"/>
          </a:xfrm>
          <a:prstGeom prst="rect">
            <a:avLst/>
          </a:prstGeom>
          <a:ln w="19050">
            <a:solidFill>
              <a:schemeClr val="tx1"/>
            </a:solidFill>
            <a:prstDash val="lgDash"/>
          </a:ln>
        </p:spPr>
        <p:txBody>
          <a:bodyPr wrap="square">
            <a:spAutoFit/>
          </a:bodyPr>
          <a:lstStyle/>
          <a:p>
            <a:r>
              <a:rPr lang="id-ID" sz="1600" dirty="0"/>
              <a:t>Ketentuan lebih lanjut mengenai kompetisi Badan Usaha </a:t>
            </a:r>
            <a:r>
              <a:rPr lang="id-ID" sz="1600" dirty="0" smtClean="0"/>
              <a:t>berpedoman </a:t>
            </a:r>
            <a:r>
              <a:rPr lang="id-ID" sz="1600" dirty="0"/>
              <a:t>pada ketentuan peraturan perundang-undangan di bidang pengadaan barang/jasa pemerintah atau ketentuan kerja sama pemerintah dengan badan usaha dalam penyediaan </a:t>
            </a:r>
            <a:r>
              <a:rPr lang="id-ID" sz="1600" dirty="0" smtClean="0"/>
              <a:t>infrastruktur</a:t>
            </a:r>
            <a:r>
              <a:rPr lang="en-US" sz="1600" dirty="0" smtClean="0"/>
              <a:t>  </a:t>
            </a:r>
            <a:r>
              <a:rPr lang="en-US" sz="1600" b="1" dirty="0" smtClean="0"/>
              <a:t>(</a:t>
            </a:r>
            <a:r>
              <a:rPr lang="en-US" sz="1600" b="1" dirty="0" err="1" smtClean="0"/>
              <a:t>Perka</a:t>
            </a:r>
            <a:r>
              <a:rPr lang="en-US" sz="1600" b="1" dirty="0" smtClean="0"/>
              <a:t> LKPP No. 19 </a:t>
            </a:r>
            <a:r>
              <a:rPr lang="en-US" sz="1600" b="1" dirty="0" err="1" smtClean="0"/>
              <a:t>Tahun</a:t>
            </a:r>
            <a:r>
              <a:rPr lang="en-US" sz="1600" b="1" dirty="0" smtClean="0"/>
              <a:t> 2015 </a:t>
            </a:r>
            <a:r>
              <a:rPr lang="en-US" sz="1600" b="1" dirty="0" err="1" smtClean="0"/>
              <a:t>dan</a:t>
            </a:r>
            <a:r>
              <a:rPr lang="en-US" sz="1600" b="1" dirty="0" smtClean="0"/>
              <a:t> </a:t>
            </a:r>
            <a:r>
              <a:rPr lang="en-US" sz="1600" b="1" dirty="0" err="1" smtClean="0"/>
              <a:t>Perpres</a:t>
            </a:r>
            <a:r>
              <a:rPr lang="en-US" sz="1600" b="1" dirty="0" smtClean="0"/>
              <a:t> No. 38 </a:t>
            </a:r>
            <a:r>
              <a:rPr lang="en-US" sz="1600" b="1" dirty="0" err="1" smtClean="0"/>
              <a:t>Tahun</a:t>
            </a:r>
            <a:r>
              <a:rPr lang="en-US" sz="1600" b="1" dirty="0" smtClean="0"/>
              <a:t> 2015)</a:t>
            </a:r>
            <a:endParaRPr lang="id-ID" sz="1600" b="1" dirty="0"/>
          </a:p>
        </p:txBody>
      </p:sp>
      <p:sp>
        <p:nvSpPr>
          <p:cNvPr id="11" name="Pentagon 10"/>
          <p:cNvSpPr/>
          <p:nvPr/>
        </p:nvSpPr>
        <p:spPr>
          <a:xfrm>
            <a:off x="434977" y="3269128"/>
            <a:ext cx="1999879" cy="2466754"/>
          </a:xfrm>
          <a:prstGeom prst="homePlat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dirty="0"/>
              <a:t>Penugasan kepada </a:t>
            </a:r>
            <a:r>
              <a:rPr lang="en-US" dirty="0" smtClean="0"/>
              <a:t>BUMN </a:t>
            </a:r>
            <a:r>
              <a:rPr lang="id-ID" dirty="0" smtClean="0"/>
              <a:t>dapat </a:t>
            </a:r>
            <a:r>
              <a:rPr lang="id-ID" dirty="0"/>
              <a:t>dilakukan setelah gubernur atau wali kota:</a:t>
            </a:r>
          </a:p>
        </p:txBody>
      </p:sp>
      <p:sp>
        <p:nvSpPr>
          <p:cNvPr id="19" name="Rectangle 18"/>
          <p:cNvSpPr/>
          <p:nvPr/>
        </p:nvSpPr>
        <p:spPr>
          <a:xfrm>
            <a:off x="6953694" y="3296212"/>
            <a:ext cx="4861252" cy="2308324"/>
          </a:xfrm>
          <a:prstGeom prst="rect">
            <a:avLst/>
          </a:prstGeom>
          <a:ln w="19050">
            <a:solidFill>
              <a:schemeClr val="tx1"/>
            </a:solidFill>
            <a:prstDash val="dash"/>
          </a:ln>
        </p:spPr>
        <p:txBody>
          <a:bodyPr wrap="square">
            <a:spAutoFit/>
          </a:bodyPr>
          <a:lstStyle/>
          <a:p>
            <a:pPr marL="169863" indent="-169863" algn="just">
              <a:buFont typeface="Arial" pitchFamily="34" charset="0"/>
              <a:buChar char="•"/>
            </a:pPr>
            <a:r>
              <a:rPr lang="en-US" sz="1600" b="1" dirty="0" err="1" smtClean="0"/>
              <a:t>Penugasan</a:t>
            </a:r>
            <a:r>
              <a:rPr lang="en-US" sz="1600" b="1" dirty="0" smtClean="0"/>
              <a:t> </a:t>
            </a:r>
            <a:r>
              <a:rPr lang="en-US" sz="1600" b="1" dirty="0" err="1" smtClean="0"/>
              <a:t>dapat</a:t>
            </a:r>
            <a:r>
              <a:rPr lang="en-US" sz="1600" b="1" dirty="0" smtClean="0"/>
              <a:t> </a:t>
            </a:r>
            <a:r>
              <a:rPr lang="en-US" sz="1600" b="1" dirty="0" err="1" smtClean="0"/>
              <a:t>dilakukan</a:t>
            </a:r>
            <a:r>
              <a:rPr lang="en-US" sz="1600" b="1" dirty="0" smtClean="0"/>
              <a:t> </a:t>
            </a:r>
            <a:r>
              <a:rPr lang="en-US" sz="1600" b="1" dirty="0" err="1" smtClean="0"/>
              <a:t>jika</a:t>
            </a:r>
            <a:r>
              <a:rPr lang="en-US" sz="1600" b="1" dirty="0" smtClean="0"/>
              <a:t> </a:t>
            </a:r>
            <a:r>
              <a:rPr lang="id-ID" sz="1600" dirty="0" smtClean="0"/>
              <a:t>tidak </a:t>
            </a:r>
            <a:r>
              <a:rPr lang="id-ID" sz="1600" dirty="0"/>
              <a:t>ada Badan Usaha yang berminat atau tidak lulus seleksi dan tidak ada </a:t>
            </a:r>
            <a:r>
              <a:rPr lang="en-US" sz="1600" dirty="0" smtClean="0"/>
              <a:t>BUMD </a:t>
            </a:r>
            <a:r>
              <a:rPr lang="id-ID" sz="1600" dirty="0" smtClean="0"/>
              <a:t> </a:t>
            </a:r>
            <a:r>
              <a:rPr lang="id-ID" sz="1600" dirty="0"/>
              <a:t>yang mampu untuk ditugaskan melaksanakan pembangunan dan pengelolaan </a:t>
            </a:r>
            <a:r>
              <a:rPr lang="id-ID" sz="1600" dirty="0" smtClean="0"/>
              <a:t>PLTSa</a:t>
            </a:r>
            <a:r>
              <a:rPr lang="en-US" sz="1600" dirty="0" smtClean="0"/>
              <a:t>.</a:t>
            </a:r>
          </a:p>
          <a:p>
            <a:pPr marL="169863" indent="-169863" algn="just">
              <a:buFont typeface="Arial" pitchFamily="34" charset="0"/>
              <a:buChar char="•"/>
            </a:pPr>
            <a:r>
              <a:rPr lang="en-US" sz="1600" dirty="0" smtClean="0"/>
              <a:t>P</a:t>
            </a:r>
            <a:r>
              <a:rPr lang="id-ID" sz="1600" dirty="0" smtClean="0"/>
              <a:t>enugasan </a:t>
            </a:r>
            <a:r>
              <a:rPr lang="id-ID" sz="1600" dirty="0"/>
              <a:t>kepada Badan Usaha Milik Negara </a:t>
            </a:r>
            <a:r>
              <a:rPr lang="id-ID" sz="1600" b="1" dirty="0"/>
              <a:t>oleh Menteri Energi dan Sumber Daya Mineral atas usulan gubernur atau wali </a:t>
            </a:r>
            <a:r>
              <a:rPr lang="id-ID" sz="1600" b="1" dirty="0" smtClean="0"/>
              <a:t>kota</a:t>
            </a:r>
            <a:r>
              <a:rPr lang="en-US" sz="1600" dirty="0" smtClean="0"/>
              <a:t> </a:t>
            </a:r>
            <a:r>
              <a:rPr lang="en-US" sz="1600" dirty="0" err="1" smtClean="0"/>
              <a:t>dan</a:t>
            </a:r>
            <a:r>
              <a:rPr lang="en-US" sz="1600" dirty="0" smtClean="0"/>
              <a:t> </a:t>
            </a:r>
            <a:r>
              <a:rPr lang="id-ID" sz="1600" dirty="0"/>
              <a:t>dilakukan </a:t>
            </a:r>
            <a:r>
              <a:rPr lang="id-ID" sz="1600" dirty="0" smtClean="0"/>
              <a:t>setelah </a:t>
            </a:r>
            <a:r>
              <a:rPr lang="id-ID" sz="1600" dirty="0"/>
              <a:t>dibahas dan diputuskan dalam rapat Tim Koordinasi sebagaimana dimaksud dalam Peraturan Presiden ini</a:t>
            </a:r>
            <a:r>
              <a:rPr lang="id-ID" sz="1600" dirty="0" smtClean="0"/>
              <a:t>.</a:t>
            </a:r>
            <a:endParaRPr lang="en-US" sz="1600" dirty="0"/>
          </a:p>
        </p:txBody>
      </p:sp>
      <p:sp>
        <p:nvSpPr>
          <p:cNvPr id="20" name="Rectangle 19"/>
          <p:cNvSpPr/>
          <p:nvPr/>
        </p:nvSpPr>
        <p:spPr>
          <a:xfrm>
            <a:off x="2534094" y="3269128"/>
            <a:ext cx="3550995" cy="36325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dirty="0" smtClean="0">
                <a:solidFill>
                  <a:schemeClr val="tx1"/>
                </a:solidFill>
              </a:rPr>
              <a:t>M</a:t>
            </a:r>
            <a:r>
              <a:rPr lang="id-ID" dirty="0">
                <a:solidFill>
                  <a:schemeClr val="tx1"/>
                </a:solidFill>
              </a:rPr>
              <a:t>empunyai pra studi </a:t>
            </a:r>
            <a:r>
              <a:rPr lang="id-ID" dirty="0" smtClean="0">
                <a:solidFill>
                  <a:schemeClr val="tx1"/>
                </a:solidFill>
              </a:rPr>
              <a:t>kelayakan</a:t>
            </a:r>
            <a:endParaRPr lang="en-US" dirty="0">
              <a:solidFill>
                <a:schemeClr val="tx1"/>
              </a:solidFill>
            </a:endParaRPr>
          </a:p>
        </p:txBody>
      </p:sp>
      <p:sp>
        <p:nvSpPr>
          <p:cNvPr id="21" name="Rectangle 20"/>
          <p:cNvSpPr/>
          <p:nvPr/>
        </p:nvSpPr>
        <p:spPr>
          <a:xfrm>
            <a:off x="2534098" y="3695110"/>
            <a:ext cx="3550993" cy="1599898"/>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2" indent="-342900">
              <a:buFont typeface="+mj-lt"/>
              <a:buAutoNum type="arabicPeriod" startAt="2"/>
            </a:pPr>
            <a:r>
              <a:rPr lang="en-US" dirty="0" smtClean="0">
                <a:solidFill>
                  <a:schemeClr val="tx1"/>
                </a:solidFill>
              </a:rPr>
              <a:t>M</a:t>
            </a:r>
            <a:r>
              <a:rPr lang="id-ID" dirty="0">
                <a:solidFill>
                  <a:schemeClr val="tx1"/>
                </a:solidFill>
              </a:rPr>
              <a:t>enyampaikan komitmen pengalokasian anggaran untuk biaya pengangkutan dan Biaya Layanan Pengolahan. Sampah di dalam Anggaran Pendapatan dan Belanja Daerah; </a:t>
            </a:r>
            <a:r>
              <a:rPr lang="id-ID" dirty="0" smtClean="0">
                <a:solidFill>
                  <a:schemeClr val="tx1"/>
                </a:solidFill>
              </a:rPr>
              <a:t>dan</a:t>
            </a:r>
            <a:endParaRPr lang="id-ID" dirty="0">
              <a:solidFill>
                <a:schemeClr val="tx1"/>
              </a:solidFill>
            </a:endParaRPr>
          </a:p>
        </p:txBody>
      </p:sp>
      <p:sp>
        <p:nvSpPr>
          <p:cNvPr id="22" name="Rectangle 21"/>
          <p:cNvSpPr/>
          <p:nvPr/>
        </p:nvSpPr>
        <p:spPr>
          <a:xfrm>
            <a:off x="2544726" y="5348169"/>
            <a:ext cx="3550995" cy="30265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2" indent="-342900" algn="just">
              <a:buFont typeface="+mj-lt"/>
              <a:buAutoNum type="arabicPeriod" startAt="3"/>
            </a:pPr>
            <a:r>
              <a:rPr lang="en-US" dirty="0">
                <a:solidFill>
                  <a:schemeClr val="tx1"/>
                </a:solidFill>
              </a:rPr>
              <a:t>M</a:t>
            </a:r>
            <a:r>
              <a:rPr lang="id-ID" dirty="0">
                <a:solidFill>
                  <a:schemeClr val="tx1"/>
                </a:solidFill>
              </a:rPr>
              <a:t>enyediakan lahan</a:t>
            </a:r>
            <a:endParaRPr lang="id-ID" dirty="0">
              <a:solidFill>
                <a:schemeClr val="tx1"/>
              </a:solidFill>
            </a:endParaRPr>
          </a:p>
        </p:txBody>
      </p:sp>
      <p:sp>
        <p:nvSpPr>
          <p:cNvPr id="23" name="Right Brace 22"/>
          <p:cNvSpPr/>
          <p:nvPr/>
        </p:nvSpPr>
        <p:spPr>
          <a:xfrm>
            <a:off x="6297131" y="3274145"/>
            <a:ext cx="398721" cy="2376674"/>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24" name="Pentagon 23"/>
          <p:cNvSpPr/>
          <p:nvPr/>
        </p:nvSpPr>
        <p:spPr>
          <a:xfrm>
            <a:off x="434975" y="5837794"/>
            <a:ext cx="2913321" cy="901943"/>
          </a:xfrm>
          <a:prstGeom prst="homePlat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t>BUMD </a:t>
            </a:r>
            <a:r>
              <a:rPr lang="id-ID" sz="1600" dirty="0" smtClean="0"/>
              <a:t>yang </a:t>
            </a:r>
            <a:r>
              <a:rPr lang="id-ID" sz="1600" dirty="0"/>
              <a:t>ditugaskan atau Badan Usaha </a:t>
            </a:r>
            <a:r>
              <a:rPr lang="en-US" sz="1600" dirty="0" err="1" smtClean="0"/>
              <a:t>pemenang</a:t>
            </a:r>
            <a:r>
              <a:rPr lang="en-US" sz="1600" dirty="0" smtClean="0"/>
              <a:t> </a:t>
            </a:r>
            <a:r>
              <a:rPr lang="en-US" sz="1600" dirty="0" err="1" smtClean="0"/>
              <a:t>dapat</a:t>
            </a:r>
            <a:r>
              <a:rPr lang="en-US" sz="1600" dirty="0" smtClean="0"/>
              <a:t> </a:t>
            </a:r>
            <a:r>
              <a:rPr lang="en-US" sz="1600" dirty="0" err="1" smtClean="0"/>
              <a:t>bekerjasama</a:t>
            </a:r>
            <a:r>
              <a:rPr lang="en-US" sz="1600" dirty="0" smtClean="0"/>
              <a:t> </a:t>
            </a:r>
            <a:r>
              <a:rPr lang="en-US" sz="1600" dirty="0" err="1" smtClean="0"/>
              <a:t>dengan</a:t>
            </a:r>
            <a:r>
              <a:rPr lang="en-US" sz="1600" dirty="0" smtClean="0"/>
              <a:t>:</a:t>
            </a:r>
            <a:endParaRPr lang="id-ID" sz="1600" dirty="0"/>
          </a:p>
        </p:txBody>
      </p:sp>
      <p:sp>
        <p:nvSpPr>
          <p:cNvPr id="25" name="Rounded Rectangle 24"/>
          <p:cNvSpPr/>
          <p:nvPr/>
        </p:nvSpPr>
        <p:spPr>
          <a:xfrm>
            <a:off x="3526570" y="5890797"/>
            <a:ext cx="8112642" cy="391689"/>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2000" dirty="0">
                <a:solidFill>
                  <a:schemeClr val="tx1"/>
                </a:solidFill>
              </a:rPr>
              <a:t>Badan Usaha lainnya</a:t>
            </a:r>
            <a:endParaRPr lang="en-US" sz="2000" dirty="0">
              <a:solidFill>
                <a:schemeClr val="tx1"/>
              </a:solidFill>
            </a:endParaRPr>
          </a:p>
        </p:txBody>
      </p:sp>
      <p:sp>
        <p:nvSpPr>
          <p:cNvPr id="26" name="Rounded Rectangle 25"/>
          <p:cNvSpPr/>
          <p:nvPr/>
        </p:nvSpPr>
        <p:spPr>
          <a:xfrm>
            <a:off x="3526570" y="6341769"/>
            <a:ext cx="8112642" cy="397968"/>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r>
              <a:rPr lang="id-ID" sz="2000" dirty="0">
                <a:solidFill>
                  <a:schemeClr val="tx1"/>
                </a:solidFill>
              </a:rPr>
              <a:t>Pemerintah daerah kabupaten/ kota di sekitar lokasi pembangunan PLTSa.</a:t>
            </a:r>
          </a:p>
        </p:txBody>
      </p:sp>
    </p:spTree>
    <p:extLst>
      <p:ext uri="{BB962C8B-B14F-4D97-AF65-F5344CB8AC3E}">
        <p14:creationId xmlns:p14="http://schemas.microsoft.com/office/powerpoint/2010/main" val="3513923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extLst>
          </p:cNvPr>
          <p:cNvSpPr txBox="1">
            <a:spLocks/>
          </p:cNvSpPr>
          <p:nvPr/>
        </p:nvSpPr>
        <p:spPr bwMode="auto">
          <a:xfrm>
            <a:off x="190500" y="46038"/>
            <a:ext cx="1200150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5613" eaLnBrk="0" hangingPunct="0">
              <a:defRPr>
                <a:solidFill>
                  <a:schemeClr val="tx1"/>
                </a:solidFill>
                <a:latin typeface="Calibri" pitchFamily="34" charset="0"/>
                <a:cs typeface="Arial" pitchFamily="34" charset="0"/>
              </a:defRPr>
            </a:lvl1pPr>
            <a:lvl2pPr marL="742950" indent="-285750" defTabSz="455613" eaLnBrk="0" hangingPunct="0">
              <a:defRPr>
                <a:solidFill>
                  <a:schemeClr val="tx1"/>
                </a:solidFill>
                <a:latin typeface="Calibri" pitchFamily="34" charset="0"/>
                <a:cs typeface="Arial" pitchFamily="34" charset="0"/>
              </a:defRPr>
            </a:lvl2pPr>
            <a:lvl3pPr marL="1143000" indent="-228600" defTabSz="455613" eaLnBrk="0" hangingPunct="0">
              <a:defRPr>
                <a:solidFill>
                  <a:schemeClr val="tx1"/>
                </a:solidFill>
                <a:latin typeface="Calibri" pitchFamily="34" charset="0"/>
                <a:cs typeface="Arial" pitchFamily="34" charset="0"/>
              </a:defRPr>
            </a:lvl3pPr>
            <a:lvl4pPr marL="1600200" indent="-228600" defTabSz="455613" eaLnBrk="0" hangingPunct="0">
              <a:defRPr>
                <a:solidFill>
                  <a:schemeClr val="tx1"/>
                </a:solidFill>
                <a:latin typeface="Calibri" pitchFamily="34" charset="0"/>
                <a:cs typeface="Arial" pitchFamily="34" charset="0"/>
              </a:defRPr>
            </a:lvl4pPr>
            <a:lvl5pPr marL="2057400" indent="-228600" defTabSz="455613" eaLnBrk="0" hangingPunct="0">
              <a:defRPr>
                <a:solidFill>
                  <a:schemeClr val="tx1"/>
                </a:solidFill>
                <a:latin typeface="Calibri" pitchFamily="34" charset="0"/>
                <a:cs typeface="Arial" pitchFamily="34" charset="0"/>
              </a:defRPr>
            </a:lvl5pPr>
            <a:lvl6pPr marL="2514600" indent="-228600" defTabSz="455613"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defTabSz="455613"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defTabSz="455613"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defTabSz="455613" eaLnBrk="0" fontAlgn="base" hangingPunct="0">
              <a:spcBef>
                <a:spcPct val="0"/>
              </a:spcBef>
              <a:spcAft>
                <a:spcPct val="0"/>
              </a:spcAft>
              <a:defRPr>
                <a:solidFill>
                  <a:schemeClr val="tx1"/>
                </a:solidFill>
                <a:latin typeface="Calibri" pitchFamily="34" charset="0"/>
                <a:cs typeface="Arial" pitchFamily="34" charset="0"/>
              </a:defRPr>
            </a:lvl9pPr>
          </a:lstStyle>
          <a:p>
            <a:pPr>
              <a:defRPr/>
            </a:pPr>
            <a:r>
              <a:rPr lang="en-US" sz="2400" b="1" dirty="0" smtClean="0">
                <a:solidFill>
                  <a:schemeClr val="accent1">
                    <a:lumMod val="75000"/>
                  </a:schemeClr>
                </a:solidFill>
              </a:rPr>
              <a:t>PERIZINAN DAN NON PERIZINAN </a:t>
            </a:r>
            <a:r>
              <a:rPr lang="en-US" sz="2000" b="1" dirty="0" smtClean="0">
                <a:solidFill>
                  <a:schemeClr val="accent1">
                    <a:lumMod val="75000"/>
                  </a:schemeClr>
                </a:solidFill>
              </a:rPr>
              <a:t>(</a:t>
            </a:r>
            <a:r>
              <a:rPr lang="en-US" sz="2000" b="1" dirty="0" err="1" smtClean="0">
                <a:solidFill>
                  <a:schemeClr val="accent1">
                    <a:lumMod val="75000"/>
                  </a:schemeClr>
                </a:solidFill>
              </a:rPr>
              <a:t>Pasal</a:t>
            </a:r>
            <a:r>
              <a:rPr lang="en-US" sz="2000" b="1" dirty="0" smtClean="0">
                <a:solidFill>
                  <a:schemeClr val="accent1">
                    <a:lumMod val="75000"/>
                  </a:schemeClr>
                </a:solidFill>
              </a:rPr>
              <a:t> 8) </a:t>
            </a:r>
            <a:endParaRPr lang="en-US" sz="2000" b="1" dirty="0">
              <a:solidFill>
                <a:schemeClr val="accent1">
                  <a:lumMod val="75000"/>
                </a:schemeClr>
              </a:solidFill>
            </a:endParaRPr>
          </a:p>
        </p:txBody>
      </p:sp>
      <p:cxnSp>
        <p:nvCxnSpPr>
          <p:cNvPr id="5" name="Straight Connector 4"/>
          <p:cNvCxnSpPr/>
          <p:nvPr/>
        </p:nvCxnSpPr>
        <p:spPr>
          <a:xfrm flipV="1">
            <a:off x="518160" y="568014"/>
            <a:ext cx="11430000" cy="40640"/>
          </a:xfrm>
          <a:prstGeom prst="line">
            <a:avLst/>
          </a:prstGeom>
        </p:spPr>
        <p:style>
          <a:lnRef idx="3">
            <a:schemeClr val="accent5"/>
          </a:lnRef>
          <a:fillRef idx="0">
            <a:schemeClr val="accent5"/>
          </a:fillRef>
          <a:effectRef idx="2">
            <a:schemeClr val="accent5"/>
          </a:effectRef>
          <a:fontRef idx="minor">
            <a:schemeClr val="tx1"/>
          </a:fontRef>
        </p:style>
      </p:cxnSp>
      <p:sp>
        <p:nvSpPr>
          <p:cNvPr id="10" name="Rectangle 9"/>
          <p:cNvSpPr/>
          <p:nvPr/>
        </p:nvSpPr>
        <p:spPr>
          <a:xfrm>
            <a:off x="369305" y="1131236"/>
            <a:ext cx="11578855" cy="4524315"/>
          </a:xfrm>
          <a:prstGeom prst="rect">
            <a:avLst/>
          </a:prstGeom>
          <a:ln w="19050">
            <a:solidFill>
              <a:schemeClr val="accent2">
                <a:lumMod val="75000"/>
              </a:schemeClr>
            </a:solidFill>
            <a:prstDash val="dash"/>
          </a:ln>
        </p:spPr>
        <p:txBody>
          <a:bodyPr wrap="square">
            <a:spAutoFit/>
          </a:bodyPr>
          <a:lstStyle/>
          <a:p>
            <a:r>
              <a:rPr lang="id-ID" dirty="0" smtClean="0"/>
              <a:t>Dalam </a:t>
            </a:r>
            <a:r>
              <a:rPr lang="id-ID" dirty="0"/>
              <a:t>rangka penugasan atau </a:t>
            </a:r>
            <a:r>
              <a:rPr lang="id-ID" dirty="0" smtClean="0"/>
              <a:t>kompetisi, </a:t>
            </a:r>
            <a:r>
              <a:rPr lang="id-ID" dirty="0"/>
              <a:t>Pemerintah Daerah:</a:t>
            </a:r>
          </a:p>
          <a:p>
            <a:pPr marL="342900" indent="-342900">
              <a:buFont typeface="+mj-lt"/>
              <a:buAutoNum type="alphaLcPeriod"/>
            </a:pPr>
            <a:r>
              <a:rPr lang="id-ID" dirty="0" smtClean="0"/>
              <a:t>menyusun </a:t>
            </a:r>
            <a:r>
              <a:rPr lang="id-ID" dirty="0"/>
              <a:t>pra studi kelayakan pembangunan PLTSa yang meliputi studi aspek </a:t>
            </a:r>
            <a:r>
              <a:rPr lang="id-ID" dirty="0" smtClean="0"/>
              <a:t>hukum,</a:t>
            </a:r>
            <a:r>
              <a:rPr lang="en-US" dirty="0" smtClean="0"/>
              <a:t> </a:t>
            </a:r>
            <a:r>
              <a:rPr lang="id-ID" dirty="0" smtClean="0"/>
              <a:t>kelembagaan</a:t>
            </a:r>
            <a:r>
              <a:rPr lang="id-ID" dirty="0"/>
              <a:t>, pendanaan, sosial budaya, dan teknologi, paling sedikit memuat:</a:t>
            </a:r>
          </a:p>
          <a:p>
            <a:pPr marL="800100" indent="-342900">
              <a:buFont typeface="+mj-lt"/>
              <a:buAutoNum type="arabicParenR"/>
            </a:pPr>
            <a:r>
              <a:rPr lang="id-ID" dirty="0" smtClean="0"/>
              <a:t>jumlah </a:t>
            </a:r>
            <a:r>
              <a:rPr lang="id-ID" dirty="0"/>
              <a:t>Sampah per hari;</a:t>
            </a:r>
          </a:p>
          <a:p>
            <a:pPr marL="800100" indent="-342900">
              <a:buFont typeface="+mj-lt"/>
              <a:buAutoNum type="arabicParenR"/>
            </a:pPr>
            <a:r>
              <a:rPr lang="id-ID" dirty="0" smtClean="0"/>
              <a:t>komposisi </a:t>
            </a:r>
            <a:r>
              <a:rPr lang="id-ID" dirty="0"/>
              <a:t>Sampah: ultimate, proximate, abu, dan logam berat;</a:t>
            </a:r>
          </a:p>
          <a:p>
            <a:pPr marL="800100" indent="-342900">
              <a:buFont typeface="+mj-lt"/>
              <a:buAutoNum type="arabicParenR"/>
            </a:pPr>
            <a:r>
              <a:rPr lang="id-ID" dirty="0" smtClean="0"/>
              <a:t>kondisi </a:t>
            </a:r>
            <a:r>
              <a:rPr lang="id-ID" dirty="0"/>
              <a:t>dan ketersediaan lahan;</a:t>
            </a:r>
          </a:p>
          <a:p>
            <a:pPr marL="800100" indent="-342900">
              <a:buFont typeface="+mj-lt"/>
              <a:buAutoNum type="arabicParenR"/>
            </a:pPr>
            <a:r>
              <a:rPr lang="id-ID" dirty="0" smtClean="0"/>
              <a:t>kondisi </a:t>
            </a:r>
            <a:r>
              <a:rPr lang="id-ID" dirty="0"/>
              <a:t>dan persyaratan khusus yang diperlukan;</a:t>
            </a:r>
          </a:p>
          <a:p>
            <a:pPr marL="800100" indent="-342900">
              <a:buFont typeface="+mj-lt"/>
              <a:buAutoNum type="arabicParenR"/>
            </a:pPr>
            <a:r>
              <a:rPr lang="id-ID" dirty="0" smtClean="0"/>
              <a:t>ketersediaan </a:t>
            </a:r>
            <a:r>
              <a:rPr lang="id-ID" dirty="0"/>
              <a:t>air dan sumber air;</a:t>
            </a:r>
          </a:p>
          <a:p>
            <a:pPr marL="800100" indent="-342900">
              <a:buFont typeface="+mj-lt"/>
              <a:buAutoNum type="arabicParenR"/>
            </a:pPr>
            <a:r>
              <a:rPr lang="id-ID" dirty="0" smtClean="0"/>
              <a:t>penyelesaian </a:t>
            </a:r>
            <a:r>
              <a:rPr lang="id-ID" dirty="0"/>
              <a:t>dan/atau pengolahan residu; dan</a:t>
            </a:r>
          </a:p>
          <a:p>
            <a:pPr marL="800100" indent="-342900">
              <a:buFont typeface="+mj-lt"/>
              <a:buAutoNum type="arabicParenR"/>
            </a:pPr>
            <a:r>
              <a:rPr lang="id-ID" dirty="0" smtClean="0"/>
              <a:t>jadwal </a:t>
            </a:r>
            <a:r>
              <a:rPr lang="id-ID" dirty="0"/>
              <a:t>pelaksanaan proyek;</a:t>
            </a:r>
          </a:p>
          <a:p>
            <a:pPr marL="342900" indent="-342900">
              <a:buFont typeface="+mj-lt"/>
              <a:buAutoNum type="alphaLcPeriod" startAt="2"/>
            </a:pPr>
            <a:r>
              <a:rPr lang="id-ID" dirty="0" smtClean="0"/>
              <a:t>memastikan </a:t>
            </a:r>
            <a:r>
              <a:rPr lang="id-ID" dirty="0"/>
              <a:t>ketersediaan Sampah dengan kapasitas minimal keekonomian PLTSa </a:t>
            </a:r>
            <a:r>
              <a:rPr lang="id-ID" dirty="0" smtClean="0"/>
              <a:t>sesuai</a:t>
            </a:r>
            <a:r>
              <a:rPr lang="en-US" dirty="0" smtClean="0"/>
              <a:t> </a:t>
            </a:r>
            <a:r>
              <a:rPr lang="id-ID" dirty="0" smtClean="0"/>
              <a:t>dengan </a:t>
            </a:r>
            <a:r>
              <a:rPr lang="id-ID" dirty="0"/>
              <a:t>hasil pra studi </a:t>
            </a:r>
            <a:r>
              <a:rPr lang="id-ID" dirty="0" smtClean="0"/>
              <a:t>kelayakan;</a:t>
            </a:r>
            <a:endParaRPr lang="en-US" dirty="0" smtClean="0"/>
          </a:p>
          <a:p>
            <a:pPr marL="342900" indent="-342900">
              <a:buFont typeface="+mj-lt"/>
              <a:buAutoNum type="alphaLcPeriod" startAt="2"/>
            </a:pPr>
            <a:r>
              <a:rPr lang="id-ID" dirty="0" smtClean="0"/>
              <a:t>memastikan </a:t>
            </a:r>
            <a:r>
              <a:rPr lang="id-ID" dirty="0"/>
              <a:t>metode pengolahan Sampah sesuai dengan kebijakan dan strategi </a:t>
            </a:r>
            <a:r>
              <a:rPr lang="id-ID" dirty="0" smtClean="0"/>
              <a:t>Pengelolaan</a:t>
            </a:r>
            <a:r>
              <a:rPr lang="en-US" dirty="0" smtClean="0"/>
              <a:t> </a:t>
            </a:r>
            <a:r>
              <a:rPr lang="id-ID" dirty="0" smtClean="0"/>
              <a:t>Sampah </a:t>
            </a:r>
            <a:r>
              <a:rPr lang="id-ID" dirty="0"/>
              <a:t>daerah provinsi/ kabupaten/ kota serta rencana induk dan studi kelayakan </a:t>
            </a:r>
            <a:r>
              <a:rPr lang="id-ID" dirty="0" smtClean="0"/>
              <a:t>Pengelolaan</a:t>
            </a:r>
            <a:r>
              <a:rPr lang="en-US" dirty="0" smtClean="0"/>
              <a:t> </a:t>
            </a:r>
            <a:r>
              <a:rPr lang="id-ID" dirty="0" smtClean="0"/>
              <a:t>Sampah </a:t>
            </a:r>
            <a:r>
              <a:rPr lang="id-ID" dirty="0"/>
              <a:t>daerah provinsi/ kabupaten/kota; </a:t>
            </a:r>
            <a:r>
              <a:rPr lang="id-ID" dirty="0" smtClean="0"/>
              <a:t>dan</a:t>
            </a:r>
            <a:endParaRPr lang="en-US" dirty="0" smtClean="0"/>
          </a:p>
          <a:p>
            <a:pPr marL="342900" indent="-342900">
              <a:buFont typeface="+mj-lt"/>
              <a:buAutoNum type="alphaLcPeriod" startAt="2"/>
            </a:pPr>
            <a:r>
              <a:rPr lang="id-ID" dirty="0" smtClean="0"/>
              <a:t>memastikan ketersediaan lokasi pembangunan PLTSa dalam rencana tata ruang wilayah</a:t>
            </a:r>
            <a:r>
              <a:rPr lang="en-US" dirty="0" smtClean="0"/>
              <a:t> </a:t>
            </a:r>
            <a:r>
              <a:rPr lang="id-ID" dirty="0" smtClean="0"/>
              <a:t>daerah provinsi/ kabupaten/ kota.</a:t>
            </a:r>
            <a:endParaRPr lang="id-ID" dirty="0"/>
          </a:p>
        </p:txBody>
      </p:sp>
      <p:sp>
        <p:nvSpPr>
          <p:cNvPr id="11" name="Rectangle 10"/>
          <p:cNvSpPr/>
          <p:nvPr/>
        </p:nvSpPr>
        <p:spPr>
          <a:xfrm>
            <a:off x="836428" y="5868337"/>
            <a:ext cx="10753060" cy="400110"/>
          </a:xfrm>
          <a:prstGeom prst="rect">
            <a:avLst/>
          </a:prstGeom>
        </p:spPr>
        <p:txBody>
          <a:bodyPr wrap="square">
            <a:spAutoFit/>
          </a:bodyPr>
          <a:lstStyle/>
          <a:p>
            <a:pPr algn="ctr"/>
            <a:r>
              <a:rPr lang="id-ID" sz="2000" b="1" dirty="0"/>
              <a:t>Dalam menyusun pra studi kelayakan, Pemerinta</a:t>
            </a:r>
            <a:r>
              <a:rPr lang="en-US" sz="2000" b="1" dirty="0"/>
              <a:t>h </a:t>
            </a:r>
            <a:r>
              <a:rPr lang="id-ID" sz="2000" b="1" dirty="0"/>
              <a:t>Daerah dapat menggunakan jasa konsultan.</a:t>
            </a:r>
            <a:endParaRPr lang="id-ID" sz="2000" b="1" dirty="0"/>
          </a:p>
        </p:txBody>
      </p:sp>
    </p:spTree>
    <p:extLst>
      <p:ext uri="{BB962C8B-B14F-4D97-AF65-F5344CB8AC3E}">
        <p14:creationId xmlns:p14="http://schemas.microsoft.com/office/powerpoint/2010/main" val="4071659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extLst>
          </p:cNvPr>
          <p:cNvSpPr txBox="1">
            <a:spLocks/>
          </p:cNvSpPr>
          <p:nvPr/>
        </p:nvSpPr>
        <p:spPr bwMode="auto">
          <a:xfrm>
            <a:off x="190500" y="46038"/>
            <a:ext cx="1200150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5613" eaLnBrk="0" hangingPunct="0">
              <a:defRPr>
                <a:solidFill>
                  <a:schemeClr val="tx1"/>
                </a:solidFill>
                <a:latin typeface="Calibri" pitchFamily="34" charset="0"/>
                <a:cs typeface="Arial" pitchFamily="34" charset="0"/>
              </a:defRPr>
            </a:lvl1pPr>
            <a:lvl2pPr marL="742950" indent="-285750" defTabSz="455613" eaLnBrk="0" hangingPunct="0">
              <a:defRPr>
                <a:solidFill>
                  <a:schemeClr val="tx1"/>
                </a:solidFill>
                <a:latin typeface="Calibri" pitchFamily="34" charset="0"/>
                <a:cs typeface="Arial" pitchFamily="34" charset="0"/>
              </a:defRPr>
            </a:lvl2pPr>
            <a:lvl3pPr marL="1143000" indent="-228600" defTabSz="455613" eaLnBrk="0" hangingPunct="0">
              <a:defRPr>
                <a:solidFill>
                  <a:schemeClr val="tx1"/>
                </a:solidFill>
                <a:latin typeface="Calibri" pitchFamily="34" charset="0"/>
                <a:cs typeface="Arial" pitchFamily="34" charset="0"/>
              </a:defRPr>
            </a:lvl3pPr>
            <a:lvl4pPr marL="1600200" indent="-228600" defTabSz="455613" eaLnBrk="0" hangingPunct="0">
              <a:defRPr>
                <a:solidFill>
                  <a:schemeClr val="tx1"/>
                </a:solidFill>
                <a:latin typeface="Calibri" pitchFamily="34" charset="0"/>
                <a:cs typeface="Arial" pitchFamily="34" charset="0"/>
              </a:defRPr>
            </a:lvl4pPr>
            <a:lvl5pPr marL="2057400" indent="-228600" defTabSz="455613" eaLnBrk="0" hangingPunct="0">
              <a:defRPr>
                <a:solidFill>
                  <a:schemeClr val="tx1"/>
                </a:solidFill>
                <a:latin typeface="Calibri" pitchFamily="34" charset="0"/>
                <a:cs typeface="Arial" pitchFamily="34" charset="0"/>
              </a:defRPr>
            </a:lvl5pPr>
            <a:lvl6pPr marL="2514600" indent="-228600" defTabSz="455613"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defTabSz="455613"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defTabSz="455613"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defTabSz="455613" eaLnBrk="0" fontAlgn="base" hangingPunct="0">
              <a:spcBef>
                <a:spcPct val="0"/>
              </a:spcBef>
              <a:spcAft>
                <a:spcPct val="0"/>
              </a:spcAft>
              <a:defRPr>
                <a:solidFill>
                  <a:schemeClr val="tx1"/>
                </a:solidFill>
                <a:latin typeface="Calibri" pitchFamily="34" charset="0"/>
                <a:cs typeface="Arial" pitchFamily="34" charset="0"/>
              </a:defRPr>
            </a:lvl9pPr>
          </a:lstStyle>
          <a:p>
            <a:pPr>
              <a:defRPr/>
            </a:pPr>
            <a:r>
              <a:rPr lang="en-US" sz="2400" b="1" dirty="0" smtClean="0">
                <a:solidFill>
                  <a:schemeClr val="accent1">
                    <a:lumMod val="75000"/>
                  </a:schemeClr>
                </a:solidFill>
              </a:rPr>
              <a:t>PERIZINAN DAN NON PERIZINAN </a:t>
            </a:r>
            <a:r>
              <a:rPr lang="en-US" sz="2000" b="1" dirty="0" smtClean="0">
                <a:solidFill>
                  <a:schemeClr val="accent1">
                    <a:lumMod val="75000"/>
                  </a:schemeClr>
                </a:solidFill>
              </a:rPr>
              <a:t>(</a:t>
            </a:r>
            <a:r>
              <a:rPr lang="en-US" sz="2000" b="1" dirty="0" err="1" smtClean="0">
                <a:solidFill>
                  <a:schemeClr val="accent1">
                    <a:lumMod val="75000"/>
                  </a:schemeClr>
                </a:solidFill>
              </a:rPr>
              <a:t>Pasal</a:t>
            </a:r>
            <a:r>
              <a:rPr lang="en-US" sz="2000" b="1" dirty="0" smtClean="0">
                <a:solidFill>
                  <a:schemeClr val="accent1">
                    <a:lumMod val="75000"/>
                  </a:schemeClr>
                </a:solidFill>
              </a:rPr>
              <a:t> 9) </a:t>
            </a:r>
            <a:endParaRPr lang="en-US" sz="2000" b="1" dirty="0">
              <a:solidFill>
                <a:schemeClr val="accent1">
                  <a:lumMod val="75000"/>
                </a:schemeClr>
              </a:solidFill>
            </a:endParaRPr>
          </a:p>
        </p:txBody>
      </p:sp>
      <p:cxnSp>
        <p:nvCxnSpPr>
          <p:cNvPr id="6" name="Straight Connector 5"/>
          <p:cNvCxnSpPr/>
          <p:nvPr/>
        </p:nvCxnSpPr>
        <p:spPr>
          <a:xfrm flipV="1">
            <a:off x="518160" y="610568"/>
            <a:ext cx="11430000" cy="40640"/>
          </a:xfrm>
          <a:prstGeom prst="line">
            <a:avLst/>
          </a:prstGeom>
        </p:spPr>
        <p:style>
          <a:lnRef idx="3">
            <a:schemeClr val="accent5"/>
          </a:lnRef>
          <a:fillRef idx="0">
            <a:schemeClr val="accent5"/>
          </a:fillRef>
          <a:effectRef idx="2">
            <a:schemeClr val="accent5"/>
          </a:effectRef>
          <a:fontRef idx="minor">
            <a:schemeClr val="tx1"/>
          </a:fontRef>
        </p:style>
      </p:cxnSp>
      <p:sp>
        <p:nvSpPr>
          <p:cNvPr id="7" name="Pentagon 6"/>
          <p:cNvSpPr/>
          <p:nvPr/>
        </p:nvSpPr>
        <p:spPr>
          <a:xfrm>
            <a:off x="434975" y="1226165"/>
            <a:ext cx="2488978" cy="1134286"/>
          </a:xfrm>
          <a:prstGeom prst="homePlat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t>Pengelola Sampah dan Pengembang </a:t>
            </a:r>
            <a:r>
              <a:rPr lang="id-ID" dirty="0" smtClean="0"/>
              <a:t>PLTSa</a:t>
            </a:r>
            <a:r>
              <a:rPr lang="en-US" dirty="0" smtClean="0"/>
              <a:t> </a:t>
            </a:r>
            <a:r>
              <a:rPr lang="en-US" dirty="0" err="1" smtClean="0"/>
              <a:t>wajib</a:t>
            </a:r>
            <a:r>
              <a:rPr lang="en-US" dirty="0" smtClean="0"/>
              <a:t> </a:t>
            </a:r>
            <a:r>
              <a:rPr lang="en-US" dirty="0" err="1" smtClean="0"/>
              <a:t>memenuhi</a:t>
            </a:r>
            <a:r>
              <a:rPr lang="en-US" dirty="0" smtClean="0"/>
              <a:t>:</a:t>
            </a:r>
            <a:endParaRPr lang="id-ID" dirty="0"/>
          </a:p>
        </p:txBody>
      </p:sp>
      <p:sp>
        <p:nvSpPr>
          <p:cNvPr id="8" name="Rounded Rectangle 7"/>
          <p:cNvSpPr/>
          <p:nvPr/>
        </p:nvSpPr>
        <p:spPr>
          <a:xfrm>
            <a:off x="3009014" y="1259259"/>
            <a:ext cx="5645888" cy="534048"/>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2000" dirty="0">
                <a:solidFill>
                  <a:schemeClr val="tx1"/>
                </a:solidFill>
              </a:rPr>
              <a:t>perizinan di bidang lingkungan hidup</a:t>
            </a:r>
            <a:endParaRPr lang="en-US" sz="2000" dirty="0">
              <a:solidFill>
                <a:schemeClr val="tx1"/>
              </a:solidFill>
            </a:endParaRPr>
          </a:p>
        </p:txBody>
      </p:sp>
      <p:sp>
        <p:nvSpPr>
          <p:cNvPr id="9" name="Rounded Rectangle 8"/>
          <p:cNvSpPr/>
          <p:nvPr/>
        </p:nvSpPr>
        <p:spPr>
          <a:xfrm>
            <a:off x="3009015" y="1905811"/>
            <a:ext cx="5645887" cy="454639"/>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2000" dirty="0">
                <a:solidFill>
                  <a:schemeClr val="tx1"/>
                </a:solidFill>
              </a:rPr>
              <a:t>perizinan di bidang usaha penyediaan tenaga listrik</a:t>
            </a:r>
            <a:endParaRPr lang="en-US" sz="2000" dirty="0">
              <a:solidFill>
                <a:schemeClr val="tx1"/>
              </a:solidFill>
            </a:endParaRPr>
          </a:p>
        </p:txBody>
      </p:sp>
      <p:sp>
        <p:nvSpPr>
          <p:cNvPr id="10" name="Rectangle 9"/>
          <p:cNvSpPr/>
          <p:nvPr/>
        </p:nvSpPr>
        <p:spPr>
          <a:xfrm>
            <a:off x="8878186" y="1300593"/>
            <a:ext cx="2987750" cy="1077218"/>
          </a:xfrm>
          <a:prstGeom prst="rect">
            <a:avLst/>
          </a:prstGeom>
          <a:ln w="19050">
            <a:solidFill>
              <a:schemeClr val="accent2">
                <a:lumMod val="75000"/>
              </a:schemeClr>
            </a:solidFill>
            <a:prstDash val="dash"/>
          </a:ln>
        </p:spPr>
        <p:txBody>
          <a:bodyPr wrap="square">
            <a:spAutoFit/>
          </a:bodyPr>
          <a:lstStyle/>
          <a:p>
            <a:r>
              <a:rPr lang="id-ID" sz="1600" dirty="0"/>
              <a:t>Pengelola Sampah dan Pengembang PLTSa </a:t>
            </a:r>
            <a:r>
              <a:rPr lang="id-ID" sz="1600" b="1" dirty="0" smtClean="0"/>
              <a:t>diberikan </a:t>
            </a:r>
            <a:r>
              <a:rPr lang="id-ID" sz="1600" b="1" dirty="0"/>
              <a:t>kemudahan penerbitan izin prinsip </a:t>
            </a:r>
            <a:r>
              <a:rPr lang="id-ID" sz="1600" b="1" dirty="0" smtClean="0"/>
              <a:t>pembangunan/konstruksi</a:t>
            </a:r>
            <a:endParaRPr lang="id-ID" sz="1600" b="1" dirty="0"/>
          </a:p>
        </p:txBody>
      </p:sp>
      <p:sp>
        <p:nvSpPr>
          <p:cNvPr id="11" name="Rectangle 10"/>
          <p:cNvSpPr/>
          <p:nvPr/>
        </p:nvSpPr>
        <p:spPr>
          <a:xfrm>
            <a:off x="890440" y="2935461"/>
            <a:ext cx="10601620" cy="2862322"/>
          </a:xfrm>
          <a:prstGeom prst="rect">
            <a:avLst/>
          </a:prstGeom>
          <a:ln w="19050">
            <a:solidFill>
              <a:schemeClr val="accent2">
                <a:lumMod val="75000"/>
              </a:schemeClr>
            </a:solidFill>
          </a:ln>
        </p:spPr>
        <p:txBody>
          <a:bodyPr wrap="square">
            <a:spAutoFit/>
          </a:bodyPr>
          <a:lstStyle/>
          <a:p>
            <a:r>
              <a:rPr lang="en-US" sz="2000" dirty="0" smtClean="0"/>
              <a:t>K</a:t>
            </a:r>
            <a:r>
              <a:rPr lang="id-ID" sz="2000" dirty="0" smtClean="0"/>
              <a:t>ewenangan</a:t>
            </a:r>
            <a:r>
              <a:rPr lang="en-US" sz="2000" dirty="0" smtClean="0"/>
              <a:t> yang </a:t>
            </a:r>
            <a:r>
              <a:rPr lang="en-US" sz="2000" dirty="0" err="1" smtClean="0"/>
              <a:t>dapat</a:t>
            </a:r>
            <a:r>
              <a:rPr lang="id-ID" sz="2000" dirty="0" smtClean="0"/>
              <a:t> </a:t>
            </a:r>
            <a:r>
              <a:rPr lang="id-ID" sz="2000" dirty="0"/>
              <a:t>memberikan dukungan perizinan dan nonperizinan serta penyederhanaannya yang diperlukan Pengelola Sampah dan Pengembang </a:t>
            </a:r>
            <a:r>
              <a:rPr lang="id-ID" sz="2000" dirty="0" smtClean="0"/>
              <a:t>PLTSa</a:t>
            </a:r>
            <a:r>
              <a:rPr lang="en-US" sz="2000" dirty="0" smtClean="0"/>
              <a:t> :</a:t>
            </a:r>
          </a:p>
          <a:p>
            <a:pPr marL="342900" indent="-342900">
              <a:buFont typeface="+mj-lt"/>
              <a:buAutoNum type="arabicPeriod"/>
            </a:pPr>
            <a:r>
              <a:rPr lang="id-ID" sz="2000" dirty="0"/>
              <a:t>Menteri Lingkungan Hidup dan Kehutanan</a:t>
            </a:r>
            <a:r>
              <a:rPr lang="id-ID" sz="2000" dirty="0" smtClean="0"/>
              <a:t>,</a:t>
            </a:r>
            <a:endParaRPr lang="en-US" sz="2000" dirty="0" smtClean="0"/>
          </a:p>
          <a:p>
            <a:pPr marL="342900" indent="-342900">
              <a:buFont typeface="+mj-lt"/>
              <a:buAutoNum type="arabicPeriod"/>
            </a:pPr>
            <a:r>
              <a:rPr lang="id-ID" sz="2000" dirty="0" smtClean="0"/>
              <a:t>Menteri </a:t>
            </a:r>
            <a:r>
              <a:rPr lang="id-ID" sz="2000" dirty="0"/>
              <a:t>Energi dan Sumber Daya Mineral, </a:t>
            </a:r>
            <a:endParaRPr lang="en-US" sz="2000" dirty="0" smtClean="0"/>
          </a:p>
          <a:p>
            <a:pPr marL="342900" indent="-342900">
              <a:buFont typeface="+mj-lt"/>
              <a:buAutoNum type="arabicPeriod"/>
            </a:pPr>
            <a:r>
              <a:rPr lang="id-ID" sz="2000" dirty="0" smtClean="0"/>
              <a:t>Menteri </a:t>
            </a:r>
            <a:r>
              <a:rPr lang="id-ID" sz="2000" dirty="0"/>
              <a:t>Pekerjaan Umum dan Perumahan Rakyat, </a:t>
            </a:r>
            <a:endParaRPr lang="en-US" sz="2000" dirty="0" smtClean="0"/>
          </a:p>
          <a:p>
            <a:pPr marL="342900" indent="-342900">
              <a:buFont typeface="+mj-lt"/>
              <a:buAutoNum type="arabicPeriod"/>
            </a:pPr>
            <a:r>
              <a:rPr lang="id-ID" sz="2000" dirty="0" smtClean="0"/>
              <a:t>Menteri </a:t>
            </a:r>
            <a:r>
              <a:rPr lang="id-ID" sz="2000" dirty="0"/>
              <a:t>Agraria dan Tata Ruang/Kepala Badan Pertanahan Nasional, </a:t>
            </a:r>
            <a:endParaRPr lang="en-US" sz="2000" dirty="0" smtClean="0"/>
          </a:p>
          <a:p>
            <a:pPr marL="342900" indent="-342900">
              <a:buFont typeface="+mj-lt"/>
              <a:buAutoNum type="arabicPeriod"/>
            </a:pPr>
            <a:r>
              <a:rPr lang="id-ID" sz="2000" dirty="0" smtClean="0"/>
              <a:t>Kepala </a:t>
            </a:r>
            <a:r>
              <a:rPr lang="id-ID" sz="2000" dirty="0"/>
              <a:t>Badan Koordinasi Penanaman Modal, </a:t>
            </a:r>
            <a:endParaRPr lang="en-US" sz="2000" dirty="0"/>
          </a:p>
          <a:p>
            <a:pPr marL="342900" indent="-342900">
              <a:buFont typeface="+mj-lt"/>
              <a:buAutoNum type="arabicPeriod"/>
            </a:pPr>
            <a:r>
              <a:rPr lang="en-US" sz="2000" dirty="0" smtClean="0"/>
              <a:t>M</a:t>
            </a:r>
            <a:r>
              <a:rPr lang="id-ID" sz="2000" dirty="0" smtClean="0"/>
              <a:t>enteri </a:t>
            </a:r>
            <a:r>
              <a:rPr lang="id-ID" sz="2000" dirty="0"/>
              <a:t>serta kepala lembaga lainnya, dan </a:t>
            </a:r>
            <a:endParaRPr lang="en-US" sz="2000" dirty="0" smtClean="0"/>
          </a:p>
          <a:p>
            <a:pPr marL="342900" indent="-342900">
              <a:buFont typeface="+mj-lt"/>
              <a:buAutoNum type="arabicPeriod"/>
            </a:pPr>
            <a:r>
              <a:rPr lang="id-ID" sz="2000" dirty="0" smtClean="0"/>
              <a:t>Pemerintah </a:t>
            </a:r>
            <a:r>
              <a:rPr lang="id-ID" sz="2000" dirty="0"/>
              <a:t>Daerah</a:t>
            </a:r>
            <a:endParaRPr lang="en-US" sz="2000" dirty="0"/>
          </a:p>
        </p:txBody>
      </p:sp>
    </p:spTree>
    <p:extLst>
      <p:ext uri="{BB962C8B-B14F-4D97-AF65-F5344CB8AC3E}">
        <p14:creationId xmlns:p14="http://schemas.microsoft.com/office/powerpoint/2010/main" val="2828175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extLst>
          </p:cNvPr>
          <p:cNvSpPr txBox="1">
            <a:spLocks/>
          </p:cNvSpPr>
          <p:nvPr/>
        </p:nvSpPr>
        <p:spPr bwMode="auto">
          <a:xfrm>
            <a:off x="190500" y="46038"/>
            <a:ext cx="1200150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5613" eaLnBrk="0" hangingPunct="0">
              <a:defRPr>
                <a:solidFill>
                  <a:schemeClr val="tx1"/>
                </a:solidFill>
                <a:latin typeface="Calibri" pitchFamily="34" charset="0"/>
                <a:cs typeface="Arial" pitchFamily="34" charset="0"/>
              </a:defRPr>
            </a:lvl1pPr>
            <a:lvl2pPr marL="742950" indent="-285750" defTabSz="455613" eaLnBrk="0" hangingPunct="0">
              <a:defRPr>
                <a:solidFill>
                  <a:schemeClr val="tx1"/>
                </a:solidFill>
                <a:latin typeface="Calibri" pitchFamily="34" charset="0"/>
                <a:cs typeface="Arial" pitchFamily="34" charset="0"/>
              </a:defRPr>
            </a:lvl2pPr>
            <a:lvl3pPr marL="1143000" indent="-228600" defTabSz="455613" eaLnBrk="0" hangingPunct="0">
              <a:defRPr>
                <a:solidFill>
                  <a:schemeClr val="tx1"/>
                </a:solidFill>
                <a:latin typeface="Calibri" pitchFamily="34" charset="0"/>
                <a:cs typeface="Arial" pitchFamily="34" charset="0"/>
              </a:defRPr>
            </a:lvl3pPr>
            <a:lvl4pPr marL="1600200" indent="-228600" defTabSz="455613" eaLnBrk="0" hangingPunct="0">
              <a:defRPr>
                <a:solidFill>
                  <a:schemeClr val="tx1"/>
                </a:solidFill>
                <a:latin typeface="Calibri" pitchFamily="34" charset="0"/>
                <a:cs typeface="Arial" pitchFamily="34" charset="0"/>
              </a:defRPr>
            </a:lvl4pPr>
            <a:lvl5pPr marL="2057400" indent="-228600" defTabSz="455613" eaLnBrk="0" hangingPunct="0">
              <a:defRPr>
                <a:solidFill>
                  <a:schemeClr val="tx1"/>
                </a:solidFill>
                <a:latin typeface="Calibri" pitchFamily="34" charset="0"/>
                <a:cs typeface="Arial" pitchFamily="34" charset="0"/>
              </a:defRPr>
            </a:lvl5pPr>
            <a:lvl6pPr marL="2514600" indent="-228600" defTabSz="455613"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defTabSz="455613"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defTabSz="455613"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defTabSz="455613" eaLnBrk="0" fontAlgn="base" hangingPunct="0">
              <a:spcBef>
                <a:spcPct val="0"/>
              </a:spcBef>
              <a:spcAft>
                <a:spcPct val="0"/>
              </a:spcAft>
              <a:defRPr>
                <a:solidFill>
                  <a:schemeClr val="tx1"/>
                </a:solidFill>
                <a:latin typeface="Calibri" pitchFamily="34" charset="0"/>
                <a:cs typeface="Arial" pitchFamily="34" charset="0"/>
              </a:defRPr>
            </a:lvl9pPr>
          </a:lstStyle>
          <a:p>
            <a:pPr>
              <a:defRPr/>
            </a:pPr>
            <a:r>
              <a:rPr lang="en-US" sz="2400" b="1" dirty="0" smtClean="0">
                <a:solidFill>
                  <a:schemeClr val="accent1">
                    <a:lumMod val="75000"/>
                  </a:schemeClr>
                </a:solidFill>
              </a:rPr>
              <a:t>PEMBELIAN TENAGA LISTRIK </a:t>
            </a:r>
            <a:r>
              <a:rPr lang="en-US" sz="2000" b="1" dirty="0" smtClean="0">
                <a:solidFill>
                  <a:schemeClr val="accent1">
                    <a:lumMod val="75000"/>
                  </a:schemeClr>
                </a:solidFill>
              </a:rPr>
              <a:t>(</a:t>
            </a:r>
            <a:r>
              <a:rPr lang="en-US" sz="2000" b="1" dirty="0" err="1" smtClean="0">
                <a:solidFill>
                  <a:schemeClr val="accent1">
                    <a:lumMod val="75000"/>
                  </a:schemeClr>
                </a:solidFill>
              </a:rPr>
              <a:t>Pasal</a:t>
            </a:r>
            <a:r>
              <a:rPr lang="en-US" sz="2000" b="1" dirty="0" smtClean="0">
                <a:solidFill>
                  <a:schemeClr val="accent1">
                    <a:lumMod val="75000"/>
                  </a:schemeClr>
                </a:solidFill>
              </a:rPr>
              <a:t> 10)</a:t>
            </a:r>
            <a:endParaRPr lang="en-US" b="1" dirty="0">
              <a:solidFill>
                <a:schemeClr val="accent1">
                  <a:lumMod val="75000"/>
                </a:schemeClr>
              </a:solidFill>
            </a:endParaRPr>
          </a:p>
        </p:txBody>
      </p:sp>
      <p:cxnSp>
        <p:nvCxnSpPr>
          <p:cNvPr id="5" name="Straight Connector 4"/>
          <p:cNvCxnSpPr/>
          <p:nvPr/>
        </p:nvCxnSpPr>
        <p:spPr>
          <a:xfrm flipV="1">
            <a:off x="518160" y="568014"/>
            <a:ext cx="11430000" cy="40640"/>
          </a:xfrm>
          <a:prstGeom prst="line">
            <a:avLst/>
          </a:prstGeom>
        </p:spPr>
        <p:style>
          <a:lnRef idx="3">
            <a:schemeClr val="accent5"/>
          </a:lnRef>
          <a:fillRef idx="0">
            <a:schemeClr val="accent5"/>
          </a:fillRef>
          <a:effectRef idx="2">
            <a:schemeClr val="accent5"/>
          </a:effectRef>
          <a:fontRef idx="minor">
            <a:schemeClr val="tx1"/>
          </a:fontRef>
        </p:style>
      </p:cxnSp>
      <p:sp>
        <p:nvSpPr>
          <p:cNvPr id="6" name="Rectangle 5"/>
          <p:cNvSpPr/>
          <p:nvPr/>
        </p:nvSpPr>
        <p:spPr>
          <a:xfrm>
            <a:off x="518160" y="801321"/>
            <a:ext cx="11132288" cy="5647700"/>
          </a:xfrm>
          <a:prstGeom prst="rect">
            <a:avLst/>
          </a:prstGeom>
          <a:ln w="19050">
            <a:solidFill>
              <a:schemeClr val="accent2">
                <a:lumMod val="75000"/>
              </a:schemeClr>
            </a:solidFill>
            <a:prstDash val="sysDash"/>
          </a:ln>
        </p:spPr>
        <p:txBody>
          <a:bodyPr wrap="square">
            <a:spAutoFit/>
          </a:bodyPr>
          <a:lstStyle/>
          <a:p>
            <a:pPr marL="514350" indent="-514350" algn="just">
              <a:buFont typeface="+mj-lt"/>
              <a:buAutoNum type="arabicParenR"/>
            </a:pPr>
            <a:r>
              <a:rPr lang="id-ID" sz="1900" dirty="0"/>
              <a:t>Setelah menugaskan atau menetapkan Pengelola Sampah dan Pengembang PLTSa, gubernur atau wali kota sesuai dengan </a:t>
            </a:r>
            <a:r>
              <a:rPr lang="id-ID" sz="1900" dirty="0" smtClean="0"/>
              <a:t>kewenangannya, </a:t>
            </a:r>
            <a:r>
              <a:rPr lang="id-ID" sz="1900" dirty="0"/>
              <a:t>mengusulkan kepada Menteri Energi dan Sumber Daya Mineral untuk memberikan penugasan pembelian tenaga listrik PLTSa oleh PT PLN (Persero) dengan melampirkan dokumen yang memuat paling sedikit:</a:t>
            </a:r>
          </a:p>
          <a:p>
            <a:pPr marL="1200150" lvl="3" indent="-514350" algn="just">
              <a:buFont typeface="+mj-lt"/>
              <a:buAutoNum type="alphaLcPeriod"/>
            </a:pPr>
            <a:r>
              <a:rPr lang="id-ID" sz="1900" dirty="0"/>
              <a:t>profil Pengelola Sampah dan Pengembang PLTSa;</a:t>
            </a:r>
          </a:p>
          <a:p>
            <a:pPr marL="1200150" lvl="3" indent="-514350" algn="just">
              <a:buFont typeface="+mj-lt"/>
              <a:buAutoNum type="alphaLcPeriod"/>
            </a:pPr>
            <a:r>
              <a:rPr lang="id-ID" sz="1900" dirty="0"/>
              <a:t>lokasi dan kapasitas PLTSa;</a:t>
            </a:r>
          </a:p>
          <a:p>
            <a:pPr marL="1200150" lvl="3" indent="-514350" algn="just">
              <a:buFont typeface="+mj-lt"/>
              <a:buAutoNum type="alphaLcPeriod"/>
            </a:pPr>
            <a:r>
              <a:rPr lang="id-ID" sz="1900" dirty="0"/>
              <a:t>rencana Commercial Operation Date (COD); dan</a:t>
            </a:r>
          </a:p>
          <a:p>
            <a:pPr marL="1200150" lvl="3" indent="-514350" algn="just">
              <a:buFont typeface="+mj-lt"/>
              <a:buAutoNum type="alphaLcPeriod"/>
            </a:pPr>
            <a:r>
              <a:rPr lang="id-ID" sz="1900" dirty="0"/>
              <a:t>surat penugasan Badan Usaha Milik Daerah atau penetapan pemenang kompetisi Pengelola Sampah dan Pengembang PLTSa.</a:t>
            </a:r>
          </a:p>
          <a:p>
            <a:pPr marL="788670" lvl="1" indent="-514350" algn="just">
              <a:buFont typeface="+mj-lt"/>
              <a:buAutoNum type="arabicParenR"/>
            </a:pPr>
            <a:endParaRPr lang="id-ID" sz="1900" dirty="0"/>
          </a:p>
          <a:p>
            <a:pPr marL="514350" indent="-514350" algn="just">
              <a:buFont typeface="+mj-lt"/>
              <a:buAutoNum type="arabicParenR"/>
            </a:pPr>
            <a:r>
              <a:rPr lang="id-ID" sz="1900" dirty="0"/>
              <a:t>Berdasarkan usulan gubernur atau wali </a:t>
            </a:r>
            <a:r>
              <a:rPr lang="id-ID" sz="1900" dirty="0" smtClean="0"/>
              <a:t>kota, Menteri </a:t>
            </a:r>
            <a:r>
              <a:rPr lang="id-ID" sz="1900" dirty="0"/>
              <a:t>Energi dan Sumber Daya Mineral menugaskan PT PLN (Persero) untuk membeli tenaga listrik dari Pengembang PLTSa</a:t>
            </a:r>
            <a:r>
              <a:rPr lang="id-ID" sz="1900" dirty="0" smtClean="0"/>
              <a:t>.</a:t>
            </a:r>
            <a:endParaRPr lang="en-US" sz="1900" dirty="0" smtClean="0"/>
          </a:p>
          <a:p>
            <a:pPr marL="514350" indent="-514350" algn="just">
              <a:buFont typeface="+mj-lt"/>
              <a:buAutoNum type="arabicParenR"/>
            </a:pPr>
            <a:endParaRPr lang="id-ID" sz="1900" dirty="0"/>
          </a:p>
          <a:p>
            <a:pPr marL="514350" indent="-514350" algn="just">
              <a:buFont typeface="+mj-lt"/>
              <a:buAutoNum type="arabicParenR"/>
            </a:pPr>
            <a:r>
              <a:rPr lang="id-ID" sz="1900" dirty="0"/>
              <a:t>Penugasan PT PLN (</a:t>
            </a:r>
            <a:r>
              <a:rPr lang="id-ID" sz="1900" dirty="0" smtClean="0"/>
              <a:t>Persero)</a:t>
            </a:r>
            <a:r>
              <a:rPr lang="en-US" sz="1900" dirty="0" smtClean="0"/>
              <a:t> </a:t>
            </a:r>
            <a:r>
              <a:rPr lang="id-ID" sz="1900" dirty="0" smtClean="0"/>
              <a:t>meliputi</a:t>
            </a:r>
            <a:r>
              <a:rPr lang="id-ID" sz="1900" dirty="0"/>
              <a:t>:</a:t>
            </a:r>
          </a:p>
          <a:p>
            <a:pPr marL="1200150" lvl="3" indent="-514350" algn="just">
              <a:buAutoNum type="alphaLcPeriod"/>
            </a:pPr>
            <a:r>
              <a:rPr lang="id-ID" sz="1900" dirty="0"/>
              <a:t>penunjukan langsung untuk pembelian tenaga listrik oleh PT PLN (Persero); dan</a:t>
            </a:r>
          </a:p>
          <a:p>
            <a:pPr marL="1200150" lvl="3" indent="-514350" algn="just">
              <a:buAutoNum type="alphaLcPeriod"/>
            </a:pPr>
            <a:r>
              <a:rPr lang="id-ID" sz="1900" dirty="0"/>
              <a:t>persetujuan harga pembelian tenaga listrik oleh PT PLN (Persero</a:t>
            </a:r>
            <a:r>
              <a:rPr lang="id-ID" sz="1900" dirty="0" smtClean="0"/>
              <a:t>).</a:t>
            </a:r>
            <a:endParaRPr lang="en-US" sz="1900" dirty="0" smtClean="0"/>
          </a:p>
          <a:p>
            <a:pPr marL="685800" lvl="3" algn="just"/>
            <a:endParaRPr lang="id-ID" sz="1900" dirty="0"/>
          </a:p>
          <a:p>
            <a:pPr marL="514350" indent="-514350" algn="just">
              <a:buAutoNum type="arabicParenR"/>
            </a:pPr>
            <a:r>
              <a:rPr lang="id-ID" sz="1900" dirty="0"/>
              <a:t>Terhadap penugasan PT PLN (Persero</a:t>
            </a:r>
            <a:r>
              <a:rPr lang="id-ID" sz="1900" dirty="0" smtClean="0"/>
              <a:t>), </a:t>
            </a:r>
            <a:r>
              <a:rPr lang="id-ID" sz="1900" dirty="0"/>
              <a:t>PT PLN (Persero) dapat diberikan kompensasi sesuai dengan ketentuan peraturan perundang-undangan di bidang badan usaha milik negara.</a:t>
            </a:r>
          </a:p>
        </p:txBody>
      </p:sp>
    </p:spTree>
    <p:extLst>
      <p:ext uri="{BB962C8B-B14F-4D97-AF65-F5344CB8AC3E}">
        <p14:creationId xmlns:p14="http://schemas.microsoft.com/office/powerpoint/2010/main" val="3513745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extLst>
          </p:cNvPr>
          <p:cNvSpPr txBox="1">
            <a:spLocks/>
          </p:cNvSpPr>
          <p:nvPr/>
        </p:nvSpPr>
        <p:spPr bwMode="auto">
          <a:xfrm>
            <a:off x="190500" y="46038"/>
            <a:ext cx="1200150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5613" eaLnBrk="0" hangingPunct="0">
              <a:defRPr>
                <a:solidFill>
                  <a:schemeClr val="tx1"/>
                </a:solidFill>
                <a:latin typeface="Calibri" pitchFamily="34" charset="0"/>
                <a:cs typeface="Arial" pitchFamily="34" charset="0"/>
              </a:defRPr>
            </a:lvl1pPr>
            <a:lvl2pPr marL="742950" indent="-285750" defTabSz="455613" eaLnBrk="0" hangingPunct="0">
              <a:defRPr>
                <a:solidFill>
                  <a:schemeClr val="tx1"/>
                </a:solidFill>
                <a:latin typeface="Calibri" pitchFamily="34" charset="0"/>
                <a:cs typeface="Arial" pitchFamily="34" charset="0"/>
              </a:defRPr>
            </a:lvl2pPr>
            <a:lvl3pPr marL="1143000" indent="-228600" defTabSz="455613" eaLnBrk="0" hangingPunct="0">
              <a:defRPr>
                <a:solidFill>
                  <a:schemeClr val="tx1"/>
                </a:solidFill>
                <a:latin typeface="Calibri" pitchFamily="34" charset="0"/>
                <a:cs typeface="Arial" pitchFamily="34" charset="0"/>
              </a:defRPr>
            </a:lvl3pPr>
            <a:lvl4pPr marL="1600200" indent="-228600" defTabSz="455613" eaLnBrk="0" hangingPunct="0">
              <a:defRPr>
                <a:solidFill>
                  <a:schemeClr val="tx1"/>
                </a:solidFill>
                <a:latin typeface="Calibri" pitchFamily="34" charset="0"/>
                <a:cs typeface="Arial" pitchFamily="34" charset="0"/>
              </a:defRPr>
            </a:lvl4pPr>
            <a:lvl5pPr marL="2057400" indent="-228600" defTabSz="455613" eaLnBrk="0" hangingPunct="0">
              <a:defRPr>
                <a:solidFill>
                  <a:schemeClr val="tx1"/>
                </a:solidFill>
                <a:latin typeface="Calibri" pitchFamily="34" charset="0"/>
                <a:cs typeface="Arial" pitchFamily="34" charset="0"/>
              </a:defRPr>
            </a:lvl5pPr>
            <a:lvl6pPr marL="2514600" indent="-228600" defTabSz="455613"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defTabSz="455613"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defTabSz="455613"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defTabSz="455613" eaLnBrk="0" fontAlgn="base" hangingPunct="0">
              <a:spcBef>
                <a:spcPct val="0"/>
              </a:spcBef>
              <a:spcAft>
                <a:spcPct val="0"/>
              </a:spcAft>
              <a:defRPr>
                <a:solidFill>
                  <a:schemeClr val="tx1"/>
                </a:solidFill>
                <a:latin typeface="Calibri" pitchFamily="34" charset="0"/>
                <a:cs typeface="Arial" pitchFamily="34" charset="0"/>
              </a:defRPr>
            </a:lvl9pPr>
          </a:lstStyle>
          <a:p>
            <a:pPr>
              <a:defRPr/>
            </a:pPr>
            <a:r>
              <a:rPr lang="en-US" sz="2400" b="1" dirty="0" smtClean="0">
                <a:solidFill>
                  <a:schemeClr val="accent1">
                    <a:lumMod val="75000"/>
                  </a:schemeClr>
                </a:solidFill>
              </a:rPr>
              <a:t>PEMBELIAN TENAGA LISTRIK </a:t>
            </a:r>
            <a:r>
              <a:rPr lang="en-US" sz="2000" b="1" dirty="0" smtClean="0">
                <a:solidFill>
                  <a:schemeClr val="accent1">
                    <a:lumMod val="75000"/>
                  </a:schemeClr>
                </a:solidFill>
              </a:rPr>
              <a:t>(</a:t>
            </a:r>
            <a:r>
              <a:rPr lang="en-US" sz="2000" b="1" dirty="0" err="1" smtClean="0">
                <a:solidFill>
                  <a:schemeClr val="accent1">
                    <a:lumMod val="75000"/>
                  </a:schemeClr>
                </a:solidFill>
              </a:rPr>
              <a:t>Pasal</a:t>
            </a:r>
            <a:r>
              <a:rPr lang="en-US" sz="2000" b="1" dirty="0" smtClean="0">
                <a:solidFill>
                  <a:schemeClr val="accent1">
                    <a:lumMod val="75000"/>
                  </a:schemeClr>
                </a:solidFill>
              </a:rPr>
              <a:t> 11 </a:t>
            </a:r>
            <a:r>
              <a:rPr lang="en-US" sz="2000" b="1" dirty="0" err="1" smtClean="0">
                <a:solidFill>
                  <a:schemeClr val="accent1">
                    <a:lumMod val="75000"/>
                  </a:schemeClr>
                </a:solidFill>
              </a:rPr>
              <a:t>dan</a:t>
            </a:r>
            <a:r>
              <a:rPr lang="en-US" sz="2000" b="1" dirty="0" smtClean="0">
                <a:solidFill>
                  <a:schemeClr val="accent1">
                    <a:lumMod val="75000"/>
                  </a:schemeClr>
                </a:solidFill>
              </a:rPr>
              <a:t> 13)</a:t>
            </a:r>
            <a:endParaRPr lang="en-US" b="1" dirty="0">
              <a:solidFill>
                <a:schemeClr val="accent1">
                  <a:lumMod val="75000"/>
                </a:schemeClr>
              </a:solidFill>
            </a:endParaRPr>
          </a:p>
        </p:txBody>
      </p:sp>
      <p:cxnSp>
        <p:nvCxnSpPr>
          <p:cNvPr id="5" name="Straight Connector 4"/>
          <p:cNvCxnSpPr/>
          <p:nvPr/>
        </p:nvCxnSpPr>
        <p:spPr>
          <a:xfrm flipV="1">
            <a:off x="518160" y="568014"/>
            <a:ext cx="11430000" cy="40640"/>
          </a:xfrm>
          <a:prstGeom prst="line">
            <a:avLst/>
          </a:prstGeom>
        </p:spPr>
        <p:style>
          <a:lnRef idx="3">
            <a:schemeClr val="accent5"/>
          </a:lnRef>
          <a:fillRef idx="0">
            <a:schemeClr val="accent5"/>
          </a:fillRef>
          <a:effectRef idx="2">
            <a:schemeClr val="accent5"/>
          </a:effectRef>
          <a:fontRef idx="minor">
            <a:schemeClr val="tx1"/>
          </a:fontRef>
        </p:style>
      </p:cxnSp>
      <p:sp>
        <p:nvSpPr>
          <p:cNvPr id="6" name="Rectangle 5"/>
          <p:cNvSpPr/>
          <p:nvPr/>
        </p:nvSpPr>
        <p:spPr>
          <a:xfrm>
            <a:off x="433100" y="723589"/>
            <a:ext cx="11241449" cy="646331"/>
          </a:xfrm>
          <a:prstGeom prst="rect">
            <a:avLst/>
          </a:prstGeom>
        </p:spPr>
        <p:txBody>
          <a:bodyPr wrap="square">
            <a:spAutoFit/>
          </a:bodyPr>
          <a:lstStyle/>
          <a:p>
            <a:r>
              <a:rPr lang="id-ID" b="1" dirty="0"/>
              <a:t>Harga pembelian tenaga listrik oleh PT PLN (Persero) </a:t>
            </a:r>
            <a:r>
              <a:rPr lang="id-ID" b="1" dirty="0" smtClean="0"/>
              <a:t>ditetapkan </a:t>
            </a:r>
            <a:r>
              <a:rPr lang="id-ID" b="1" dirty="0"/>
              <a:t>berdasarkan besaran kapasitas PLTSa yang dijual kepada PT PLN (Persero) dengan ketentuan :</a:t>
            </a:r>
          </a:p>
        </p:txBody>
      </p:sp>
      <p:graphicFrame>
        <p:nvGraphicFramePr>
          <p:cNvPr id="9" name="Table 8"/>
          <p:cNvGraphicFramePr>
            <a:graphicFrameLocks noGrp="1"/>
          </p:cNvGraphicFramePr>
          <p:nvPr>
            <p:extLst>
              <p:ext uri="{D42A27DB-BD31-4B8C-83A1-F6EECF244321}">
                <p14:modId xmlns:p14="http://schemas.microsoft.com/office/powerpoint/2010/main" val="47906810"/>
              </p:ext>
            </p:extLst>
          </p:nvPr>
        </p:nvGraphicFramePr>
        <p:xfrm>
          <a:off x="518160" y="1369920"/>
          <a:ext cx="10848045" cy="2560320"/>
        </p:xfrm>
        <a:graphic>
          <a:graphicData uri="http://schemas.openxmlformats.org/drawingml/2006/table">
            <a:tbl>
              <a:tblPr firstRow="1" bandRow="1">
                <a:tableStyleId>{85BE263C-DBD7-4A20-BB59-AAB30ACAA65A}</a:tableStyleId>
              </a:tblPr>
              <a:tblGrid>
                <a:gridCol w="2841728"/>
                <a:gridCol w="4390302"/>
                <a:gridCol w="3616015"/>
              </a:tblGrid>
              <a:tr h="302508">
                <a:tc>
                  <a:txBody>
                    <a:bodyPr/>
                    <a:lstStyle/>
                    <a:p>
                      <a:pPr algn="ctr"/>
                      <a:r>
                        <a:rPr lang="en-US" dirty="0" err="1" smtClean="0"/>
                        <a:t>Besaran</a:t>
                      </a:r>
                      <a:r>
                        <a:rPr lang="en-US" baseline="0" dirty="0" smtClean="0"/>
                        <a:t> </a:t>
                      </a:r>
                      <a:r>
                        <a:rPr lang="en-US" baseline="0" dirty="0" err="1" smtClean="0"/>
                        <a:t>Kapasitas</a:t>
                      </a:r>
                      <a:endParaRPr lang="en-US" dirty="0"/>
                    </a:p>
                  </a:txBody>
                  <a:tcPr/>
                </a:tc>
                <a:tc>
                  <a:txBody>
                    <a:bodyPr/>
                    <a:lstStyle/>
                    <a:p>
                      <a:pPr algn="ctr"/>
                      <a:r>
                        <a:rPr lang="en-US" dirty="0" err="1" smtClean="0"/>
                        <a:t>Harga</a:t>
                      </a:r>
                      <a:r>
                        <a:rPr lang="en-US" dirty="0" smtClean="0"/>
                        <a:t> </a:t>
                      </a:r>
                      <a:r>
                        <a:rPr lang="en-US" dirty="0" err="1" smtClean="0"/>
                        <a:t>Pembelian</a:t>
                      </a:r>
                      <a:endParaRPr lang="en-US" dirty="0"/>
                    </a:p>
                  </a:txBody>
                  <a:tcPr/>
                </a:tc>
                <a:tc>
                  <a:txBody>
                    <a:bodyPr/>
                    <a:lstStyle/>
                    <a:p>
                      <a:pPr algn="ctr"/>
                      <a:r>
                        <a:rPr lang="en-US" dirty="0" err="1" smtClean="0"/>
                        <a:t>Interkoneksi</a:t>
                      </a:r>
                      <a:endParaRPr lang="en-US" dirty="0"/>
                    </a:p>
                  </a:txBody>
                  <a:tcPr/>
                </a:tc>
              </a:tr>
              <a:tr h="983152">
                <a:tc>
                  <a:txBody>
                    <a:bodyPr/>
                    <a:lstStyle/>
                    <a:p>
                      <a:r>
                        <a:rPr lang="en-US" dirty="0" err="1" smtClean="0"/>
                        <a:t>Sampai</a:t>
                      </a:r>
                      <a:r>
                        <a:rPr lang="en-US" baseline="0" dirty="0" smtClean="0"/>
                        <a:t> </a:t>
                      </a:r>
                      <a:r>
                        <a:rPr lang="en-US" baseline="0" dirty="0" err="1" smtClean="0"/>
                        <a:t>dengan</a:t>
                      </a:r>
                      <a:r>
                        <a:rPr lang="en-US" baseline="0" dirty="0" smtClean="0"/>
                        <a:t> 20 MW</a:t>
                      </a:r>
                      <a:endParaRPr lang="en-US" dirty="0"/>
                    </a:p>
                  </a:txBody>
                  <a:tcPr/>
                </a:tc>
                <a:tc>
                  <a:txBody>
                    <a:bodyPr/>
                    <a:lstStyle/>
                    <a:p>
                      <a:r>
                        <a:rPr lang="id-ID" sz="1800" dirty="0" smtClean="0"/>
                        <a:t>USD 13.35 cent/kWh </a:t>
                      </a:r>
                      <a:endParaRPr lang="en-US" dirty="0"/>
                    </a:p>
                  </a:txBody>
                  <a:tcPr/>
                </a:tc>
                <a:tc>
                  <a:txBody>
                    <a:bodyPr/>
                    <a:lstStyle/>
                    <a:p>
                      <a:r>
                        <a:rPr lang="en-US" sz="1800" dirty="0" smtClean="0"/>
                        <a:t>T</a:t>
                      </a:r>
                      <a:r>
                        <a:rPr lang="id-ID" sz="1800" dirty="0" smtClean="0"/>
                        <a:t>erinterkoneksi pada jaringan tegangan tinggi, jaringan tegangan menengah, atau jaringan tegangan rendah</a:t>
                      </a:r>
                      <a:endParaRPr lang="en-US" dirty="0"/>
                    </a:p>
                  </a:txBody>
                  <a:tcPr/>
                </a:tc>
              </a:tr>
              <a:tr h="831898">
                <a:tc>
                  <a:txBody>
                    <a:bodyPr/>
                    <a:lstStyle/>
                    <a:p>
                      <a:r>
                        <a:rPr lang="en-US" dirty="0" err="1" smtClean="0"/>
                        <a:t>Lebih</a:t>
                      </a:r>
                      <a:r>
                        <a:rPr lang="en-US" dirty="0" smtClean="0"/>
                        <a:t> </a:t>
                      </a:r>
                      <a:r>
                        <a:rPr lang="en-US" dirty="0" err="1" smtClean="0"/>
                        <a:t>dari</a:t>
                      </a:r>
                      <a:r>
                        <a:rPr lang="en-US" dirty="0" smtClean="0"/>
                        <a:t> 20 MW</a:t>
                      </a:r>
                      <a:endParaRPr lang="en-US" dirty="0"/>
                    </a:p>
                  </a:txBody>
                  <a:tcPr/>
                </a:tc>
                <a:tc>
                  <a:txBody>
                    <a:bodyPr/>
                    <a:lstStyle/>
                    <a:p>
                      <a:pPr marL="0" lvl="1" indent="0">
                        <a:buNone/>
                      </a:pPr>
                      <a:r>
                        <a:rPr lang="id-ID" sz="2000" dirty="0" smtClean="0"/>
                        <a:t>(USD cent/kWh) = </a:t>
                      </a:r>
                      <a:endParaRPr lang="en-US" sz="2000" dirty="0" smtClean="0"/>
                    </a:p>
                    <a:p>
                      <a:pPr marL="0" lvl="1" indent="0">
                        <a:buNone/>
                      </a:pPr>
                      <a:r>
                        <a:rPr lang="id-ID" sz="2000" dirty="0" smtClean="0"/>
                        <a:t>14,54 - (0,076 x besaran kapasitas PLTSa </a:t>
                      </a:r>
                      <a:r>
                        <a:rPr lang="en-US" sz="2000" baseline="0" dirty="0" smtClean="0"/>
                        <a:t> </a:t>
                      </a:r>
                      <a:r>
                        <a:rPr lang="id-ID" sz="2000" dirty="0" smtClean="0"/>
                        <a:t>yang dijual ke PT PLN</a:t>
                      </a:r>
                      <a:endParaRPr lang="en-US" dirty="0"/>
                    </a:p>
                  </a:txBody>
                  <a:tcPr/>
                </a:tc>
                <a:tc>
                  <a:txBody>
                    <a:bodyPr/>
                    <a:lstStyle/>
                    <a:p>
                      <a:r>
                        <a:rPr lang="en-US" sz="1800" dirty="0" smtClean="0"/>
                        <a:t>T</a:t>
                      </a:r>
                      <a:r>
                        <a:rPr lang="id-ID" sz="1800" dirty="0" smtClean="0"/>
                        <a:t>erinterkoneksi pada jaringan tegangan tinggi atau jaringan tegangan menengah </a:t>
                      </a:r>
                      <a:endParaRPr lang="en-US" dirty="0"/>
                    </a:p>
                  </a:txBody>
                  <a:tcPr/>
                </a:tc>
              </a:tr>
            </a:tbl>
          </a:graphicData>
        </a:graphic>
      </p:graphicFrame>
      <p:sp>
        <p:nvSpPr>
          <p:cNvPr id="10" name="Rectangle 9"/>
          <p:cNvSpPr/>
          <p:nvPr/>
        </p:nvSpPr>
        <p:spPr>
          <a:xfrm>
            <a:off x="518160" y="4028106"/>
            <a:ext cx="10858677" cy="1754326"/>
          </a:xfrm>
          <a:prstGeom prst="rect">
            <a:avLst/>
          </a:prstGeom>
          <a:ln w="19050">
            <a:solidFill>
              <a:schemeClr val="tx1"/>
            </a:solidFill>
            <a:prstDash val="dash"/>
          </a:ln>
        </p:spPr>
        <p:txBody>
          <a:bodyPr wrap="square">
            <a:spAutoFit/>
          </a:bodyPr>
          <a:lstStyle/>
          <a:p>
            <a:pPr marL="342900" indent="-342900">
              <a:buAutoNum type="arabicParenBoth"/>
            </a:pPr>
            <a:r>
              <a:rPr lang="id-ID" dirty="0"/>
              <a:t>Harga pembelian tenaga listrik oleh PT PLN (Persero) sebagaimana dimaksud </a:t>
            </a:r>
            <a:r>
              <a:rPr lang="id-ID" dirty="0" smtClean="0"/>
              <a:t>merupakan </a:t>
            </a:r>
            <a:r>
              <a:rPr lang="id-ID" dirty="0"/>
              <a:t>harga yang digunakan dalam perjanjian jual beli tenaga listrik tanpa negosiasi dan tanpa eskalasi harga serta berlaku pada saat PLTSa dinyatakan telah mencapai tahap COD sesuai dengan jadwal yang telah disepakati dalam perjanjian jual beli tenaga listrik.</a:t>
            </a:r>
          </a:p>
          <a:p>
            <a:pPr marL="342900" indent="-342900">
              <a:buAutoNum type="arabicParenBoth"/>
            </a:pPr>
            <a:r>
              <a:rPr lang="id-ID" dirty="0"/>
              <a:t>Ketentuan harga pembelian tenaga listrik oleh PT PLN (Persero) </a:t>
            </a:r>
            <a:r>
              <a:rPr lang="id-ID" dirty="0" smtClean="0"/>
              <a:t>dikecualikan </a:t>
            </a:r>
            <a:r>
              <a:rPr lang="id-ID" dirty="0"/>
              <a:t>dalam hal pembangunan PLTSa dilakukan melalui penugasan kepada Badan Usaha Milik </a:t>
            </a:r>
            <a:r>
              <a:rPr lang="id-ID" dirty="0" smtClean="0"/>
              <a:t>Negara.</a:t>
            </a:r>
            <a:endParaRPr lang="id-ID" dirty="0"/>
          </a:p>
        </p:txBody>
      </p:sp>
      <p:sp>
        <p:nvSpPr>
          <p:cNvPr id="11" name="Pentagon 10"/>
          <p:cNvSpPr/>
          <p:nvPr/>
        </p:nvSpPr>
        <p:spPr>
          <a:xfrm>
            <a:off x="518160" y="5993167"/>
            <a:ext cx="1608352" cy="567143"/>
          </a:xfrm>
          <a:prstGeom prst="homePlat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Pasal</a:t>
            </a:r>
            <a:r>
              <a:rPr lang="en-US" dirty="0" smtClean="0"/>
              <a:t> 13</a:t>
            </a:r>
            <a:endParaRPr lang="id-ID" dirty="0"/>
          </a:p>
        </p:txBody>
      </p:sp>
      <p:sp>
        <p:nvSpPr>
          <p:cNvPr id="12" name="Rectangle 11"/>
          <p:cNvSpPr/>
          <p:nvPr/>
        </p:nvSpPr>
        <p:spPr>
          <a:xfrm>
            <a:off x="2218660" y="5867492"/>
            <a:ext cx="9455889" cy="923330"/>
          </a:xfrm>
          <a:prstGeom prst="rect">
            <a:avLst/>
          </a:prstGeom>
          <a:solidFill>
            <a:schemeClr val="accent2">
              <a:lumMod val="60000"/>
              <a:lumOff val="40000"/>
            </a:schemeClr>
          </a:solidFill>
        </p:spPr>
        <p:txBody>
          <a:bodyPr wrap="square">
            <a:spAutoFit/>
          </a:bodyPr>
          <a:lstStyle/>
          <a:p>
            <a:r>
              <a:rPr lang="id-ID" dirty="0"/>
              <a:t>PT PLN (Persero) wajib menandatangani perjanjian jual beli tenaga listrik dalam jangka waktu paling lama 35 (tiga puluh lima) hari kerja setelah surat penugasan pembelian tenaga listrik dari Menteri Energi dan Sumber Daya Mineral </a:t>
            </a:r>
            <a:r>
              <a:rPr lang="en-US" dirty="0" smtClean="0"/>
              <a:t>.</a:t>
            </a:r>
            <a:endParaRPr lang="en-US" dirty="0"/>
          </a:p>
        </p:txBody>
      </p:sp>
    </p:spTree>
    <p:extLst>
      <p:ext uri="{BB962C8B-B14F-4D97-AF65-F5344CB8AC3E}">
        <p14:creationId xmlns:p14="http://schemas.microsoft.com/office/powerpoint/2010/main" val="2597949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extLst>
          </p:cNvPr>
          <p:cNvSpPr txBox="1">
            <a:spLocks/>
          </p:cNvSpPr>
          <p:nvPr/>
        </p:nvSpPr>
        <p:spPr bwMode="auto">
          <a:xfrm>
            <a:off x="190500" y="46038"/>
            <a:ext cx="1200150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5613" eaLnBrk="0" hangingPunct="0">
              <a:defRPr>
                <a:solidFill>
                  <a:schemeClr val="tx1"/>
                </a:solidFill>
                <a:latin typeface="Calibri" pitchFamily="34" charset="0"/>
                <a:cs typeface="Arial" pitchFamily="34" charset="0"/>
              </a:defRPr>
            </a:lvl1pPr>
            <a:lvl2pPr marL="742950" indent="-285750" defTabSz="455613" eaLnBrk="0" hangingPunct="0">
              <a:defRPr>
                <a:solidFill>
                  <a:schemeClr val="tx1"/>
                </a:solidFill>
                <a:latin typeface="Calibri" pitchFamily="34" charset="0"/>
                <a:cs typeface="Arial" pitchFamily="34" charset="0"/>
              </a:defRPr>
            </a:lvl2pPr>
            <a:lvl3pPr marL="1143000" indent="-228600" defTabSz="455613" eaLnBrk="0" hangingPunct="0">
              <a:defRPr>
                <a:solidFill>
                  <a:schemeClr val="tx1"/>
                </a:solidFill>
                <a:latin typeface="Calibri" pitchFamily="34" charset="0"/>
                <a:cs typeface="Arial" pitchFamily="34" charset="0"/>
              </a:defRPr>
            </a:lvl3pPr>
            <a:lvl4pPr marL="1600200" indent="-228600" defTabSz="455613" eaLnBrk="0" hangingPunct="0">
              <a:defRPr>
                <a:solidFill>
                  <a:schemeClr val="tx1"/>
                </a:solidFill>
                <a:latin typeface="Calibri" pitchFamily="34" charset="0"/>
                <a:cs typeface="Arial" pitchFamily="34" charset="0"/>
              </a:defRPr>
            </a:lvl4pPr>
            <a:lvl5pPr marL="2057400" indent="-228600" defTabSz="455613" eaLnBrk="0" hangingPunct="0">
              <a:defRPr>
                <a:solidFill>
                  <a:schemeClr val="tx1"/>
                </a:solidFill>
                <a:latin typeface="Calibri" pitchFamily="34" charset="0"/>
                <a:cs typeface="Arial" pitchFamily="34" charset="0"/>
              </a:defRPr>
            </a:lvl5pPr>
            <a:lvl6pPr marL="2514600" indent="-228600" defTabSz="455613"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defTabSz="455613"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defTabSz="455613"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defTabSz="455613" eaLnBrk="0" fontAlgn="base" hangingPunct="0">
              <a:spcBef>
                <a:spcPct val="0"/>
              </a:spcBef>
              <a:spcAft>
                <a:spcPct val="0"/>
              </a:spcAft>
              <a:defRPr>
                <a:solidFill>
                  <a:schemeClr val="tx1"/>
                </a:solidFill>
                <a:latin typeface="Calibri" pitchFamily="34" charset="0"/>
                <a:cs typeface="Arial" pitchFamily="34" charset="0"/>
              </a:defRPr>
            </a:lvl9pPr>
          </a:lstStyle>
          <a:p>
            <a:pPr>
              <a:defRPr/>
            </a:pPr>
            <a:r>
              <a:rPr lang="en-US" sz="2400" b="1" dirty="0" smtClean="0">
                <a:solidFill>
                  <a:schemeClr val="accent1">
                    <a:lumMod val="75000"/>
                  </a:schemeClr>
                </a:solidFill>
              </a:rPr>
              <a:t>PENDANAAN DAN DUKUNGAN PEMERINTAH</a:t>
            </a:r>
            <a:endParaRPr lang="en-US" b="1" dirty="0">
              <a:solidFill>
                <a:schemeClr val="accent1">
                  <a:lumMod val="75000"/>
                </a:schemeClr>
              </a:solidFill>
            </a:endParaRPr>
          </a:p>
        </p:txBody>
      </p:sp>
      <p:cxnSp>
        <p:nvCxnSpPr>
          <p:cNvPr id="5" name="Straight Connector 4"/>
          <p:cNvCxnSpPr/>
          <p:nvPr/>
        </p:nvCxnSpPr>
        <p:spPr>
          <a:xfrm flipV="1">
            <a:off x="518160" y="568014"/>
            <a:ext cx="11430000" cy="40640"/>
          </a:xfrm>
          <a:prstGeom prst="line">
            <a:avLst/>
          </a:prstGeom>
        </p:spPr>
        <p:style>
          <a:lnRef idx="3">
            <a:schemeClr val="accent5"/>
          </a:lnRef>
          <a:fillRef idx="0">
            <a:schemeClr val="accent5"/>
          </a:fillRef>
          <a:effectRef idx="2">
            <a:schemeClr val="accent5"/>
          </a:effectRef>
          <a:fontRef idx="minor">
            <a:schemeClr val="tx1"/>
          </a:fontRef>
        </p:style>
      </p:cxnSp>
      <p:sp>
        <p:nvSpPr>
          <p:cNvPr id="6" name="Pentagon 5"/>
          <p:cNvSpPr/>
          <p:nvPr/>
        </p:nvSpPr>
        <p:spPr>
          <a:xfrm>
            <a:off x="518160" y="868274"/>
            <a:ext cx="1608352" cy="567143"/>
          </a:xfrm>
          <a:prstGeom prst="homePlat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Pasal</a:t>
            </a:r>
            <a:r>
              <a:rPr lang="en-US" dirty="0" smtClean="0"/>
              <a:t> 14</a:t>
            </a:r>
            <a:endParaRPr lang="id-ID" dirty="0"/>
          </a:p>
        </p:txBody>
      </p:sp>
      <p:sp>
        <p:nvSpPr>
          <p:cNvPr id="7" name="Rectangle 6"/>
          <p:cNvSpPr/>
          <p:nvPr/>
        </p:nvSpPr>
        <p:spPr>
          <a:xfrm>
            <a:off x="2218660" y="742599"/>
            <a:ext cx="9455889" cy="1200329"/>
          </a:xfrm>
          <a:prstGeom prst="rect">
            <a:avLst/>
          </a:prstGeom>
          <a:solidFill>
            <a:schemeClr val="accent2">
              <a:lumMod val="60000"/>
              <a:lumOff val="40000"/>
            </a:schemeClr>
          </a:solidFill>
        </p:spPr>
        <p:txBody>
          <a:bodyPr wrap="square">
            <a:spAutoFit/>
          </a:bodyPr>
          <a:lstStyle/>
          <a:p>
            <a:r>
              <a:rPr lang="id-ID" dirty="0"/>
              <a:t>Pendanaan yang diperlukan untuk percepatan pembangunan PLTSa, bersumber dari </a:t>
            </a:r>
            <a:endParaRPr lang="en-US" dirty="0" smtClean="0"/>
          </a:p>
          <a:p>
            <a:pPr marL="285750" indent="-285750">
              <a:buFont typeface="Arial" pitchFamily="34" charset="0"/>
              <a:buChar char="•"/>
            </a:pPr>
            <a:r>
              <a:rPr lang="id-ID" dirty="0" smtClean="0"/>
              <a:t>Anggaran </a:t>
            </a:r>
            <a:r>
              <a:rPr lang="id-ID" dirty="0"/>
              <a:t>Pendapatan dan Belanja Daerah, dan </a:t>
            </a:r>
            <a:endParaRPr lang="en-US" dirty="0" smtClean="0"/>
          </a:p>
          <a:p>
            <a:pPr marL="285750" indent="-285750">
              <a:buFont typeface="Arial" pitchFamily="34" charset="0"/>
              <a:buChar char="•"/>
            </a:pPr>
            <a:r>
              <a:rPr lang="id-ID" dirty="0" smtClean="0"/>
              <a:t>dapat </a:t>
            </a:r>
            <a:r>
              <a:rPr lang="id-ID" dirty="0"/>
              <a:t>didukung oleh Anggaran Pendapatan dan Belanja Negara, dan/atau </a:t>
            </a:r>
            <a:endParaRPr lang="en-US" dirty="0" smtClean="0"/>
          </a:p>
          <a:p>
            <a:pPr marL="285750" indent="-285750">
              <a:buFont typeface="Arial" pitchFamily="34" charset="0"/>
              <a:buChar char="•"/>
            </a:pPr>
            <a:r>
              <a:rPr lang="id-ID" dirty="0" smtClean="0"/>
              <a:t>sumber </a:t>
            </a:r>
            <a:r>
              <a:rPr lang="id-ID" dirty="0"/>
              <a:t>lain yang sah sesuai dengan ketentuan peraturan </a:t>
            </a:r>
            <a:r>
              <a:rPr lang="id-ID" dirty="0" smtClean="0"/>
              <a:t>perundang-undangan</a:t>
            </a:r>
            <a:endParaRPr lang="id-ID" dirty="0"/>
          </a:p>
        </p:txBody>
      </p:sp>
      <p:sp>
        <p:nvSpPr>
          <p:cNvPr id="8" name="Pentagon 7"/>
          <p:cNvSpPr/>
          <p:nvPr/>
        </p:nvSpPr>
        <p:spPr>
          <a:xfrm>
            <a:off x="518160" y="2139696"/>
            <a:ext cx="1608352" cy="567143"/>
          </a:xfrm>
          <a:prstGeom prst="homePlat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Pasal</a:t>
            </a:r>
            <a:r>
              <a:rPr lang="en-US" dirty="0" smtClean="0"/>
              <a:t> 15</a:t>
            </a:r>
            <a:endParaRPr lang="id-ID" dirty="0"/>
          </a:p>
        </p:txBody>
      </p:sp>
      <p:sp>
        <p:nvSpPr>
          <p:cNvPr id="9" name="Rectangle 8"/>
          <p:cNvSpPr/>
          <p:nvPr/>
        </p:nvSpPr>
        <p:spPr>
          <a:xfrm>
            <a:off x="2218660" y="2106675"/>
            <a:ext cx="9455889" cy="2308324"/>
          </a:xfrm>
          <a:prstGeom prst="rect">
            <a:avLst/>
          </a:prstGeom>
          <a:solidFill>
            <a:schemeClr val="accent2">
              <a:lumMod val="60000"/>
              <a:lumOff val="40000"/>
            </a:schemeClr>
          </a:solidFill>
        </p:spPr>
        <p:txBody>
          <a:bodyPr wrap="square">
            <a:spAutoFit/>
          </a:bodyPr>
          <a:lstStyle/>
          <a:p>
            <a:pPr marL="457200" indent="-457200">
              <a:buAutoNum type="arabicParenBoth"/>
            </a:pPr>
            <a:r>
              <a:rPr lang="id-ID" dirty="0"/>
              <a:t>Pendanaan yang bersumber dari Anggaran dan Pendapatan Belanja Negara sebagaimana dimaksud dalam Pasal 14 digunakan untuk bantuan Biaya Layanan Pengolahan Sampah kepada Pemerintah Daerah.</a:t>
            </a:r>
          </a:p>
          <a:p>
            <a:pPr marL="457200" indent="-457200">
              <a:buAutoNum type="arabicParenBoth"/>
            </a:pPr>
            <a:r>
              <a:rPr lang="id-ID" b="1" dirty="0"/>
              <a:t>Besarnya bantuan Biaya Layanan Pengolahan Sampah </a:t>
            </a:r>
            <a:r>
              <a:rPr lang="id-ID" b="1" dirty="0" smtClean="0"/>
              <a:t>paling </a:t>
            </a:r>
            <a:r>
              <a:rPr lang="id-ID" b="1" dirty="0"/>
              <a:t>tinggi Rp500.000,00 (lima ratus ribu rupiah) per ton Sampah.</a:t>
            </a:r>
          </a:p>
          <a:p>
            <a:pPr marL="457200" indent="-457200">
              <a:buAutoNum type="arabicParenBoth"/>
            </a:pPr>
            <a:r>
              <a:rPr lang="id-ID" dirty="0"/>
              <a:t>Alokasi anggaran untuk bantuan Biaya Layanan Pengolahan Sampah </a:t>
            </a:r>
            <a:r>
              <a:rPr lang="id-ID" dirty="0" smtClean="0"/>
              <a:t>diusulkan </a:t>
            </a:r>
            <a:r>
              <a:rPr lang="id-ID" dirty="0"/>
              <a:t>oleh Menteri Lingkungan Hidup dan Kehutanan kepada Menteri Keuangan sesuai dengan ketentuan peraturan perundang-undangan.</a:t>
            </a:r>
            <a:endParaRPr lang="id-ID" dirty="0"/>
          </a:p>
        </p:txBody>
      </p:sp>
      <p:sp>
        <p:nvSpPr>
          <p:cNvPr id="10" name="Pentagon 9"/>
          <p:cNvSpPr/>
          <p:nvPr/>
        </p:nvSpPr>
        <p:spPr>
          <a:xfrm>
            <a:off x="518159" y="4582697"/>
            <a:ext cx="1608352" cy="567143"/>
          </a:xfrm>
          <a:prstGeom prst="homePlat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Pasal</a:t>
            </a:r>
            <a:r>
              <a:rPr lang="en-US" dirty="0" smtClean="0"/>
              <a:t> 16</a:t>
            </a:r>
            <a:endParaRPr lang="id-ID" dirty="0"/>
          </a:p>
        </p:txBody>
      </p:sp>
      <p:sp>
        <p:nvSpPr>
          <p:cNvPr id="11" name="Rectangle 10"/>
          <p:cNvSpPr/>
          <p:nvPr/>
        </p:nvSpPr>
        <p:spPr>
          <a:xfrm>
            <a:off x="2218659" y="4549676"/>
            <a:ext cx="9455889" cy="1477328"/>
          </a:xfrm>
          <a:prstGeom prst="rect">
            <a:avLst/>
          </a:prstGeom>
          <a:solidFill>
            <a:schemeClr val="accent2">
              <a:lumMod val="60000"/>
              <a:lumOff val="40000"/>
            </a:schemeClr>
          </a:solidFill>
        </p:spPr>
        <p:txBody>
          <a:bodyPr wrap="square">
            <a:spAutoFit/>
          </a:bodyPr>
          <a:lstStyle/>
          <a:p>
            <a:pPr marL="457200" indent="-457200">
              <a:buAutoNum type="arabicParenBoth"/>
            </a:pPr>
            <a:r>
              <a:rPr lang="id-ID" dirty="0"/>
              <a:t>Pengadaan tanah untuk pembangunan PLTSa oleh Pemerintah Pusat, Pemerintah Daerah, dan/atau Badan Usaha dilakukan sesuai dengan ketentuan peraturan perundang-undangan mengenai pengadaan tanah bagi pembangunan untuk kepentingan umum.</a:t>
            </a:r>
          </a:p>
          <a:p>
            <a:pPr marL="457200" indent="-457200">
              <a:buAutoNum type="arabicParenBoth"/>
            </a:pPr>
            <a:r>
              <a:rPr lang="id-ID" dirty="0"/>
              <a:t>Pelaksanaan pengadaan tanah </a:t>
            </a:r>
            <a:r>
              <a:rPr lang="id-ID" dirty="0" smtClean="0"/>
              <a:t>dilakukan </a:t>
            </a:r>
            <a:r>
              <a:rPr lang="id-ID" dirty="0"/>
              <a:t>sesuai dengan ketentuan peraturan perundang-undangan di bidang percepatan pembangunan infrastruktur ketenagalistrikan. </a:t>
            </a:r>
          </a:p>
        </p:txBody>
      </p:sp>
    </p:spTree>
    <p:extLst>
      <p:ext uri="{BB962C8B-B14F-4D97-AF65-F5344CB8AC3E}">
        <p14:creationId xmlns:p14="http://schemas.microsoft.com/office/powerpoint/2010/main" val="2515777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TotalTime>
  <Words>1772</Words>
  <Application>Microsoft Office PowerPoint</Application>
  <PresentationFormat>Custom</PresentationFormat>
  <Paragraphs>146</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Sony</cp:lastModifiedBy>
  <cp:revision>20</cp:revision>
  <dcterms:created xsi:type="dcterms:W3CDTF">2018-05-14T07:04:56Z</dcterms:created>
  <dcterms:modified xsi:type="dcterms:W3CDTF">2018-05-15T00:10:09Z</dcterms:modified>
</cp:coreProperties>
</file>