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charts/colors3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3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3" r:id="rId2"/>
    <p:sldId id="284" r:id="rId3"/>
    <p:sldId id="309" r:id="rId4"/>
    <p:sldId id="288" r:id="rId5"/>
    <p:sldId id="285" r:id="rId6"/>
    <p:sldId id="287" r:id="rId7"/>
    <p:sldId id="267" r:id="rId8"/>
    <p:sldId id="289" r:id="rId9"/>
    <p:sldId id="292" r:id="rId10"/>
    <p:sldId id="265" r:id="rId11"/>
    <p:sldId id="270" r:id="rId12"/>
    <p:sldId id="274" r:id="rId13"/>
    <p:sldId id="314" r:id="rId14"/>
    <p:sldId id="315" r:id="rId15"/>
    <p:sldId id="297" r:id="rId16"/>
    <p:sldId id="303" r:id="rId17"/>
    <p:sldId id="262" r:id="rId18"/>
    <p:sldId id="293" r:id="rId19"/>
    <p:sldId id="317" r:id="rId20"/>
    <p:sldId id="299" r:id="rId21"/>
    <p:sldId id="301" r:id="rId22"/>
    <p:sldId id="296" r:id="rId23"/>
    <p:sldId id="305" r:id="rId24"/>
    <p:sldId id="304" r:id="rId25"/>
    <p:sldId id="278" r:id="rId26"/>
    <p:sldId id="279" r:id="rId27"/>
    <p:sldId id="280" r:id="rId28"/>
    <p:sldId id="308" r:id="rId29"/>
    <p:sldId id="277" r:id="rId30"/>
    <p:sldId id="282" r:id="rId31"/>
  </p:sldIdLst>
  <p:sldSz cx="9906000" cy="6858000" type="A4"/>
  <p:notesSz cx="6888163" cy="100203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Hendrayani" initials="CH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CF5E7"/>
    <a:srgbClr val="CCFFCC"/>
    <a:srgbClr val="333F50"/>
    <a:srgbClr val="B8AB67"/>
    <a:srgbClr val="560000"/>
    <a:srgbClr val="FFCF0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83" autoAdjust="0"/>
    <p:restoredTop sz="94660"/>
  </p:normalViewPr>
  <p:slideViewPr>
    <p:cSldViewPr snapToGrid="0">
      <p:cViewPr>
        <p:scale>
          <a:sx n="77" d="100"/>
          <a:sy n="77" d="100"/>
        </p:scale>
        <p:origin x="-696" y="-78"/>
      </p:cViewPr>
      <p:guideLst>
        <p:guide orient="horz" pos="2160"/>
        <p:guide pos="384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429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D:\CloudStation\A.%20OLIGO-INFRA\04.%20Project\02.%20RAWA%20KUCING%20Integrated%20Waste-Park\07.%20Financial%20Models\External\OLIGO%20TNG-PFS%20Financial%20Model%20version%201.6.4%20Rp260rb%205p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d-ID"/>
  <c:chart>
    <c:plotArea>
      <c:layout/>
      <c:barChart>
        <c:barDir val="col"/>
        <c:grouping val="clustered"/>
        <c:ser>
          <c:idx val="0"/>
          <c:order val="0"/>
          <c:tx>
            <c:v>Biaya Pengelolaan TPA Rawa Kucing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Sheet1!$B$3:$G$3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Sheet1!$B$6:$G$6</c:f>
              <c:numCache>
                <c:formatCode>General</c:formatCode>
                <c:ptCount val="6"/>
                <c:pt idx="0">
                  <c:v>6183928705</c:v>
                </c:pt>
                <c:pt idx="1">
                  <c:v>7718686049</c:v>
                </c:pt>
                <c:pt idx="2">
                  <c:v>7089069267</c:v>
                </c:pt>
                <c:pt idx="3">
                  <c:v>12563817900</c:v>
                </c:pt>
                <c:pt idx="4">
                  <c:v>25209642886</c:v>
                </c:pt>
                <c:pt idx="5">
                  <c:v>24437643500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486-4AE3-B688-47977E4B85BC}"/>
            </c:ext>
          </c:extLst>
        </c:ser>
        <c:dLbls/>
        <c:gapWidth val="219"/>
        <c:axId val="66974080"/>
        <c:axId val="66975616"/>
      </c:barChart>
      <c:lineChart>
        <c:grouping val="standard"/>
        <c:ser>
          <c:idx val="1"/>
          <c:order val="1"/>
          <c:tx>
            <c:v>Biaya Spesifik TPA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Sheet1!$B$3:$G$3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Sheet1!$B$8:$G$8</c:f>
              <c:numCache>
                <c:formatCode>General</c:formatCode>
                <c:ptCount val="6"/>
                <c:pt idx="0">
                  <c:v>22223</c:v>
                </c:pt>
                <c:pt idx="1">
                  <c:v>26425.62</c:v>
                </c:pt>
                <c:pt idx="2">
                  <c:v>17647.240000000005</c:v>
                </c:pt>
                <c:pt idx="3">
                  <c:v>15711.6</c:v>
                </c:pt>
                <c:pt idx="4">
                  <c:v>31697.27</c:v>
                </c:pt>
                <c:pt idx="5">
                  <c:v>58481.48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486-4AE3-B688-47977E4B85BC}"/>
            </c:ext>
          </c:extLst>
        </c:ser>
        <c:dLbls/>
        <c:marker val="1"/>
        <c:axId val="66655360"/>
        <c:axId val="66977152"/>
      </c:lineChart>
      <c:catAx>
        <c:axId val="6697408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6975616"/>
        <c:crosses val="autoZero"/>
        <c:auto val="1"/>
        <c:lblAlgn val="ctr"/>
        <c:lblOffset val="100"/>
      </c:catAx>
      <c:valAx>
        <c:axId val="669756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Rp&quot;* #,##0_);_(&quot;Rp&quot;* \(#,##0\);_(&quot;Rp&quot;* &quot;-&quot;_);_(@_)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6974080"/>
        <c:crosses val="autoZero"/>
        <c:crossBetween val="between"/>
      </c:valAx>
      <c:valAx>
        <c:axId val="66977152"/>
        <c:scaling>
          <c:orientation val="minMax"/>
        </c:scaling>
        <c:axPos val="r"/>
        <c:numFmt formatCode="&quot;Rp.&quot;\ #,##0.0\ &quot;/ton&quot;" sourceLinked="0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6655360"/>
        <c:crosses val="max"/>
        <c:crossBetween val="between"/>
      </c:valAx>
      <c:catAx>
        <c:axId val="66655360"/>
        <c:scaling>
          <c:orientation val="minMax"/>
        </c:scaling>
        <c:delete val="1"/>
        <c:axPos val="b"/>
        <c:numFmt formatCode="General" sourceLinked="1"/>
        <c:tickLblPos val="none"/>
        <c:crossAx val="66977152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d-ID"/>
  <c:chart>
    <c:plotArea>
      <c:layout/>
      <c:barChart>
        <c:barDir val="col"/>
        <c:grouping val="clustered"/>
        <c:ser>
          <c:idx val="0"/>
          <c:order val="0"/>
          <c:tx>
            <c:v>Proyeksi Biaya Pengelolaan TPA Rawa Kucing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Sheet1!$A$16:$A$45</c:f>
              <c:numCache>
                <c:formatCode>General</c:formatCode>
                <c:ptCount val="30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  <c:pt idx="14">
                  <c:v>2031</c:v>
                </c:pt>
                <c:pt idx="15">
                  <c:v>2032</c:v>
                </c:pt>
                <c:pt idx="16">
                  <c:v>2033</c:v>
                </c:pt>
                <c:pt idx="17">
                  <c:v>2034</c:v>
                </c:pt>
                <c:pt idx="18">
                  <c:v>2035</c:v>
                </c:pt>
                <c:pt idx="19">
                  <c:v>2036</c:v>
                </c:pt>
                <c:pt idx="20">
                  <c:v>2037</c:v>
                </c:pt>
                <c:pt idx="21">
                  <c:v>2038</c:v>
                </c:pt>
                <c:pt idx="22">
                  <c:v>2039</c:v>
                </c:pt>
                <c:pt idx="23">
                  <c:v>2040</c:v>
                </c:pt>
                <c:pt idx="24">
                  <c:v>2041</c:v>
                </c:pt>
                <c:pt idx="25">
                  <c:v>2042</c:v>
                </c:pt>
                <c:pt idx="26">
                  <c:v>2043</c:v>
                </c:pt>
                <c:pt idx="27">
                  <c:v>2044</c:v>
                </c:pt>
                <c:pt idx="28">
                  <c:v>2045</c:v>
                </c:pt>
                <c:pt idx="29">
                  <c:v>2046</c:v>
                </c:pt>
              </c:numCache>
            </c:numRef>
          </c:cat>
          <c:val>
            <c:numRef>
              <c:f>Sheet1!$C$16:$C$45</c:f>
              <c:numCache>
                <c:formatCode>_-"Rp"* #,##0.000\ "Milyar"</c:formatCode>
                <c:ptCount val="30"/>
                <c:pt idx="0">
                  <c:v>28.788750696399998</c:v>
                </c:pt>
                <c:pt idx="1">
                  <c:v>33.052070499799996</c:v>
                </c:pt>
                <c:pt idx="2">
                  <c:v>37.315390303200004</c:v>
                </c:pt>
                <c:pt idx="3">
                  <c:v>41.578710106600013</c:v>
                </c:pt>
                <c:pt idx="4">
                  <c:v>45.842029910000001</c:v>
                </c:pt>
                <c:pt idx="5">
                  <c:v>50.105349713400003</c:v>
                </c:pt>
                <c:pt idx="6">
                  <c:v>54.368669516800004</c:v>
                </c:pt>
                <c:pt idx="7">
                  <c:v>58.631989320200006</c:v>
                </c:pt>
                <c:pt idx="8">
                  <c:v>62.895309123600001</c:v>
                </c:pt>
                <c:pt idx="9">
                  <c:v>67.158628926999967</c:v>
                </c:pt>
                <c:pt idx="10">
                  <c:v>71.421948730399976</c:v>
                </c:pt>
                <c:pt idx="11">
                  <c:v>75.68526853379997</c:v>
                </c:pt>
                <c:pt idx="12">
                  <c:v>79.948588337199965</c:v>
                </c:pt>
                <c:pt idx="13">
                  <c:v>84.211908140600002</c:v>
                </c:pt>
                <c:pt idx="14">
                  <c:v>88.475227943999982</c:v>
                </c:pt>
                <c:pt idx="15">
                  <c:v>92.738547747399977</c:v>
                </c:pt>
                <c:pt idx="16">
                  <c:v>97.0018675508</c:v>
                </c:pt>
                <c:pt idx="17">
                  <c:v>101.26518735419997</c:v>
                </c:pt>
                <c:pt idx="18">
                  <c:v>105.52850715759998</c:v>
                </c:pt>
                <c:pt idx="19">
                  <c:v>109.79182696100003</c:v>
                </c:pt>
                <c:pt idx="20">
                  <c:v>114.05514676439998</c:v>
                </c:pt>
                <c:pt idx="21">
                  <c:v>118.3184665678</c:v>
                </c:pt>
                <c:pt idx="22">
                  <c:v>122.5817863712</c:v>
                </c:pt>
                <c:pt idx="23">
                  <c:v>126.84510617460001</c:v>
                </c:pt>
                <c:pt idx="24">
                  <c:v>131.10842597800001</c:v>
                </c:pt>
                <c:pt idx="25">
                  <c:v>135.37174578139999</c:v>
                </c:pt>
                <c:pt idx="26">
                  <c:v>139.63506558479995</c:v>
                </c:pt>
                <c:pt idx="27">
                  <c:v>143.89838538820004</c:v>
                </c:pt>
                <c:pt idx="28">
                  <c:v>148.16170519159996</c:v>
                </c:pt>
                <c:pt idx="29">
                  <c:v>152.425024995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26-4596-8849-F82E35E54F21}"/>
            </c:ext>
          </c:extLst>
        </c:ser>
        <c:dLbls/>
        <c:gapWidth val="219"/>
        <c:axId val="66714624"/>
        <c:axId val="70865664"/>
      </c:barChart>
      <c:lineChart>
        <c:grouping val="standard"/>
        <c:ser>
          <c:idx val="1"/>
          <c:order val="1"/>
          <c:tx>
            <c:v>Proyeksi Biaya Spesifik TPA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6.8789653136194701E-2"/>
                  <c:y val="-0.29682104100933665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showVal val="1"/>
              <c:showCatName val="1"/>
              <c:extLst xmlns:c16r2="http://schemas.microsoft.com/office/drawing/2015/06/chart"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6E26-4596-8849-F82E35E54F21}"/>
                </c:ext>
              </c:extLst>
            </c:dLbl>
            <c:dLbl>
              <c:idx val="5"/>
              <c:layout>
                <c:manualLayout>
                  <c:x val="1.3228779449268211E-2"/>
                  <c:y val="-0.24564499945600274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showVal val="1"/>
              <c:showCatName val="1"/>
              <c:extLst xmlns:c16r2="http://schemas.microsoft.com/office/drawing/2015/06/chart"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4-6E26-4596-8849-F82E35E54F21}"/>
                </c:ext>
              </c:extLst>
            </c:dLbl>
            <c:dLbl>
              <c:idx val="29"/>
              <c:layout>
                <c:manualLayout>
                  <c:x val="-9.3924334089804176E-2"/>
                  <c:y val="-5.4326282798958556E-2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C3F-41D6-9CCF-B3867539DE70}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Sheet1!$A$16:$A$45</c:f>
              <c:numCache>
                <c:formatCode>General</c:formatCode>
                <c:ptCount val="30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  <c:pt idx="14">
                  <c:v>2031</c:v>
                </c:pt>
                <c:pt idx="15">
                  <c:v>2032</c:v>
                </c:pt>
                <c:pt idx="16">
                  <c:v>2033</c:v>
                </c:pt>
                <c:pt idx="17">
                  <c:v>2034</c:v>
                </c:pt>
                <c:pt idx="18">
                  <c:v>2035</c:v>
                </c:pt>
                <c:pt idx="19">
                  <c:v>2036</c:v>
                </c:pt>
                <c:pt idx="20">
                  <c:v>2037</c:v>
                </c:pt>
                <c:pt idx="21">
                  <c:v>2038</c:v>
                </c:pt>
                <c:pt idx="22">
                  <c:v>2039</c:v>
                </c:pt>
                <c:pt idx="23">
                  <c:v>2040</c:v>
                </c:pt>
                <c:pt idx="24">
                  <c:v>2041</c:v>
                </c:pt>
                <c:pt idx="25">
                  <c:v>2042</c:v>
                </c:pt>
                <c:pt idx="26">
                  <c:v>2043</c:v>
                </c:pt>
                <c:pt idx="27">
                  <c:v>2044</c:v>
                </c:pt>
                <c:pt idx="28">
                  <c:v>2045</c:v>
                </c:pt>
                <c:pt idx="29">
                  <c:v>2046</c:v>
                </c:pt>
              </c:numCache>
            </c:numRef>
          </c:cat>
          <c:val>
            <c:numRef>
              <c:f>Sheet1!$D$16:$D$45</c:f>
              <c:numCache>
                <c:formatCode>_-"Rp"* #,##0\ "/ton"</c:formatCode>
                <c:ptCount val="30"/>
                <c:pt idx="0">
                  <c:v>48214.872666666597</c:v>
                </c:pt>
                <c:pt idx="1">
                  <c:v>53791.207238095201</c:v>
                </c:pt>
                <c:pt idx="2">
                  <c:v>59367.541809523791</c:v>
                </c:pt>
                <c:pt idx="3">
                  <c:v>64943.876380952403</c:v>
                </c:pt>
                <c:pt idx="4">
                  <c:v>70520.210952380905</c:v>
                </c:pt>
                <c:pt idx="5">
                  <c:v>76096.545523809487</c:v>
                </c:pt>
                <c:pt idx="6">
                  <c:v>81672.880095238113</c:v>
                </c:pt>
                <c:pt idx="7">
                  <c:v>87249.214666666579</c:v>
                </c:pt>
                <c:pt idx="8">
                  <c:v>92825.549238095206</c:v>
                </c:pt>
                <c:pt idx="9">
                  <c:v>98401.883809523788</c:v>
                </c:pt>
                <c:pt idx="10">
                  <c:v>103978.21838095201</c:v>
                </c:pt>
                <c:pt idx="11">
                  <c:v>109554.55295238101</c:v>
                </c:pt>
                <c:pt idx="12">
                  <c:v>115130.887523809</c:v>
                </c:pt>
                <c:pt idx="13">
                  <c:v>120707.222095238</c:v>
                </c:pt>
                <c:pt idx="14">
                  <c:v>126283.556666666</c:v>
                </c:pt>
                <c:pt idx="15">
                  <c:v>131859.89123809498</c:v>
                </c:pt>
                <c:pt idx="16">
                  <c:v>137436.22580952401</c:v>
                </c:pt>
                <c:pt idx="17">
                  <c:v>143012.56038095203</c:v>
                </c:pt>
                <c:pt idx="18">
                  <c:v>148588.89495238097</c:v>
                </c:pt>
                <c:pt idx="19">
                  <c:v>154165.22952380899</c:v>
                </c:pt>
                <c:pt idx="20">
                  <c:v>159741.56409523799</c:v>
                </c:pt>
                <c:pt idx="21">
                  <c:v>165317.89866666598</c:v>
                </c:pt>
                <c:pt idx="22">
                  <c:v>170894.23323809501</c:v>
                </c:pt>
                <c:pt idx="23">
                  <c:v>176470.56780952401</c:v>
                </c:pt>
                <c:pt idx="24">
                  <c:v>182046.90238095203</c:v>
                </c:pt>
                <c:pt idx="25">
                  <c:v>187623.236952381</c:v>
                </c:pt>
                <c:pt idx="26">
                  <c:v>193199.57152380899</c:v>
                </c:pt>
                <c:pt idx="27">
                  <c:v>198775.906095238</c:v>
                </c:pt>
                <c:pt idx="28">
                  <c:v>204352.24066666601</c:v>
                </c:pt>
                <c:pt idx="29">
                  <c:v>209928.57523809501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E26-4596-8849-F82E35E54F21}"/>
            </c:ext>
          </c:extLst>
        </c:ser>
        <c:dLbls/>
        <c:marker val="1"/>
        <c:axId val="70877184"/>
        <c:axId val="70867200"/>
      </c:lineChart>
      <c:catAx>
        <c:axId val="6671462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70865664"/>
        <c:crosses val="autoZero"/>
        <c:auto val="1"/>
        <c:lblAlgn val="ctr"/>
        <c:lblOffset val="100"/>
      </c:catAx>
      <c:valAx>
        <c:axId val="708656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p&quot;* #,##0.000\ &quot;Milyar&quot;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6714624"/>
        <c:crosses val="autoZero"/>
        <c:crossBetween val="between"/>
      </c:valAx>
      <c:valAx>
        <c:axId val="70867200"/>
        <c:scaling>
          <c:orientation val="minMax"/>
        </c:scaling>
        <c:axPos val="r"/>
        <c:numFmt formatCode="&quot;Rp.&quot;\ #,##0\ &quot;/ton&quot;" sourceLinked="0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70877184"/>
        <c:crosses val="max"/>
        <c:crossBetween val="between"/>
      </c:valAx>
      <c:catAx>
        <c:axId val="70877184"/>
        <c:scaling>
          <c:orientation val="minMax"/>
        </c:scaling>
        <c:delete val="1"/>
        <c:axPos val="b"/>
        <c:numFmt formatCode="General" sourceLinked="1"/>
        <c:tickLblPos val="none"/>
        <c:crossAx val="70867200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d-ID"/>
  <c:chart>
    <c:autoTitleDeleted val="1"/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 Recap Diagram X'!$C$68:$C$73</c:f>
              <c:numCache>
                <c:formatCode>General</c:formatCode>
                <c:ptCount val="6"/>
                <c:pt idx="0">
                  <c:v>2022</c:v>
                </c:pt>
                <c:pt idx="1">
                  <c:v>2027</c:v>
                </c:pt>
                <c:pt idx="2">
                  <c:v>2032</c:v>
                </c:pt>
                <c:pt idx="3">
                  <c:v>2037</c:v>
                </c:pt>
                <c:pt idx="4">
                  <c:v>2042</c:v>
                </c:pt>
                <c:pt idx="5">
                  <c:v>2046</c:v>
                </c:pt>
              </c:numCache>
            </c:numRef>
          </c:cat>
          <c:val>
            <c:numRef>
              <c:f>' Recap Diagram X'!$E$68:$E$73</c:f>
              <c:numCache>
                <c:formatCode>#,##0\ "tpd"</c:formatCode>
                <c:ptCount val="6"/>
                <c:pt idx="0">
                  <c:v>1300</c:v>
                </c:pt>
                <c:pt idx="1">
                  <c:v>1600</c:v>
                </c:pt>
                <c:pt idx="2">
                  <c:v>2000</c:v>
                </c:pt>
                <c:pt idx="3">
                  <c:v>2300</c:v>
                </c:pt>
                <c:pt idx="4">
                  <c:v>2600</c:v>
                </c:pt>
                <c:pt idx="5">
                  <c:v>2800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0E8-41CB-9AD4-CDB90197AEF7}"/>
            </c:ext>
          </c:extLst>
        </c:ser>
        <c:dLbls>
          <c:showVal val="1"/>
        </c:dLbls>
        <c:gapWidth val="100"/>
        <c:overlap val="-24"/>
        <c:axId val="66793472"/>
        <c:axId val="66795008"/>
      </c:barChart>
      <c:catAx>
        <c:axId val="6679347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6795008"/>
        <c:crosses val="autoZero"/>
        <c:auto val="1"/>
        <c:lblAlgn val="ctr"/>
        <c:lblOffset val="100"/>
      </c:catAx>
      <c:valAx>
        <c:axId val="667950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tpd&quot;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679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EBF8C975-62E0-40CF-B8C6-DB648E52C049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1252538"/>
            <a:ext cx="48815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C41E290-BEC8-4E9E-B0A8-BC145879865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35993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03300" y="1252538"/>
            <a:ext cx="4881563" cy="33813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85001" indent="-301923" eaLnBrk="0" hangingPunct="0">
              <a:defRPr sz="25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207694" indent="-241539" eaLnBrk="0" hangingPunct="0">
              <a:defRPr sz="25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90771" indent="-241539" eaLnBrk="0" hangingPunct="0">
              <a:defRPr sz="25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173849" indent="-241539" eaLnBrk="0" hangingPunct="0">
              <a:defRPr sz="25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656926" indent="-241539" defTabSz="48307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140004" indent="-241539" defTabSz="48307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623081" indent="-241539" defTabSz="48307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106159" indent="-241539" defTabSz="483078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F433249-7E7B-44CE-B867-0A7FFD8892A9}" type="slidenum">
              <a:rPr lang="en-US" altLang="id-ID" sz="1300"/>
              <a:pPr eaLnBrk="1" hangingPunct="1"/>
              <a:t>29</a:t>
            </a:fld>
            <a:endParaRPr lang="en-US" altLang="id-ID" sz="1300"/>
          </a:p>
        </p:txBody>
      </p:sp>
    </p:spTree>
    <p:extLst>
      <p:ext uri="{BB962C8B-B14F-4D97-AF65-F5344CB8AC3E}">
        <p14:creationId xmlns:p14="http://schemas.microsoft.com/office/powerpoint/2010/main" xmlns="" val="122975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6956DBC7-B42D-4B8F-81D4-507F3DD11F05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8016F0D3-1462-42B8-AE97-272CFD0F97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95489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6956DBC7-B42D-4B8F-81D4-507F3DD11F05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8016F0D3-1462-42B8-AE97-272CFD0F97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1952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6956DBC7-B42D-4B8F-81D4-507F3DD11F05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8016F0D3-1462-42B8-AE97-272CFD0F97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13405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6956DBC7-B42D-4B8F-81D4-507F3DD11F05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8016F0D3-1462-42B8-AE97-272CFD0F97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13227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6956DBC7-B42D-4B8F-81D4-507F3DD11F05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8016F0D3-1462-42B8-AE97-272CFD0F97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62856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6956DBC7-B42D-4B8F-81D4-507F3DD11F05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8016F0D3-1462-42B8-AE97-272CFD0F97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0454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6956DBC7-B42D-4B8F-81D4-507F3DD11F05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8016F0D3-1462-42B8-AE97-272CFD0F97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29858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6956DBC7-B42D-4B8F-81D4-507F3DD11F05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8016F0D3-1462-42B8-AE97-272CFD0F97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2351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6956DBC7-B42D-4B8F-81D4-507F3DD11F05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8016F0D3-1462-42B8-AE97-272CFD0F97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68996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6956DBC7-B42D-4B8F-81D4-507F3DD11F05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8016F0D3-1462-42B8-AE97-272CFD0F97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28907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6956DBC7-B42D-4B8F-81D4-507F3DD11F05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8016F0D3-1462-42B8-AE97-272CFD0F977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98086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723" y="365126"/>
            <a:ext cx="8543925" cy="632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1B5DE61-C7B0-45E2-A298-B98945EA6BD1}"/>
              </a:ext>
            </a:extLst>
          </p:cNvPr>
          <p:cNvSpPr/>
          <p:nvPr userDrawn="1"/>
        </p:nvSpPr>
        <p:spPr>
          <a:xfrm>
            <a:off x="0" y="365126"/>
            <a:ext cx="9906000" cy="632401"/>
          </a:xfrm>
          <a:prstGeom prst="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8087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A41DF36-5C64-4140-BFE5-35F0C3E5745F}"/>
              </a:ext>
            </a:extLst>
          </p:cNvPr>
          <p:cNvGrpSpPr/>
          <p:nvPr/>
        </p:nvGrpSpPr>
        <p:grpSpPr>
          <a:xfrm>
            <a:off x="-4875" y="4225180"/>
            <a:ext cx="9910875" cy="2156108"/>
            <a:chOff x="-6000" y="2350946"/>
            <a:chExt cx="12198000" cy="2156108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EC259F40-9152-4E8F-96F0-9D6BFC711AEC}"/>
                </a:ext>
              </a:extLst>
            </p:cNvPr>
            <p:cNvSpPr/>
            <p:nvPr/>
          </p:nvSpPr>
          <p:spPr>
            <a:xfrm>
              <a:off x="-6000" y="2350946"/>
              <a:ext cx="12198000" cy="21561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D175BB96-69FB-43CE-8F27-E5762459A5E9}"/>
                </a:ext>
              </a:extLst>
            </p:cNvPr>
            <p:cNvGrpSpPr/>
            <p:nvPr/>
          </p:nvGrpSpPr>
          <p:grpSpPr>
            <a:xfrm>
              <a:off x="-4846" y="2529006"/>
              <a:ext cx="12196846" cy="1800000"/>
              <a:chOff x="-4846" y="2476811"/>
              <a:chExt cx="12196846" cy="1800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="" xmlns:a16="http://schemas.microsoft.com/office/drawing/2014/main" id="{9625B499-1BEE-4671-961A-B9FC807BB4D5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437200" y="2476812"/>
                <a:ext cx="2437200" cy="1799988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8" name="Picture 7">
                <a:extLst>
                  <a:ext uri="{FF2B5EF4-FFF2-40B4-BE49-F238E27FC236}">
                    <a16:creationId xmlns="" xmlns:a16="http://schemas.microsoft.com/office/drawing/2014/main" id="{EFC93A26-3D61-45FC-AA5D-B5A0C954F9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311600" y="2476813"/>
                <a:ext cx="2437200" cy="1799986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9" name="Picture 8">
                <a:extLst>
                  <a:ext uri="{FF2B5EF4-FFF2-40B4-BE49-F238E27FC236}">
                    <a16:creationId xmlns="" xmlns:a16="http://schemas.microsoft.com/office/drawing/2014/main" id="{1C7940FC-2B5C-4C2B-9107-97F11359FA54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-4846" y="2476811"/>
                <a:ext cx="2442046" cy="1800000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10" name="Picture 9">
                <a:extLst>
                  <a:ext uri="{FF2B5EF4-FFF2-40B4-BE49-F238E27FC236}">
                    <a16:creationId xmlns="" xmlns:a16="http://schemas.microsoft.com/office/drawing/2014/main" id="{B1F42AC6-283F-488F-A4AB-150DACFCA01F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9748800" y="2476811"/>
                <a:ext cx="2443200" cy="1799988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11" name="Picture 10">
                <a:extLst>
                  <a:ext uri="{FF2B5EF4-FFF2-40B4-BE49-F238E27FC236}">
                    <a16:creationId xmlns="" xmlns:a16="http://schemas.microsoft.com/office/drawing/2014/main" id="{3AC19AC6-B1E0-4587-9C45-4E2F6B757722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874400" y="2476812"/>
                <a:ext cx="2437200" cy="17999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/>
            </p:spPr>
          </p:pic>
        </p:grpSp>
      </p:grpSp>
      <p:pic>
        <p:nvPicPr>
          <p:cNvPr id="12" name="Picture 5" descr="C:\Users\Asus\Desktop\logo tangerang.png">
            <a:extLst>
              <a:ext uri="{FF2B5EF4-FFF2-40B4-BE49-F238E27FC236}">
                <a16:creationId xmlns="" xmlns:a16="http://schemas.microsoft.com/office/drawing/2014/main" id="{FB20A1E5-F1F5-4642-B316-75DA0498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6352" y="2156353"/>
            <a:ext cx="1648420" cy="180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9B71C64-54D5-4FBE-BA05-DABBB1578786}"/>
              </a:ext>
            </a:extLst>
          </p:cNvPr>
          <p:cNvSpPr txBox="1"/>
          <p:nvPr/>
        </p:nvSpPr>
        <p:spPr>
          <a:xfrm>
            <a:off x="3427730" y="367856"/>
            <a:ext cx="3015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/>
              <a:t>PENJAJAKAN MINAT PASAR</a:t>
            </a:r>
          </a:p>
          <a:p>
            <a:pPr algn="ctr"/>
            <a:r>
              <a:rPr lang="en-ID"/>
              <a:t>Market Sounding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16A7869-A684-4908-BE50-66A90468C7E4}"/>
              </a:ext>
            </a:extLst>
          </p:cNvPr>
          <p:cNvSpPr txBox="1"/>
          <p:nvPr/>
        </p:nvSpPr>
        <p:spPr>
          <a:xfrm>
            <a:off x="-4875" y="969819"/>
            <a:ext cx="9910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chemeClr val="tx2"/>
                </a:solidFill>
              </a:rPr>
              <a:t>PENGADAAN BADAN USAHA UNTUK </a:t>
            </a:r>
          </a:p>
          <a:p>
            <a:pPr algn="ctr"/>
            <a:r>
              <a:rPr lang="en-ID" dirty="0">
                <a:solidFill>
                  <a:schemeClr val="tx2"/>
                </a:solidFill>
              </a:rPr>
              <a:t>PEMBANGUNAN </a:t>
            </a:r>
            <a:r>
              <a:rPr lang="id-ID" dirty="0">
                <a:solidFill>
                  <a:schemeClr val="tx2"/>
                </a:solidFill>
              </a:rPr>
              <a:t> </a:t>
            </a:r>
            <a:r>
              <a:rPr lang="en-ID" dirty="0">
                <a:solidFill>
                  <a:schemeClr val="tx2"/>
                </a:solidFill>
              </a:rPr>
              <a:t>&amp; PENGOPERASIAN </a:t>
            </a:r>
            <a:r>
              <a:rPr lang="id-ID" dirty="0">
                <a:solidFill>
                  <a:schemeClr val="tx2"/>
                </a:solidFill>
              </a:rPr>
              <a:t> </a:t>
            </a:r>
            <a:r>
              <a:rPr lang="en-ID" dirty="0">
                <a:solidFill>
                  <a:schemeClr val="tx2"/>
                </a:solidFill>
              </a:rPr>
              <a:t>INSTALASI </a:t>
            </a:r>
            <a:r>
              <a:rPr lang="id-ID" dirty="0">
                <a:solidFill>
                  <a:schemeClr val="tx2"/>
                </a:solidFill>
              </a:rPr>
              <a:t> </a:t>
            </a:r>
            <a:r>
              <a:rPr lang="en-ID" dirty="0">
                <a:solidFill>
                  <a:schemeClr val="tx2"/>
                </a:solidFill>
              </a:rPr>
              <a:t>PENGOLAHAN </a:t>
            </a:r>
            <a:r>
              <a:rPr lang="id-ID" dirty="0">
                <a:solidFill>
                  <a:schemeClr val="tx2"/>
                </a:solidFill>
              </a:rPr>
              <a:t> </a:t>
            </a:r>
            <a:r>
              <a:rPr lang="en-ID" dirty="0">
                <a:solidFill>
                  <a:schemeClr val="tx2"/>
                </a:solidFill>
              </a:rPr>
              <a:t>SAMPAH</a:t>
            </a:r>
            <a:br>
              <a:rPr lang="en-ID" dirty="0">
                <a:solidFill>
                  <a:schemeClr val="tx2"/>
                </a:solidFill>
              </a:rPr>
            </a:br>
            <a:r>
              <a:rPr lang="en-ID" dirty="0">
                <a:solidFill>
                  <a:schemeClr val="tx2"/>
                </a:solidFill>
              </a:rPr>
              <a:t>DI T</a:t>
            </a:r>
            <a:r>
              <a:rPr lang="id-ID" dirty="0">
                <a:solidFill>
                  <a:schemeClr val="tx2"/>
                </a:solidFill>
              </a:rPr>
              <a:t>EMPAT </a:t>
            </a:r>
            <a:r>
              <a:rPr lang="en-ID" dirty="0">
                <a:solidFill>
                  <a:schemeClr val="tx2"/>
                </a:solidFill>
              </a:rPr>
              <a:t>P</a:t>
            </a:r>
            <a:r>
              <a:rPr lang="id-ID" dirty="0">
                <a:solidFill>
                  <a:schemeClr val="tx2"/>
                </a:solidFill>
              </a:rPr>
              <a:t>ENGOLAHAN DAN PEMROSESAN  </a:t>
            </a:r>
            <a:r>
              <a:rPr lang="en-ID" dirty="0">
                <a:solidFill>
                  <a:schemeClr val="tx2"/>
                </a:solidFill>
              </a:rPr>
              <a:t>A</a:t>
            </a:r>
            <a:r>
              <a:rPr lang="id-ID" dirty="0">
                <a:solidFill>
                  <a:schemeClr val="tx2"/>
                </a:solidFill>
              </a:rPr>
              <a:t>KHIR SAMPAH (TPPAS)</a:t>
            </a:r>
            <a:r>
              <a:rPr lang="en-ID" dirty="0">
                <a:solidFill>
                  <a:schemeClr val="tx2"/>
                </a:solidFill>
              </a:rPr>
              <a:t> RAWA KUCING</a:t>
            </a:r>
            <a:endParaRPr lang="id-ID" dirty="0">
              <a:solidFill>
                <a:schemeClr val="tx2"/>
              </a:solidFill>
            </a:endParaRPr>
          </a:p>
          <a:p>
            <a:pPr algn="ctr"/>
            <a:r>
              <a:rPr lang="en-ID" dirty="0">
                <a:solidFill>
                  <a:schemeClr val="tx2"/>
                </a:solidFill>
              </a:rPr>
              <a:t>KOTA TANGERANG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6A7869-A684-4908-BE50-66A90468C7E4}"/>
              </a:ext>
            </a:extLst>
          </p:cNvPr>
          <p:cNvSpPr txBox="1"/>
          <p:nvPr/>
        </p:nvSpPr>
        <p:spPr>
          <a:xfrm>
            <a:off x="3206998" y="3855848"/>
            <a:ext cx="345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chemeClr val="tx2"/>
                </a:solidFill>
              </a:rPr>
              <a:t>1</a:t>
            </a:r>
            <a:r>
              <a:rPr lang="id-ID" dirty="0">
                <a:solidFill>
                  <a:schemeClr val="tx2"/>
                </a:solidFill>
              </a:rPr>
              <a:t>5 Mei 2018</a:t>
            </a:r>
            <a:endParaRPr lang="en-ID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3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5192" y="1161504"/>
            <a:ext cx="5775615" cy="3240000"/>
          </a:xfrm>
          <a:prstGeom prst="rect">
            <a:avLst/>
          </a:prstGeom>
          <a:ln w="57150">
            <a:noFill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315099"/>
            <a:ext cx="9906000" cy="665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600" dirty="0">
                <a:solidFill>
                  <a:schemeClr val="tx1"/>
                </a:solidFill>
                <a:latin typeface="+mj-lt"/>
              </a:rPr>
              <a:t>Lokasi TPA Rawa Kucing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74963" y="5000297"/>
            <a:ext cx="9005454" cy="100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Lokasi proyek berada di wilayah administrasi Kota Tangerang, terletak di Tempat Pemrosesan Akhir (TPA) Rawa Kucing yang merupakan aset Pemerintah Kota Tangerang</a:t>
            </a:r>
            <a:endParaRPr lang="en-ID" dirty="0">
              <a:solidFill>
                <a:schemeClr val="tx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Lokasi TPA Rawa Kucing sudah sesuai dengan peruntukannya</a:t>
            </a:r>
            <a:r>
              <a:rPr lang="en-ID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(RTRW Kota Tangerang , Perda No. 6 Tahun 2012)</a:t>
            </a:r>
          </a:p>
          <a:p>
            <a:pPr algn="ctr"/>
            <a:endParaRPr lang="id-ID" dirty="0">
              <a:solidFill>
                <a:schemeClr val="tx2">
                  <a:lumMod val="7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150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0" y="145178"/>
            <a:ext cx="9906000" cy="898294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+mj-lt"/>
              </a:rPr>
              <a:t>Layout </a:t>
            </a:r>
            <a:r>
              <a:rPr lang="id-ID" dirty="0">
                <a:latin typeface="+mj-lt"/>
              </a:rPr>
              <a:t>TPA Rawa Kucing</a:t>
            </a:r>
            <a:endParaRPr lang="en-US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15316" y="1045332"/>
            <a:ext cx="3683950" cy="44725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/>
          <a:srcRect r="7368"/>
          <a:stretch/>
        </p:blipFill>
        <p:spPr>
          <a:xfrm>
            <a:off x="243735" y="1718416"/>
            <a:ext cx="1933765" cy="128016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735" y="444138"/>
            <a:ext cx="1933765" cy="128016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 cstate="print"/>
          <a:srcRect t="9219" b="9219"/>
          <a:stretch/>
        </p:blipFill>
        <p:spPr>
          <a:xfrm>
            <a:off x="243678" y="2957576"/>
            <a:ext cx="1933764" cy="128016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6" cstate="print"/>
          <a:srcRect l="-1416" t="9553" r="1416" b="9553"/>
          <a:stretch/>
        </p:blipFill>
        <p:spPr>
          <a:xfrm>
            <a:off x="2094055" y="5517896"/>
            <a:ext cx="1931670" cy="128016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7" cstate="print"/>
          <a:srcRect b="19443"/>
          <a:stretch/>
        </p:blipFill>
        <p:spPr>
          <a:xfrm>
            <a:off x="7728060" y="5517896"/>
            <a:ext cx="1931670" cy="128016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8" cstate="print"/>
          <a:srcRect r="7874"/>
          <a:stretch/>
        </p:blipFill>
        <p:spPr>
          <a:xfrm>
            <a:off x="243678" y="5517896"/>
            <a:ext cx="1931670" cy="128016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9" cstate="print"/>
          <a:srcRect t="1521" r="16429" b="-1521"/>
          <a:stretch/>
        </p:blipFill>
        <p:spPr>
          <a:xfrm>
            <a:off x="7726305" y="1710116"/>
            <a:ext cx="1931670" cy="128016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10" cstate="print"/>
          <a:srcRect t="9500" b="9500"/>
          <a:stretch/>
        </p:blipFill>
        <p:spPr>
          <a:xfrm>
            <a:off x="243678" y="4237736"/>
            <a:ext cx="1931670" cy="128016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11" cstate="print"/>
          <a:srcRect r="9111"/>
          <a:stretch/>
        </p:blipFill>
        <p:spPr>
          <a:xfrm>
            <a:off x="5876104" y="5523647"/>
            <a:ext cx="1867975" cy="128016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44079" y="2998576"/>
            <a:ext cx="1896122" cy="128016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13" cstate="print"/>
          <a:srcRect t="13661"/>
          <a:stretch/>
        </p:blipFill>
        <p:spPr>
          <a:xfrm>
            <a:off x="7744079" y="4257206"/>
            <a:ext cx="1931670" cy="126069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14" cstate="print"/>
          <a:srcRect t="9762"/>
          <a:stretch/>
        </p:blipFill>
        <p:spPr>
          <a:xfrm>
            <a:off x="4007475" y="5517896"/>
            <a:ext cx="1931670" cy="128016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5" cstate="print"/>
          <a:srcRect b="13018"/>
          <a:stretch/>
        </p:blipFill>
        <p:spPr>
          <a:xfrm>
            <a:off x="7708530" y="428095"/>
            <a:ext cx="1931670" cy="1280161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68" name="Connector: Curved 67"/>
          <p:cNvCxnSpPr>
            <a:cxnSpLocks/>
          </p:cNvCxnSpPr>
          <p:nvPr/>
        </p:nvCxnSpPr>
        <p:spPr>
          <a:xfrm>
            <a:off x="2175348" y="1083433"/>
            <a:ext cx="1416938" cy="1493409"/>
          </a:xfrm>
          <a:prstGeom prst="curved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/>
          <p:cNvCxnSpPr>
            <a:cxnSpLocks/>
            <a:stCxn id="29" idx="3"/>
          </p:cNvCxnSpPr>
          <p:nvPr/>
        </p:nvCxnSpPr>
        <p:spPr>
          <a:xfrm>
            <a:off x="2177500" y="2358496"/>
            <a:ext cx="1414786" cy="288684"/>
          </a:xfrm>
          <a:prstGeom prst="curved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/>
          <p:cNvCxnSpPr>
            <a:cxnSpLocks/>
            <a:stCxn id="36" idx="3"/>
          </p:cNvCxnSpPr>
          <p:nvPr/>
        </p:nvCxnSpPr>
        <p:spPr>
          <a:xfrm flipV="1">
            <a:off x="2177442" y="2647180"/>
            <a:ext cx="1545473" cy="950476"/>
          </a:xfrm>
          <a:prstGeom prst="curved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/>
          <p:cNvCxnSpPr>
            <a:cxnSpLocks/>
            <a:stCxn id="55" idx="3"/>
          </p:cNvCxnSpPr>
          <p:nvPr/>
        </p:nvCxnSpPr>
        <p:spPr>
          <a:xfrm flipV="1">
            <a:off x="2175348" y="2740458"/>
            <a:ext cx="1547566" cy="2137359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/>
          <p:cNvCxnSpPr>
            <a:cxnSpLocks/>
            <a:stCxn id="59" idx="1"/>
          </p:cNvCxnSpPr>
          <p:nvPr/>
        </p:nvCxnSpPr>
        <p:spPr>
          <a:xfrm rot="10800000">
            <a:off x="3780790" y="2740457"/>
            <a:ext cx="3963289" cy="2147094"/>
          </a:xfrm>
          <a:prstGeom prst="curved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/>
          <p:cNvCxnSpPr>
            <a:cxnSpLocks/>
            <a:stCxn id="58" idx="1"/>
          </p:cNvCxnSpPr>
          <p:nvPr/>
        </p:nvCxnSpPr>
        <p:spPr>
          <a:xfrm rot="10800000">
            <a:off x="3780790" y="2740099"/>
            <a:ext cx="3963289" cy="898559"/>
          </a:xfrm>
          <a:prstGeom prst="curved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/>
          <p:cNvCxnSpPr>
            <a:cxnSpLocks/>
            <a:stCxn id="6" idx="2"/>
          </p:cNvCxnSpPr>
          <p:nvPr/>
        </p:nvCxnSpPr>
        <p:spPr>
          <a:xfrm rot="5400000" flipH="1">
            <a:off x="3125325" y="3685931"/>
            <a:ext cx="2613949" cy="1049982"/>
          </a:xfrm>
          <a:prstGeom prst="curvedConnector3">
            <a:avLst>
              <a:gd name="adj1" fmla="val 46995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/>
          <p:cNvCxnSpPr>
            <a:cxnSpLocks/>
          </p:cNvCxnSpPr>
          <p:nvPr/>
        </p:nvCxnSpPr>
        <p:spPr>
          <a:xfrm rot="10800000">
            <a:off x="3993878" y="2998576"/>
            <a:ext cx="2813790" cy="2571504"/>
          </a:xfrm>
          <a:prstGeom prst="curved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/>
          <p:cNvCxnSpPr>
            <a:cxnSpLocks/>
            <a:stCxn id="53" idx="1"/>
          </p:cNvCxnSpPr>
          <p:nvPr/>
        </p:nvCxnSpPr>
        <p:spPr>
          <a:xfrm rot="10800000" flipV="1">
            <a:off x="3763016" y="2350196"/>
            <a:ext cx="3963289" cy="587066"/>
          </a:xfrm>
          <a:prstGeom prst="curved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8"/>
          <p:cNvCxnSpPr>
            <a:cxnSpLocks/>
            <a:stCxn id="61" idx="1"/>
          </p:cNvCxnSpPr>
          <p:nvPr/>
        </p:nvCxnSpPr>
        <p:spPr>
          <a:xfrm rot="10800000" flipV="1">
            <a:off x="3780790" y="1068176"/>
            <a:ext cx="3927740" cy="1863935"/>
          </a:xfrm>
          <a:prstGeom prst="curved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9361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7135" y="697507"/>
            <a:ext cx="9425503" cy="61604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250F200-07CC-4145-8E2E-5E2D9DE5AA6A}"/>
              </a:ext>
            </a:extLst>
          </p:cNvPr>
          <p:cNvSpPr txBox="1"/>
          <p:nvPr/>
        </p:nvSpPr>
        <p:spPr>
          <a:xfrm>
            <a:off x="123567" y="6037359"/>
            <a:ext cx="2576944" cy="646331"/>
          </a:xfrm>
          <a:prstGeom prst="rect">
            <a:avLst/>
          </a:prstGeom>
          <a:solidFill>
            <a:schemeClr val="bg1"/>
          </a:solidFill>
          <a:ln w="41275" cmpd="thickThin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D" dirty="0" err="1"/>
              <a:t>Lokasi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endParaRPr lang="en-ID" dirty="0"/>
          </a:p>
          <a:p>
            <a:r>
              <a:rPr lang="en-ID" dirty="0"/>
              <a:t>Luas: ±5</a:t>
            </a:r>
            <a:r>
              <a:rPr lang="id-ID" dirty="0"/>
              <a:t>,5</a:t>
            </a:r>
            <a:r>
              <a:rPr lang="en-ID" dirty="0"/>
              <a:t> Ha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="" xmlns:a16="http://schemas.microsoft.com/office/drawing/2014/main" id="{430CA70E-12AF-4790-87AF-9A62CC4E7ED9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572643" y="5015981"/>
            <a:ext cx="1860774" cy="18198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C5C0F20-63FE-4BBE-81C2-96F3583A06F6}"/>
              </a:ext>
            </a:extLst>
          </p:cNvPr>
          <p:cNvSpPr/>
          <p:nvPr/>
        </p:nvSpPr>
        <p:spPr>
          <a:xfrm>
            <a:off x="-1" y="228601"/>
            <a:ext cx="9906000" cy="665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600" dirty="0">
                <a:solidFill>
                  <a:schemeClr val="tx1"/>
                </a:solidFill>
                <a:latin typeface="+mj-lt"/>
              </a:rPr>
              <a:t>Site Plan TPA Rawa Kucing</a:t>
            </a:r>
          </a:p>
        </p:txBody>
      </p:sp>
    </p:spTree>
    <p:extLst>
      <p:ext uri="{BB962C8B-B14F-4D97-AF65-F5344CB8AC3E}">
        <p14:creationId xmlns:p14="http://schemas.microsoft.com/office/powerpoint/2010/main" xmlns="" val="409598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/>
          <a:srcRect t="11429" b="11209"/>
          <a:stretch/>
        </p:blipFill>
        <p:spPr>
          <a:xfrm>
            <a:off x="4407131" y="2829376"/>
            <a:ext cx="5422669" cy="4028623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6929"/>
            <a:ext cx="9906000" cy="85158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d-ID" dirty="0">
                <a:latin typeface="+mj-lt"/>
              </a:rPr>
              <a:t>Posisi TPA terhadap Bandara Soekarno-Hatta</a:t>
            </a: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080254"/>
            <a:ext cx="9753600" cy="1677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Kawasan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horizontal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dalam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bandara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</a:t>
            </a:r>
          </a:p>
          <a:p>
            <a:pPr marL="0" lvl="1" algn="just">
              <a:spcAft>
                <a:spcPts val="600"/>
              </a:spcAft>
            </a:pPr>
            <a:r>
              <a:rPr lang="en-US" sz="1600" dirty="0" err="1">
                <a:latin typeface="+mj-lt"/>
              </a:rPr>
              <a:t>adalah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bidang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datar</a:t>
            </a:r>
            <a:r>
              <a:rPr lang="en-US" sz="1600" dirty="0">
                <a:latin typeface="+mj-lt"/>
              </a:rPr>
              <a:t> di </a:t>
            </a:r>
            <a:r>
              <a:rPr lang="en-US" sz="1600" dirty="0" err="1">
                <a:latin typeface="+mj-lt"/>
              </a:rPr>
              <a:t>atas</a:t>
            </a:r>
            <a:r>
              <a:rPr lang="en-US" sz="1600" dirty="0">
                <a:latin typeface="+mj-lt"/>
              </a:rPr>
              <a:t> dan di </a:t>
            </a:r>
            <a:r>
              <a:rPr lang="en-US" sz="1600" dirty="0" err="1">
                <a:latin typeface="+mj-lt"/>
              </a:rPr>
              <a:t>sekitar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bandar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udara</a:t>
            </a:r>
            <a:r>
              <a:rPr lang="en-US" sz="1600" dirty="0">
                <a:latin typeface="+mj-lt"/>
              </a:rPr>
              <a:t> yang </a:t>
            </a:r>
            <a:r>
              <a:rPr lang="en-US" sz="1600" dirty="0" err="1">
                <a:latin typeface="+mj-lt"/>
              </a:rPr>
              <a:t>dibatasi</a:t>
            </a:r>
            <a:r>
              <a:rPr lang="en-US" sz="1600" dirty="0">
                <a:latin typeface="+mj-lt"/>
              </a:rPr>
              <a:t> oleh radius dan </a:t>
            </a:r>
            <a:r>
              <a:rPr lang="en-US" sz="1600" dirty="0" err="1">
                <a:latin typeface="+mj-lt"/>
              </a:rPr>
              <a:t>ketinggian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dengan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ukuran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tertentu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untuk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kepentingan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pesawat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udara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melakukan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terbang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rendah</a:t>
            </a:r>
            <a:r>
              <a:rPr lang="en-US" sz="1600" dirty="0">
                <a:latin typeface="+mj-lt"/>
              </a:rPr>
              <a:t> pada </a:t>
            </a:r>
            <a:r>
              <a:rPr lang="en-US" sz="1600" dirty="0" err="1">
                <a:latin typeface="+mj-lt"/>
              </a:rPr>
              <a:t>waktu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akan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mendarat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atau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setelah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lepas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landas</a:t>
            </a:r>
            <a:r>
              <a:rPr lang="en-US" sz="1600" dirty="0">
                <a:latin typeface="+mj-lt"/>
              </a:rPr>
              <a:t>.</a:t>
            </a:r>
          </a:p>
          <a:p>
            <a:pPr algn="just"/>
            <a:r>
              <a:rPr lang="en-US" sz="1600" dirty="0" err="1">
                <a:latin typeface="+mj-lt"/>
              </a:rPr>
              <a:t>Dalam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Peraturan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Menteri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Perhubungan</a:t>
            </a:r>
            <a:r>
              <a:rPr lang="en-US" sz="1600" dirty="0">
                <a:latin typeface="+mj-lt"/>
              </a:rPr>
              <a:t> KM 14 </a:t>
            </a:r>
            <a:r>
              <a:rPr lang="en-US" sz="1600" dirty="0" err="1">
                <a:latin typeface="+mj-lt"/>
              </a:rPr>
              <a:t>Tahun</a:t>
            </a:r>
            <a:r>
              <a:rPr lang="en-US" sz="1600" dirty="0">
                <a:latin typeface="+mj-lt"/>
              </a:rPr>
              <a:t> 2010, </a:t>
            </a:r>
            <a:r>
              <a:rPr lang="en-US" sz="1600" dirty="0" err="1">
                <a:latin typeface="+mj-lt"/>
              </a:rPr>
              <a:t>kawasan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ini</a:t>
            </a:r>
            <a:r>
              <a:rPr lang="en-US" sz="1600" dirty="0">
                <a:latin typeface="+mj-lt"/>
              </a:rPr>
              <a:t> </a:t>
            </a:r>
            <a:r>
              <a:rPr lang="sv-SE" sz="1600" dirty="0">
                <a:latin typeface="+mj-lt"/>
              </a:rPr>
              <a:t>ditentukan oleh lingkaran dengan radius 4.000 m dari ujung permukaan utama</a:t>
            </a:r>
            <a:endParaRPr lang="en-US" sz="1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86" y="2830684"/>
            <a:ext cx="417971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+mj-lt"/>
              </a:rPr>
              <a:t>Saat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ini</a:t>
            </a:r>
            <a:r>
              <a:rPr lang="en-US" sz="1600" dirty="0">
                <a:latin typeface="+mj-lt"/>
              </a:rPr>
              <a:t>, </a:t>
            </a:r>
            <a:r>
              <a:rPr lang="en-US" sz="1600" b="1" dirty="0">
                <a:latin typeface="+mj-lt"/>
              </a:rPr>
              <a:t>TPA </a:t>
            </a:r>
            <a:r>
              <a:rPr lang="en-US" sz="1600" b="1" dirty="0" err="1">
                <a:latin typeface="+mj-lt"/>
              </a:rPr>
              <a:t>Rawa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Kucing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berada</a:t>
            </a:r>
            <a:r>
              <a:rPr lang="en-US" sz="1600" b="1" dirty="0">
                <a:latin typeface="+mj-lt"/>
              </a:rPr>
              <a:t> pada </a:t>
            </a:r>
            <a:r>
              <a:rPr lang="en-US" sz="1600" b="1" dirty="0" err="1">
                <a:latin typeface="+mj-lt"/>
              </a:rPr>
              <a:t>titik</a:t>
            </a:r>
            <a:r>
              <a:rPr lang="en-US" sz="1600" b="1" dirty="0">
                <a:latin typeface="+mj-lt"/>
              </a:rPr>
              <a:t> 2,900m </a:t>
            </a:r>
            <a:r>
              <a:rPr lang="en-US" sz="1600" b="1" dirty="0" err="1">
                <a:latin typeface="+mj-lt"/>
              </a:rPr>
              <a:t>dari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ujung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i="1" dirty="0">
                <a:latin typeface="+mj-lt"/>
              </a:rPr>
              <a:t>taxiway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dan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bangunan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tertinggi</a:t>
            </a:r>
            <a:r>
              <a:rPr lang="en-US" sz="1600" dirty="0">
                <a:latin typeface="+mj-lt"/>
              </a:rPr>
              <a:t> yang </a:t>
            </a:r>
            <a:r>
              <a:rPr lang="en-US" sz="1600" dirty="0" err="1">
                <a:latin typeface="+mj-lt"/>
              </a:rPr>
              <a:t>diperbolehkan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adalah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4</a:t>
            </a:r>
            <a:r>
              <a:rPr lang="id-ID" sz="1600" b="1" dirty="0">
                <a:latin typeface="+mj-lt"/>
              </a:rPr>
              <a:t>6</a:t>
            </a:r>
            <a:r>
              <a:rPr lang="en-US" sz="1600" b="1" dirty="0">
                <a:latin typeface="+mj-lt"/>
              </a:rPr>
              <a:t>m</a:t>
            </a:r>
          </a:p>
        </p:txBody>
      </p:sp>
      <p:cxnSp>
        <p:nvCxnSpPr>
          <p:cNvPr id="7" name="Straight Arrow Connector 6"/>
          <p:cNvCxnSpPr>
            <a:cxnSpLocks/>
            <a:stCxn id="3" idx="3"/>
          </p:cNvCxnSpPr>
          <p:nvPr/>
        </p:nvCxnSpPr>
        <p:spPr>
          <a:xfrm>
            <a:off x="4267200" y="3369293"/>
            <a:ext cx="683512" cy="254337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486" y="3977505"/>
            <a:ext cx="417971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Apabila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ujung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600" b="1" i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taxi-way </a:t>
            </a:r>
            <a:r>
              <a:rPr lang="en-US" sz="1600" b="1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diperpanjang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untuk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pesawat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besar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(A380),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maka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radius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semakin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kecil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dan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ketinggian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bangunan</a:t>
            </a:r>
            <a:r>
              <a:rPr lang="en-US" sz="1600" b="1" dirty="0">
                <a:latin typeface="+mj-lt"/>
              </a:rPr>
              <a:t> yang </a:t>
            </a:r>
            <a:r>
              <a:rPr lang="en-US" sz="1600" b="1" dirty="0" err="1">
                <a:latin typeface="+mj-lt"/>
              </a:rPr>
              <a:t>diperbolehkan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semakin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pendek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.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955289" y="5199230"/>
            <a:ext cx="2089233" cy="713433"/>
          </a:xfrm>
          <a:prstGeom prst="straightConnector1">
            <a:avLst/>
          </a:prstGeom>
          <a:ln w="190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851029">
            <a:off x="5445783" y="527528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4.1km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="" xmlns:a16="http://schemas.microsoft.com/office/drawing/2014/main" id="{52EAEE49-5253-4340-8EAA-2F35402E84EF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3688223" y="3543843"/>
            <a:ext cx="1281908" cy="4303668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6794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6D03E-F102-48FA-8799-E7339F68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6125"/>
            <a:ext cx="8543925" cy="632401"/>
          </a:xfrm>
        </p:spPr>
        <p:txBody>
          <a:bodyPr>
            <a:normAutofit/>
          </a:bodyPr>
          <a:lstStyle/>
          <a:p>
            <a:r>
              <a:rPr lang="en-ID" sz="2800" dirty="0" err="1"/>
              <a:t>Tantangan</a:t>
            </a:r>
            <a:r>
              <a:rPr lang="en-ID" sz="2800" dirty="0"/>
              <a:t> Yang </a:t>
            </a:r>
            <a:r>
              <a:rPr lang="en-ID" sz="2800" dirty="0" err="1"/>
              <a:t>Dihadapi</a:t>
            </a:r>
            <a:r>
              <a:rPr lang="en-ID" sz="2800" dirty="0"/>
              <a:t> </a:t>
            </a:r>
            <a:r>
              <a:rPr lang="en-ID" sz="2800" dirty="0" err="1"/>
              <a:t>Proyek</a:t>
            </a:r>
            <a:endParaRPr lang="en-GB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3F304A7-9DEF-4DE4-ADF5-9AF6E65A3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7976"/>
            <a:ext cx="6233020" cy="1192171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ID" sz="1800" b="1" dirty="0"/>
              <a:t>LOKASI DALAM LINGKUP KKOP</a:t>
            </a:r>
          </a:p>
          <a:p>
            <a:pPr marL="0" indent="0">
              <a:buNone/>
            </a:pPr>
            <a:r>
              <a:rPr lang="id-ID" sz="1800" dirty="0"/>
              <a:t>Pembangunan dan Pelaksananan PLTSa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boleh</a:t>
            </a:r>
            <a:r>
              <a:rPr lang="en-ID" sz="1800" dirty="0"/>
              <a:t> </a:t>
            </a:r>
            <a:r>
              <a:rPr lang="en-ID" sz="1800" dirty="0" err="1"/>
              <a:t>mengganggu</a:t>
            </a:r>
            <a:r>
              <a:rPr lang="en-ID" sz="1800" dirty="0"/>
              <a:t> </a:t>
            </a:r>
            <a:r>
              <a:rPr lang="en-ID" sz="1800" dirty="0" err="1"/>
              <a:t>keselamatan</a:t>
            </a:r>
            <a:r>
              <a:rPr lang="en-ID" sz="1800" dirty="0"/>
              <a:t> </a:t>
            </a:r>
            <a:r>
              <a:rPr lang="en-ID" sz="1800" dirty="0" err="1"/>
              <a:t>penerbangan</a:t>
            </a:r>
            <a:r>
              <a:rPr lang="en-ID" sz="1800" dirty="0"/>
              <a:t> di Bandar </a:t>
            </a:r>
            <a:r>
              <a:rPr lang="en-ID" sz="1800" dirty="0" err="1"/>
              <a:t>Udara</a:t>
            </a:r>
            <a:r>
              <a:rPr lang="en-ID" sz="1800" dirty="0"/>
              <a:t> International </a:t>
            </a:r>
            <a:r>
              <a:rPr lang="en-ID" sz="1800" dirty="0" err="1"/>
              <a:t>Soekarno</a:t>
            </a:r>
            <a:r>
              <a:rPr lang="en-ID" sz="1800" dirty="0"/>
              <a:t> Hatta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9C2FA9C-6FE0-4F1B-86C3-65CF38040399}"/>
              </a:ext>
            </a:extLst>
          </p:cNvPr>
          <p:cNvSpPr txBox="1">
            <a:spLocks/>
          </p:cNvSpPr>
          <p:nvPr/>
        </p:nvSpPr>
        <p:spPr>
          <a:xfrm>
            <a:off x="-1" y="2604861"/>
            <a:ext cx="6233020" cy="1088087"/>
          </a:xfrm>
          <a:prstGeom prst="rect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/>
              <a:t>LOKASI </a:t>
            </a:r>
            <a:r>
              <a:rPr lang="id-ID" sz="1800" b="1" dirty="0"/>
              <a:t> DEKAT DENGAN </a:t>
            </a:r>
            <a:r>
              <a:rPr lang="en-ID" sz="1800" b="1" dirty="0"/>
              <a:t>MASYARAKAT</a:t>
            </a:r>
          </a:p>
          <a:p>
            <a:pPr marL="0" indent="0">
              <a:buNone/>
            </a:pPr>
            <a:r>
              <a:rPr lang="id-ID" sz="1800" dirty="0"/>
              <a:t>Pembangunan dan Pelaksananan PLTSa</a:t>
            </a:r>
            <a:r>
              <a:rPr lang="en-ID" sz="1800" dirty="0"/>
              <a:t>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boleh</a:t>
            </a:r>
            <a:r>
              <a:rPr lang="en-ID" sz="1800" dirty="0"/>
              <a:t> </a:t>
            </a:r>
            <a:r>
              <a:rPr lang="en-ID" sz="1800" dirty="0" err="1"/>
              <a:t>menurunkan</a:t>
            </a:r>
            <a:r>
              <a:rPr lang="en-ID" sz="1800" dirty="0"/>
              <a:t> </a:t>
            </a:r>
            <a:r>
              <a:rPr lang="en-ID" sz="1800" dirty="0" err="1"/>
              <a:t>kualitas</a:t>
            </a:r>
            <a:r>
              <a:rPr lang="en-ID" sz="1800" dirty="0"/>
              <a:t> </a:t>
            </a:r>
            <a:r>
              <a:rPr lang="id-ID" sz="1800" dirty="0"/>
              <a:t>lingkungan sekitar</a:t>
            </a:r>
            <a:endParaRPr lang="en-ID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957F043A-BA87-4D76-8892-D3BA8976CA64}"/>
              </a:ext>
            </a:extLst>
          </p:cNvPr>
          <p:cNvSpPr txBox="1">
            <a:spLocks/>
          </p:cNvSpPr>
          <p:nvPr/>
        </p:nvSpPr>
        <p:spPr>
          <a:xfrm>
            <a:off x="-2" y="3700077"/>
            <a:ext cx="6233020" cy="2884060"/>
          </a:xfrm>
          <a:prstGeom prst="rect">
            <a:avLst/>
          </a:prstGeom>
          <a:solidFill>
            <a:schemeClr val="accent6">
              <a:lumMod val="40000"/>
              <a:lumOff val="60000"/>
              <a:alpha val="38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/>
              <a:t>BATASAN ATAS KETINGGIAN STACK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800" dirty="0" err="1"/>
              <a:t>Ketinggian</a:t>
            </a:r>
            <a:r>
              <a:rPr lang="en-ID" sz="1800" dirty="0"/>
              <a:t> stack </a:t>
            </a:r>
            <a:r>
              <a:rPr lang="en-ID" sz="1800" dirty="0" err="1"/>
              <a:t>harus</a:t>
            </a:r>
            <a:r>
              <a:rPr lang="en-ID" sz="1800" dirty="0"/>
              <a:t>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D" sz="1600" dirty="0" err="1"/>
              <a:t>memenuhi</a:t>
            </a:r>
            <a:r>
              <a:rPr lang="en-ID" sz="1600" dirty="0"/>
              <a:t> </a:t>
            </a:r>
            <a:r>
              <a:rPr lang="en-ID" sz="1600" dirty="0" err="1"/>
              <a:t>batasan</a:t>
            </a:r>
            <a:r>
              <a:rPr lang="en-ID" sz="1600" dirty="0"/>
              <a:t> yang </a:t>
            </a:r>
            <a:r>
              <a:rPr lang="en-ID" sz="1600" dirty="0" err="1"/>
              <a:t>diberikan</a:t>
            </a:r>
            <a:r>
              <a:rPr lang="en-ID" sz="1600" dirty="0"/>
              <a:t> </a:t>
            </a:r>
            <a:r>
              <a:rPr lang="en-ID" sz="1600" dirty="0" err="1"/>
              <a:t>oleh</a:t>
            </a:r>
            <a:r>
              <a:rPr lang="en-ID" sz="1600" dirty="0"/>
              <a:t> </a:t>
            </a:r>
            <a:r>
              <a:rPr lang="en-ID" sz="1600" dirty="0" err="1"/>
              <a:t>Komite</a:t>
            </a:r>
            <a:r>
              <a:rPr lang="en-ID" sz="1600" dirty="0"/>
              <a:t> </a:t>
            </a:r>
            <a:r>
              <a:rPr lang="en-ID" sz="1600" dirty="0" err="1"/>
              <a:t>Keselamatan</a:t>
            </a:r>
            <a:r>
              <a:rPr lang="en-ID" sz="1600" dirty="0"/>
              <a:t> </a:t>
            </a:r>
            <a:r>
              <a:rPr lang="en-ID" sz="1600" dirty="0" err="1"/>
              <a:t>Operasi</a:t>
            </a:r>
            <a:r>
              <a:rPr lang="en-ID" sz="1600" dirty="0"/>
              <a:t> </a:t>
            </a:r>
            <a:r>
              <a:rPr lang="en-ID" sz="1600" dirty="0" err="1"/>
              <a:t>Penerbangan</a:t>
            </a:r>
            <a:r>
              <a:rPr lang="en-ID" sz="1600" dirty="0"/>
              <a:t>, </a:t>
            </a:r>
            <a:r>
              <a:rPr lang="en-ID" sz="1600" dirty="0" err="1"/>
              <a:t>yaitu</a:t>
            </a:r>
            <a:r>
              <a:rPr lang="en-ID" sz="1600" dirty="0"/>
              <a:t> max 46m </a:t>
            </a:r>
            <a:r>
              <a:rPr lang="en-ID" sz="1600" dirty="0" err="1"/>
              <a:t>atas</a:t>
            </a:r>
            <a:r>
              <a:rPr lang="en-ID" sz="1600" dirty="0"/>
              <a:t> </a:t>
            </a:r>
            <a:r>
              <a:rPr lang="en-ID" sz="1600" dirty="0" err="1"/>
              <a:t>rencana</a:t>
            </a:r>
            <a:r>
              <a:rPr lang="en-ID" sz="1600" dirty="0"/>
              <a:t> </a:t>
            </a:r>
            <a:r>
              <a:rPr lang="en-ID" sz="1600" dirty="0" err="1"/>
              <a:t>pengoperasian</a:t>
            </a:r>
            <a:r>
              <a:rPr lang="en-ID" sz="1600" dirty="0"/>
              <a:t> </a:t>
            </a:r>
            <a:r>
              <a:rPr lang="en-ID" sz="1600" dirty="0" err="1"/>
              <a:t>bandara</a:t>
            </a:r>
            <a:r>
              <a:rPr lang="en-ID" sz="1600" dirty="0"/>
              <a:t> </a:t>
            </a:r>
            <a:r>
              <a:rPr lang="en-ID" sz="1600" dirty="0" err="1"/>
              <a:t>saat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D" sz="1600" dirty="0" err="1"/>
              <a:t>kegiatan</a:t>
            </a:r>
            <a:r>
              <a:rPr lang="en-ID" sz="1600" dirty="0"/>
              <a:t> </a:t>
            </a:r>
            <a:r>
              <a:rPr lang="en-ID" sz="1600" dirty="0" err="1"/>
              <a:t>proyek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mengakibatkan</a:t>
            </a:r>
            <a:r>
              <a:rPr lang="en-ID" sz="1600" dirty="0"/>
              <a:t> </a:t>
            </a:r>
            <a:r>
              <a:rPr lang="en-ID" sz="1600" dirty="0" err="1"/>
              <a:t>gangguan</a:t>
            </a:r>
            <a:r>
              <a:rPr lang="en-ID" sz="1600" dirty="0"/>
              <a:t> </a:t>
            </a:r>
            <a:r>
              <a:rPr lang="en-ID" sz="1600" dirty="0" err="1"/>
              <a:t>terhadap</a:t>
            </a:r>
            <a:r>
              <a:rPr lang="en-ID" sz="1600" dirty="0"/>
              <a:t> system </a:t>
            </a:r>
            <a:r>
              <a:rPr lang="en-ID" sz="1600" dirty="0" err="1"/>
              <a:t>navigasi</a:t>
            </a:r>
            <a:r>
              <a:rPr lang="en-ID" sz="1600" dirty="0"/>
              <a:t>, </a:t>
            </a:r>
            <a:r>
              <a:rPr lang="en-ID" sz="1600" dirty="0" err="1"/>
              <a:t>dan</a:t>
            </a:r>
            <a:r>
              <a:rPr lang="en-ID" sz="1600" dirty="0"/>
              <a:t> </a:t>
            </a:r>
            <a:r>
              <a:rPr lang="en-ID" sz="1600" dirty="0" err="1"/>
              <a:t>jarak</a:t>
            </a:r>
            <a:r>
              <a:rPr lang="en-ID" sz="1600" dirty="0"/>
              <a:t> </a:t>
            </a:r>
            <a:r>
              <a:rPr lang="en-ID" sz="1600" dirty="0" err="1"/>
              <a:t>pandang</a:t>
            </a:r>
            <a:r>
              <a:rPr lang="en-ID" sz="1600" dirty="0"/>
              <a:t>;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D" sz="1600" dirty="0" err="1"/>
              <a:t>ditentukan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Air Dispersion Study </a:t>
            </a:r>
            <a:r>
              <a:rPr lang="en-ID" sz="1600" dirty="0" err="1"/>
              <a:t>atas</a:t>
            </a:r>
            <a:r>
              <a:rPr lang="en-ID" sz="1600" dirty="0"/>
              <a:t> </a:t>
            </a:r>
            <a:r>
              <a:rPr lang="en-ID" sz="1600" dirty="0" err="1"/>
              <a:t>teknologi</a:t>
            </a:r>
            <a:r>
              <a:rPr lang="en-ID" sz="1600" dirty="0"/>
              <a:t> yang </a:t>
            </a:r>
            <a:r>
              <a:rPr lang="en-ID" sz="1600" dirty="0" err="1"/>
              <a:t>diusulkan</a:t>
            </a:r>
            <a:r>
              <a:rPr lang="en-ID" sz="1600" dirty="0"/>
              <a:t>, </a:t>
            </a:r>
            <a:r>
              <a:rPr lang="id-ID" sz="1600" dirty="0"/>
              <a:t>agar tidak idak mengurangi kualitas udara</a:t>
            </a:r>
            <a:r>
              <a:rPr lang="en-ID" sz="1600" dirty="0"/>
              <a:t>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0B6A197-EBB2-4097-A059-59EF154C2930}"/>
              </a:ext>
            </a:extLst>
          </p:cNvPr>
          <p:cNvSpPr txBox="1">
            <a:spLocks/>
          </p:cNvSpPr>
          <p:nvPr/>
        </p:nvSpPr>
        <p:spPr>
          <a:xfrm>
            <a:off x="7148335" y="1360173"/>
            <a:ext cx="2757665" cy="5088037"/>
          </a:xfrm>
          <a:prstGeom prst="rect">
            <a:avLst/>
          </a:prstGeom>
          <a:solidFill>
            <a:schemeClr val="accent6">
              <a:lumMod val="40000"/>
              <a:lumOff val="60000"/>
              <a:alpha val="38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/>
              <a:t>Proposal Yang </a:t>
            </a:r>
            <a:r>
              <a:rPr lang="en-ID" sz="1800" b="1" dirty="0" err="1"/>
              <a:t>Diharapkan</a:t>
            </a:r>
            <a:r>
              <a:rPr lang="en-ID" sz="1800" b="1" dirty="0"/>
              <a:t> Dari </a:t>
            </a:r>
            <a:r>
              <a:rPr lang="en-ID" sz="1800" b="1" dirty="0" err="1"/>
              <a:t>Calon</a:t>
            </a:r>
            <a:r>
              <a:rPr lang="en-ID" sz="1800" b="1" dirty="0"/>
              <a:t> </a:t>
            </a:r>
            <a:r>
              <a:rPr lang="en-ID" sz="1800" b="1" dirty="0" err="1"/>
              <a:t>Badan</a:t>
            </a:r>
            <a:r>
              <a:rPr lang="en-ID" sz="1800" b="1" dirty="0"/>
              <a:t> Usaha </a:t>
            </a:r>
            <a:r>
              <a:rPr lang="en-ID" sz="1800" b="1" dirty="0" err="1"/>
              <a:t>Pelaksana</a:t>
            </a:r>
            <a:endParaRPr lang="en-ID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800" dirty="0"/>
              <a:t>Harus</a:t>
            </a:r>
            <a:r>
              <a:rPr lang="en-ID" sz="1800" dirty="0"/>
              <a:t> </a:t>
            </a:r>
            <a:r>
              <a:rPr lang="en-ID" sz="1800" dirty="0" err="1"/>
              <a:t>mengantisipasi</a:t>
            </a:r>
            <a:r>
              <a:rPr lang="en-ID" sz="1800" dirty="0"/>
              <a:t> </a:t>
            </a:r>
            <a:r>
              <a:rPr lang="en-ID" sz="1800" dirty="0" err="1"/>
              <a:t>dan</a:t>
            </a:r>
            <a:r>
              <a:rPr lang="en-ID" sz="1800" dirty="0"/>
              <a:t> </a:t>
            </a:r>
            <a:r>
              <a:rPr lang="en-ID" sz="1800" dirty="0" err="1"/>
              <a:t>mengeliminir</a:t>
            </a:r>
            <a:r>
              <a:rPr lang="en-ID" sz="1800" dirty="0"/>
              <a:t> </a:t>
            </a:r>
            <a:r>
              <a:rPr lang="en-ID" sz="1800" dirty="0" err="1"/>
              <a:t>hal-hal</a:t>
            </a:r>
            <a:r>
              <a:rPr lang="en-ID" sz="1800" dirty="0"/>
              <a:t> yang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mengakibatkan</a:t>
            </a:r>
            <a:r>
              <a:rPr lang="en-ID" sz="1800" dirty="0"/>
              <a:t> </a:t>
            </a:r>
            <a:r>
              <a:rPr lang="en-ID" sz="1800" dirty="0" err="1"/>
              <a:t>terjadinya</a:t>
            </a:r>
            <a:r>
              <a:rPr lang="en-ID" sz="1800" dirty="0"/>
              <a:t> </a:t>
            </a:r>
            <a:r>
              <a:rPr lang="en-ID" sz="1800" dirty="0" err="1"/>
              <a:t>interupsi</a:t>
            </a:r>
            <a:r>
              <a:rPr lang="en-ID" sz="1800" dirty="0"/>
              <a:t> </a:t>
            </a:r>
            <a:r>
              <a:rPr lang="en-ID" sz="1800" dirty="0" err="1"/>
              <a:t>pelayanan</a:t>
            </a:r>
            <a:r>
              <a:rPr lang="en-ID" sz="1800" dirty="0"/>
              <a:t> </a:t>
            </a:r>
            <a:r>
              <a:rPr lang="en-ID" sz="1800" dirty="0" err="1"/>
              <a:t>sampah</a:t>
            </a:r>
            <a:r>
              <a:rPr lang="en-ID" sz="1800" dirty="0"/>
              <a:t> </a:t>
            </a:r>
            <a:r>
              <a:rPr lang="id-ID" sz="1800" dirty="0"/>
              <a:t> selama </a:t>
            </a:r>
            <a:r>
              <a:rPr lang="en-ID" sz="1800" dirty="0" err="1"/>
              <a:t>kontrak</a:t>
            </a:r>
            <a:r>
              <a:rPr lang="en-ID" sz="1800" dirty="0"/>
              <a:t> </a:t>
            </a:r>
            <a:r>
              <a:rPr lang="id-ID" sz="1800" dirty="0"/>
              <a:t>“Proyek”</a:t>
            </a:r>
            <a:r>
              <a:rPr lang="en-ID" sz="1800" dirty="0"/>
              <a:t>, </a:t>
            </a:r>
            <a:r>
              <a:rPr lang="en-ID" sz="1800" dirty="0" err="1"/>
              <a:t>akibat</a:t>
            </a:r>
            <a:r>
              <a:rPr lang="en-ID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600" dirty="0"/>
              <a:t>(a) </a:t>
            </a:r>
            <a:r>
              <a:rPr lang="en-ID" sz="1600" dirty="0" err="1"/>
              <a:t>gagal</a:t>
            </a:r>
            <a:r>
              <a:rPr lang="en-ID" sz="1600" dirty="0"/>
              <a:t> </a:t>
            </a:r>
            <a:r>
              <a:rPr lang="en-ID" sz="1600" dirty="0" err="1"/>
              <a:t>memenuhi</a:t>
            </a:r>
            <a:r>
              <a:rPr lang="en-ID" sz="1600" dirty="0"/>
              <a:t> </a:t>
            </a:r>
            <a:r>
              <a:rPr lang="en-ID" sz="1600" dirty="0" err="1"/>
              <a:t>performa</a:t>
            </a:r>
            <a:r>
              <a:rPr lang="en-ID" sz="1600" dirty="0"/>
              <a:t> </a:t>
            </a:r>
            <a:r>
              <a:rPr lang="en-ID" sz="1600" dirty="0" err="1"/>
              <a:t>emisi</a:t>
            </a:r>
            <a:r>
              <a:rPr lang="en-ID" sz="1600" dirty="0"/>
              <a:t> </a:t>
            </a:r>
            <a:r>
              <a:rPr lang="en-ID" sz="1600" dirty="0" err="1"/>
              <a:t>lingkungan</a:t>
            </a:r>
            <a:r>
              <a:rPr lang="en-ID" sz="1600" dirty="0"/>
              <a:t> </a:t>
            </a:r>
            <a:r>
              <a:rPr lang="en-ID" sz="1600" dirty="0" err="1"/>
              <a:t>sebelum</a:t>
            </a:r>
            <a:r>
              <a:rPr lang="en-ID" sz="1600" dirty="0"/>
              <a:t> </a:t>
            </a:r>
            <a:r>
              <a:rPr lang="en-ID" sz="1600" dirty="0" err="1"/>
              <a:t>konstruksi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selama</a:t>
            </a:r>
            <a:r>
              <a:rPr lang="en-ID" sz="1600" dirty="0"/>
              <a:t> masa </a:t>
            </a:r>
            <a:r>
              <a:rPr lang="en-ID" sz="1600" dirty="0" err="1"/>
              <a:t>operasi</a:t>
            </a:r>
            <a:r>
              <a:rPr lang="en-ID" sz="1600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600" dirty="0"/>
              <a:t>(b) </a:t>
            </a:r>
            <a:r>
              <a:rPr lang="en-ID" sz="1600" dirty="0" err="1"/>
              <a:t>terjadi</a:t>
            </a:r>
            <a:r>
              <a:rPr lang="en-ID" sz="1600" dirty="0"/>
              <a:t> </a:t>
            </a:r>
            <a:r>
              <a:rPr lang="en-ID" sz="1600" dirty="0" err="1"/>
              <a:t>perubahan</a:t>
            </a:r>
            <a:r>
              <a:rPr lang="en-ID" sz="1600" dirty="0"/>
              <a:t> </a:t>
            </a:r>
            <a:r>
              <a:rPr lang="en-ID" sz="1600" dirty="0" err="1"/>
              <a:t>perencanaan</a:t>
            </a:r>
            <a:r>
              <a:rPr lang="en-ID" sz="1600" dirty="0"/>
              <a:t> </a:t>
            </a:r>
            <a:r>
              <a:rPr lang="en-ID" sz="1600" dirty="0" err="1"/>
              <a:t>bandara</a:t>
            </a:r>
            <a:r>
              <a:rPr lang="en-ID" sz="1600" dirty="0"/>
              <a:t> yang </a:t>
            </a:r>
            <a:r>
              <a:rPr lang="en-ID" sz="1600" dirty="0" err="1"/>
              <a:t>mengakibatkan</a:t>
            </a:r>
            <a:r>
              <a:rPr lang="en-ID" sz="1600" dirty="0"/>
              <a:t> </a:t>
            </a:r>
            <a:r>
              <a:rPr lang="en-ID" sz="1600" dirty="0" err="1"/>
              <a:t>menurunnya</a:t>
            </a:r>
            <a:r>
              <a:rPr lang="en-ID" sz="1600" dirty="0"/>
              <a:t> </a:t>
            </a:r>
            <a:r>
              <a:rPr lang="en-ID" sz="1600" dirty="0" err="1"/>
              <a:t>batas</a:t>
            </a:r>
            <a:r>
              <a:rPr lang="en-ID" sz="1600" dirty="0"/>
              <a:t> </a:t>
            </a:r>
            <a:r>
              <a:rPr lang="id-ID" sz="1600" dirty="0"/>
              <a:t>ketinggian </a:t>
            </a:r>
            <a:r>
              <a:rPr lang="en-ID" sz="1600" dirty="0" err="1"/>
              <a:t>maksimum</a:t>
            </a:r>
            <a:r>
              <a:rPr lang="id-ID" sz="1600" dirty="0"/>
              <a:t> </a:t>
            </a:r>
            <a:r>
              <a:rPr lang="en-ID" sz="1600" dirty="0"/>
              <a:t>; 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="" xmlns:a16="http://schemas.microsoft.com/office/drawing/2014/main" id="{7C32878C-F4FF-4389-BC73-FAD99B834C6E}"/>
              </a:ext>
            </a:extLst>
          </p:cNvPr>
          <p:cNvSpPr/>
          <p:nvPr/>
        </p:nvSpPr>
        <p:spPr>
          <a:xfrm rot="5400000">
            <a:off x="5084640" y="3326013"/>
            <a:ext cx="3221372" cy="747777"/>
          </a:xfrm>
          <a:prstGeom prst="triangl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2990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169"/>
            <a:ext cx="9906000" cy="745219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id-ID" sz="2800" cap="none" dirty="0">
                <a:latin typeface="+mj-lt"/>
              </a:rPr>
              <a:t>Biaya Pengelolaan TPA Rawa Kucing</a:t>
            </a:r>
            <a:endParaRPr lang="en-US" sz="2800" cap="none" dirty="0">
              <a:latin typeface="+mj-lt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376762" y="1897592"/>
            <a:ext cx="43590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/>
              <a:t>Biaya</a:t>
            </a:r>
            <a:r>
              <a:rPr lang="en-US" sz="1600" b="1" dirty="0"/>
              <a:t> </a:t>
            </a:r>
            <a:r>
              <a:rPr lang="id-ID" sz="1600" b="1" dirty="0"/>
              <a:t> </a:t>
            </a:r>
            <a:r>
              <a:rPr lang="en-US" sz="1600" b="1" dirty="0" err="1"/>
              <a:t>Pengelolaan</a:t>
            </a:r>
            <a:r>
              <a:rPr lang="en-US" sz="1600" b="1" dirty="0"/>
              <a:t> TPA </a:t>
            </a:r>
            <a:r>
              <a:rPr lang="en-US" sz="1600" b="1" dirty="0" err="1"/>
              <a:t>Rawa</a:t>
            </a:r>
            <a:r>
              <a:rPr lang="en-US" sz="1600" b="1" dirty="0"/>
              <a:t> </a:t>
            </a:r>
            <a:r>
              <a:rPr lang="en-US" sz="1600" b="1" dirty="0" err="1"/>
              <a:t>Kucing</a:t>
            </a:r>
            <a:r>
              <a:rPr lang="en-US" sz="1600" b="1" dirty="0"/>
              <a:t> dan </a:t>
            </a:r>
            <a:r>
              <a:rPr lang="en-US" sz="1600" b="1" dirty="0" err="1"/>
              <a:t>Biaya</a:t>
            </a:r>
            <a:r>
              <a:rPr lang="en-US" sz="1600" b="1" dirty="0"/>
              <a:t> </a:t>
            </a:r>
            <a:r>
              <a:rPr lang="en-US" sz="1600" b="1" dirty="0" err="1"/>
              <a:t>Spesifik</a:t>
            </a:r>
            <a:r>
              <a:rPr lang="en-US" sz="1600" b="1" dirty="0"/>
              <a:t> TPA</a:t>
            </a:r>
            <a:r>
              <a:rPr lang="id-ID" sz="1600" b="1" dirty="0"/>
              <a:t> </a:t>
            </a:r>
            <a:r>
              <a:rPr lang="en-US" sz="1600" b="1" dirty="0"/>
              <a:t>Dari </a:t>
            </a:r>
            <a:r>
              <a:rPr lang="en-US" sz="1600" b="1" dirty="0" err="1"/>
              <a:t>Tahun</a:t>
            </a:r>
            <a:r>
              <a:rPr lang="en-US" sz="1600" b="1" dirty="0"/>
              <a:t> </a:t>
            </a:r>
            <a:r>
              <a:rPr lang="id-ID" sz="1600" b="1" dirty="0"/>
              <a:t> </a:t>
            </a:r>
            <a:r>
              <a:rPr lang="en-US" sz="1600" b="1" dirty="0"/>
              <a:t>2011 </a:t>
            </a:r>
            <a:r>
              <a:rPr lang="en-US" sz="1600" b="1" dirty="0" err="1"/>
              <a:t>Sampai</a:t>
            </a:r>
            <a:r>
              <a:rPr lang="en-US" sz="1600" b="1" dirty="0"/>
              <a:t> </a:t>
            </a:r>
            <a:r>
              <a:rPr lang="id-ID" sz="1600" b="1" dirty="0"/>
              <a:t> </a:t>
            </a:r>
            <a:r>
              <a:rPr lang="en-US" sz="1600" b="1" dirty="0"/>
              <a:t>2016</a:t>
            </a:r>
            <a:endParaRPr kumimoji="0" lang="en-US" altLang="id-ID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3713" y="6063149"/>
            <a:ext cx="9414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Kenaikan</a:t>
            </a:r>
            <a:r>
              <a:rPr lang="en-US" sz="1400" dirty="0"/>
              <a:t> </a:t>
            </a:r>
            <a:r>
              <a:rPr lang="en-US" sz="1400" dirty="0" err="1"/>
              <a:t>pembiayaan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pengelolaan</a:t>
            </a:r>
            <a:r>
              <a:rPr lang="en-US" sz="1400" dirty="0"/>
              <a:t> TPA di Kota Tangerang, </a:t>
            </a:r>
            <a:r>
              <a:rPr lang="en-US" sz="1400" dirty="0" err="1"/>
              <a:t>berdasarkan</a:t>
            </a:r>
            <a:r>
              <a:rPr lang="en-US" sz="1400" dirty="0"/>
              <a:t> data</a:t>
            </a:r>
            <a:r>
              <a:rPr lang="id-ID" sz="1400" dirty="0"/>
              <a:t> </a:t>
            </a:r>
            <a:r>
              <a:rPr lang="en-US" sz="1400" dirty="0" err="1"/>
              <a:t>eksisting</a:t>
            </a:r>
            <a:r>
              <a:rPr lang="en-US" sz="1400" dirty="0"/>
              <a:t> </a:t>
            </a:r>
            <a:r>
              <a:rPr lang="en-US" sz="1400" dirty="0" err="1"/>
              <a:t>sekitar</a:t>
            </a:r>
            <a:r>
              <a:rPr lang="en-US" sz="1400" dirty="0"/>
              <a:t> </a:t>
            </a:r>
            <a:r>
              <a:rPr lang="en-US" sz="1400" dirty="0" err="1"/>
              <a:t>Rp</a:t>
            </a:r>
            <a:r>
              <a:rPr lang="en-US" sz="1400" dirty="0"/>
              <a:t> 58,500 per ton </a:t>
            </a:r>
            <a:r>
              <a:rPr lang="id-ID" sz="1400" dirty="0"/>
              <a:t>(2016)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peningkatan</a:t>
            </a:r>
            <a:r>
              <a:rPr lang="en-US" sz="1400" dirty="0"/>
              <a:t> 5 </a:t>
            </a:r>
            <a:r>
              <a:rPr lang="en-US" sz="1400" dirty="0" err="1"/>
              <a:t>tahun</a:t>
            </a:r>
            <a:r>
              <a:rPr lang="en-US" sz="1400" dirty="0"/>
              <a:t> </a:t>
            </a:r>
            <a:r>
              <a:rPr lang="en-US" sz="1400" dirty="0" err="1"/>
              <a:t>terakhir</a:t>
            </a:r>
            <a:r>
              <a:rPr lang="en-US" sz="1400" dirty="0"/>
              <a:t> </a:t>
            </a:r>
            <a:r>
              <a:rPr lang="id-ID" sz="1400" dirty="0"/>
              <a:t>sebesar</a:t>
            </a:r>
            <a:r>
              <a:rPr lang="en-US" sz="1400" dirty="0"/>
              <a:t>  6,36 % per </a:t>
            </a:r>
            <a:r>
              <a:rPr lang="en-US" sz="1400" dirty="0" err="1"/>
              <a:t>tahun</a:t>
            </a:r>
            <a:r>
              <a:rPr lang="id-ID" sz="1400" dirty="0"/>
              <a:t>. </a:t>
            </a:r>
            <a:r>
              <a:rPr lang="id-ID" sz="800" dirty="0"/>
              <a:t>(Sumber </a:t>
            </a:r>
            <a:r>
              <a:rPr lang="id-ID" sz="800" i="1" dirty="0"/>
              <a:t>Kajian Tipping Fee Waste to Energy Tahun 2017)</a:t>
            </a:r>
            <a:endParaRPr lang="id-ID" sz="8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8251E8CF-E115-4698-9F70-3AF68A1E8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69112956"/>
              </p:ext>
            </p:extLst>
          </p:nvPr>
        </p:nvGraphicFramePr>
        <p:xfrm>
          <a:off x="193713" y="1443277"/>
          <a:ext cx="9600282" cy="4403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4652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169"/>
            <a:ext cx="9906000" cy="745219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id-ID" sz="2800" dirty="0"/>
              <a:t>Biaya Pengelolaan TPA Rawa Kucing</a:t>
            </a:r>
            <a:endParaRPr lang="en-US" sz="2800" cap="none" dirty="0">
              <a:latin typeface="+mj-lt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12005" y="981611"/>
            <a:ext cx="96002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/>
              <a:t>Proyeksi</a:t>
            </a:r>
            <a:r>
              <a:rPr lang="en-US" sz="1600" dirty="0"/>
              <a:t> </a:t>
            </a:r>
            <a:r>
              <a:rPr lang="en-US" sz="1600" dirty="0" err="1"/>
              <a:t>Biaya</a:t>
            </a:r>
            <a:r>
              <a:rPr lang="en-US" sz="1600" dirty="0"/>
              <a:t> </a:t>
            </a:r>
            <a:r>
              <a:rPr lang="id-ID" sz="1600" dirty="0"/>
              <a:t> </a:t>
            </a:r>
            <a:r>
              <a:rPr lang="en-US" sz="1600" dirty="0" err="1"/>
              <a:t>Pengelolaan</a:t>
            </a:r>
            <a:r>
              <a:rPr lang="en-US" sz="1600" dirty="0"/>
              <a:t> TPA </a:t>
            </a:r>
            <a:r>
              <a:rPr lang="en-US" sz="1600" dirty="0" err="1"/>
              <a:t>Rawa</a:t>
            </a:r>
            <a:r>
              <a:rPr lang="en-US" sz="1600" dirty="0"/>
              <a:t> </a:t>
            </a:r>
            <a:r>
              <a:rPr lang="en-US" sz="1600" dirty="0" err="1"/>
              <a:t>Kucing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system control landfill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dan </a:t>
            </a:r>
            <a:r>
              <a:rPr lang="en-US" sz="1600" dirty="0" err="1"/>
              <a:t>Biaya</a:t>
            </a:r>
            <a:r>
              <a:rPr lang="en-US" sz="1600" dirty="0"/>
              <a:t> </a:t>
            </a:r>
            <a:r>
              <a:rPr lang="en-US" sz="1600" dirty="0" err="1"/>
              <a:t>Spesifik</a:t>
            </a:r>
            <a:r>
              <a:rPr lang="en-US" sz="1600" dirty="0"/>
              <a:t> TPA</a:t>
            </a:r>
            <a:r>
              <a:rPr lang="id-ID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data </a:t>
            </a:r>
            <a:r>
              <a:rPr lang="en-US" sz="1600" dirty="0" err="1"/>
              <a:t>historis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dirty="0"/>
              <a:t> </a:t>
            </a:r>
            <a:r>
              <a:rPr lang="id-ID" sz="1600" dirty="0"/>
              <a:t> </a:t>
            </a:r>
            <a:r>
              <a:rPr lang="en-US" sz="1600" dirty="0"/>
              <a:t>2011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id-ID" sz="1600" dirty="0"/>
              <a:t> </a:t>
            </a:r>
            <a:r>
              <a:rPr lang="en-US" sz="1600" dirty="0"/>
              <a:t>2016,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peningkatan</a:t>
            </a:r>
            <a:r>
              <a:rPr lang="en-US" sz="1600" dirty="0"/>
              <a:t> rata-rata 6,36% per </a:t>
            </a:r>
            <a:r>
              <a:rPr lang="en-US" sz="1600" dirty="0" err="1"/>
              <a:t>tahun</a:t>
            </a:r>
            <a:r>
              <a:rPr lang="en-US" sz="1600" dirty="0"/>
              <a:t>;</a:t>
            </a:r>
            <a:endParaRPr kumimoji="0" lang="en-US" altLang="id-ID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950F5D50-3D0C-4033-A407-A8CE98A40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72462833"/>
              </p:ext>
            </p:extLst>
          </p:nvPr>
        </p:nvGraphicFramePr>
        <p:xfrm>
          <a:off x="112005" y="1781831"/>
          <a:ext cx="9600281" cy="4207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16EAB38-1717-4317-A8FF-C10891CE9906}"/>
              </a:ext>
            </a:extLst>
          </p:cNvPr>
          <p:cNvSpPr/>
          <p:nvPr/>
        </p:nvSpPr>
        <p:spPr>
          <a:xfrm>
            <a:off x="112005" y="5989739"/>
            <a:ext cx="9414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400" dirty="0"/>
              <a:t>Hasil </a:t>
            </a:r>
            <a:r>
              <a:rPr lang="en-ID" sz="1400" dirty="0" err="1"/>
              <a:t>proyeksi</a:t>
            </a:r>
            <a:r>
              <a:rPr lang="en-ID" sz="1400" dirty="0"/>
              <a:t> linear </a:t>
            </a:r>
            <a:r>
              <a:rPr lang="en-ID" sz="1400" dirty="0" err="1"/>
              <a:t>biaya</a:t>
            </a:r>
            <a:r>
              <a:rPr lang="en-ID" sz="1400" dirty="0"/>
              <a:t> </a:t>
            </a:r>
            <a:r>
              <a:rPr lang="en-ID" sz="1400" dirty="0" err="1"/>
              <a:t>pengelolaan</a:t>
            </a:r>
            <a:r>
              <a:rPr lang="en-ID" sz="1400" dirty="0"/>
              <a:t> TPA </a:t>
            </a:r>
            <a:r>
              <a:rPr lang="en-ID" sz="1400" dirty="0" err="1"/>
              <a:t>Rawa</a:t>
            </a:r>
            <a:r>
              <a:rPr lang="en-ID" sz="1400" dirty="0"/>
              <a:t> </a:t>
            </a:r>
            <a:r>
              <a:rPr lang="en-ID" sz="1400" dirty="0" err="1"/>
              <a:t>Kucing</a:t>
            </a:r>
            <a:r>
              <a:rPr lang="en-ID" sz="1400" dirty="0"/>
              <a:t> dan </a:t>
            </a:r>
            <a:r>
              <a:rPr lang="en-ID" sz="1400" dirty="0" err="1"/>
              <a:t>biaya</a:t>
            </a:r>
            <a:r>
              <a:rPr lang="en-ID" sz="1400" dirty="0"/>
              <a:t> </a:t>
            </a:r>
            <a:r>
              <a:rPr lang="en-ID" sz="1400" dirty="0" err="1"/>
              <a:t>spesifik</a:t>
            </a:r>
            <a:r>
              <a:rPr lang="en-ID" sz="1400" dirty="0"/>
              <a:t> TPA </a:t>
            </a:r>
            <a:r>
              <a:rPr lang="en-ID" sz="1400" dirty="0" err="1"/>
              <a:t>menunjukkan</a:t>
            </a:r>
            <a:r>
              <a:rPr lang="en-ID" sz="1400" dirty="0"/>
              <a:t> pada </a:t>
            </a:r>
            <a:r>
              <a:rPr lang="en-ID" sz="1400" dirty="0" err="1"/>
              <a:t>tahun</a:t>
            </a:r>
            <a:r>
              <a:rPr lang="en-ID" sz="1400" dirty="0"/>
              <a:t> </a:t>
            </a:r>
            <a:r>
              <a:rPr lang="en-ID" sz="1400" b="1" dirty="0"/>
              <a:t>2019</a:t>
            </a:r>
            <a:r>
              <a:rPr lang="en-ID" sz="1400" dirty="0"/>
              <a:t> </a:t>
            </a:r>
            <a:r>
              <a:rPr lang="en-ID" sz="1400" dirty="0" err="1"/>
              <a:t>biaya</a:t>
            </a:r>
            <a:r>
              <a:rPr lang="en-ID" sz="1400" dirty="0"/>
              <a:t> </a:t>
            </a:r>
            <a:r>
              <a:rPr lang="en-ID" sz="1400" dirty="0" err="1"/>
              <a:t>spesifik</a:t>
            </a:r>
            <a:r>
              <a:rPr lang="en-ID" sz="1400" dirty="0"/>
              <a:t> TPA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meningkat</a:t>
            </a:r>
            <a:r>
              <a:rPr lang="en-ID" sz="1400" dirty="0"/>
              <a:t> </a:t>
            </a:r>
            <a:r>
              <a:rPr lang="en-ID" sz="1400" dirty="0" err="1"/>
              <a:t>menjadi</a:t>
            </a:r>
            <a:r>
              <a:rPr lang="en-ID" sz="1400" dirty="0"/>
              <a:t> </a:t>
            </a:r>
            <a:r>
              <a:rPr lang="en-ID" sz="1400" b="1" dirty="0" err="1">
                <a:solidFill>
                  <a:srgbClr val="C00000"/>
                </a:solidFill>
              </a:rPr>
              <a:t>Rp</a:t>
            </a:r>
            <a:r>
              <a:rPr lang="en-ID" sz="1400" b="1" dirty="0">
                <a:solidFill>
                  <a:srgbClr val="C00000"/>
                </a:solidFill>
              </a:rPr>
              <a:t>. 59.368/ton </a:t>
            </a:r>
            <a:r>
              <a:rPr lang="en-ID" sz="1400" dirty="0" err="1"/>
              <a:t>sampah</a:t>
            </a:r>
            <a:r>
              <a:rPr lang="en-ID" sz="1400" dirty="0"/>
              <a:t> dan pada </a:t>
            </a:r>
            <a:r>
              <a:rPr lang="en-ID" sz="1400" b="1" dirty="0"/>
              <a:t>2022</a:t>
            </a:r>
            <a:r>
              <a:rPr lang="en-ID" sz="1400" dirty="0"/>
              <a:t> </a:t>
            </a:r>
            <a:r>
              <a:rPr lang="en-ID" sz="1400" dirty="0" err="1"/>
              <a:t>menjadi</a:t>
            </a:r>
            <a:r>
              <a:rPr lang="en-ID" sz="1400" dirty="0"/>
              <a:t> </a:t>
            </a:r>
            <a:r>
              <a:rPr lang="en-ID" sz="1400" b="1" dirty="0" err="1">
                <a:solidFill>
                  <a:srgbClr val="C00000"/>
                </a:solidFill>
              </a:rPr>
              <a:t>Rp</a:t>
            </a:r>
            <a:r>
              <a:rPr lang="en-ID" sz="1400" b="1" dirty="0">
                <a:solidFill>
                  <a:srgbClr val="C00000"/>
                </a:solidFill>
              </a:rPr>
              <a:t>. 76.097/ton </a:t>
            </a:r>
            <a:r>
              <a:rPr lang="en-ID" sz="1400" b="1" dirty="0" err="1">
                <a:solidFill>
                  <a:srgbClr val="C00000"/>
                </a:solidFill>
              </a:rPr>
              <a:t>sampah</a:t>
            </a:r>
            <a:r>
              <a:rPr lang="en-ID" sz="1400" b="1" dirty="0">
                <a:solidFill>
                  <a:srgbClr val="C00000"/>
                </a:solidFill>
              </a:rPr>
              <a:t>. </a:t>
            </a:r>
            <a:endParaRPr lang="id-ID" sz="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7258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86763"/>
            <a:ext cx="9906000" cy="7717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>
                <a:solidFill>
                  <a:schemeClr val="tx1"/>
                </a:solidFill>
                <a:latin typeface="+mj-lt"/>
              </a:rPr>
              <a:t>Proyeksi Timbulan Sampah</a:t>
            </a:r>
            <a:r>
              <a:rPr lang="en-ID" sz="3200" dirty="0">
                <a:solidFill>
                  <a:schemeClr val="tx1"/>
                </a:solidFill>
                <a:latin typeface="+mj-lt"/>
              </a:rPr>
              <a:t> Kota Tangerang</a:t>
            </a:r>
            <a:r>
              <a:rPr lang="id-ID" sz="32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ctr"/>
            <a:r>
              <a:rPr lang="id-ID" sz="2000" dirty="0">
                <a:solidFill>
                  <a:schemeClr val="tx1"/>
                </a:solidFill>
                <a:latin typeface="+mj-lt"/>
              </a:rPr>
              <a:t>(2022 – 2046)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E48115CE-91CB-4C16-972E-EF6F95ADAC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8507909"/>
              </p:ext>
            </p:extLst>
          </p:nvPr>
        </p:nvGraphicFramePr>
        <p:xfrm>
          <a:off x="1011382" y="1427018"/>
          <a:ext cx="8437417" cy="4959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655627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86763"/>
            <a:ext cx="9906000" cy="8568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3600" dirty="0" err="1">
                <a:solidFill>
                  <a:schemeClr val="tx1"/>
                </a:solidFill>
                <a:latin typeface="+mj-lt"/>
              </a:rPr>
              <a:t>Komposisi</a:t>
            </a:r>
            <a:r>
              <a:rPr lang="en-ID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sz="3600" dirty="0" err="1">
                <a:solidFill>
                  <a:schemeClr val="tx1"/>
                </a:solidFill>
                <a:latin typeface="+mj-lt"/>
              </a:rPr>
              <a:t>Sampah</a:t>
            </a:r>
            <a:endParaRPr lang="id-ID" sz="3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8D86C83-D263-4B46-8E34-E36220CCB1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8275"/>
          <a:stretch/>
        </p:blipFill>
        <p:spPr>
          <a:xfrm>
            <a:off x="0" y="1352097"/>
            <a:ext cx="9906000" cy="44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94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86763"/>
            <a:ext cx="9906000" cy="8568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3600" dirty="0">
                <a:solidFill>
                  <a:schemeClr val="tx1"/>
                </a:solidFill>
                <a:latin typeface="+mj-lt"/>
              </a:rPr>
              <a:t>K</a:t>
            </a:r>
            <a:r>
              <a:rPr lang="id-ID" sz="3600" dirty="0">
                <a:solidFill>
                  <a:schemeClr val="tx1"/>
                </a:solidFill>
                <a:latin typeface="+mj-lt"/>
              </a:rPr>
              <a:t>arakteristik </a:t>
            </a:r>
            <a:r>
              <a:rPr lang="en-ID" sz="3600" dirty="0" err="1">
                <a:solidFill>
                  <a:schemeClr val="tx1"/>
                </a:solidFill>
                <a:latin typeface="+mj-lt"/>
              </a:rPr>
              <a:t>Sampah</a:t>
            </a:r>
            <a:endParaRPr lang="id-ID" sz="3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450" y="1685924"/>
            <a:ext cx="9238285" cy="397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4235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270F263-7F7F-4AE2-B0D5-F844E87B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Daftar Isi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8BACA78-6B10-4FF3-8075-799E23355945}"/>
              </a:ext>
            </a:extLst>
          </p:cNvPr>
          <p:cNvSpPr/>
          <p:nvPr/>
        </p:nvSpPr>
        <p:spPr>
          <a:xfrm>
            <a:off x="191069" y="1296537"/>
            <a:ext cx="4761931" cy="4929451"/>
          </a:xfrm>
          <a:prstGeom prst="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Font typeface="+mj-lt"/>
              <a:buAutoNum type="arabicPeriod"/>
              <a:defRPr/>
            </a:pPr>
            <a:r>
              <a:rPr lang="id-ID" sz="2000" dirty="0">
                <a:solidFill>
                  <a:schemeClr val="tx1"/>
                </a:solidFill>
                <a:latin typeface="+mj-lt"/>
              </a:rPr>
              <a:t>Dokumen Kajian Yang Tersedia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id-ID" sz="2000" dirty="0">
                <a:solidFill>
                  <a:schemeClr val="tx1"/>
                </a:solidFill>
                <a:latin typeface="+mj-lt"/>
              </a:rPr>
              <a:t>Latar Belakang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id-ID" sz="2000" dirty="0">
                <a:solidFill>
                  <a:schemeClr val="tx1"/>
                </a:solidFill>
                <a:latin typeface="+mj-lt"/>
              </a:rPr>
              <a:t>Penjajakan Minat Pasar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id-ID" sz="2000" dirty="0">
                <a:solidFill>
                  <a:schemeClr val="tx1"/>
                </a:solidFill>
                <a:latin typeface="+mj-lt"/>
              </a:rPr>
              <a:t>Dasar Hukum/Peraturan Perundang-undangan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id-ID" sz="2000" dirty="0">
                <a:solidFill>
                  <a:schemeClr val="tx1"/>
                </a:solidFill>
                <a:latin typeface="+mj-lt"/>
              </a:rPr>
              <a:t>Dasar Hukum Pembangunan Instalasi Pengolahan Sampah Menjadi Energy Listrik (PLTSa)</a:t>
            </a:r>
            <a:endParaRPr lang="en-ID" sz="2000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ID" sz="2000" dirty="0" err="1">
                <a:solidFill>
                  <a:schemeClr val="tx1"/>
                </a:solidFill>
                <a:latin typeface="+mj-lt"/>
              </a:rPr>
              <a:t>Lokasi</a:t>
            </a:r>
            <a:r>
              <a:rPr lang="en-ID" sz="2000" dirty="0">
                <a:solidFill>
                  <a:schemeClr val="tx1"/>
                </a:solidFill>
                <a:latin typeface="+mj-lt"/>
              </a:rPr>
              <a:t> TPA </a:t>
            </a:r>
            <a:r>
              <a:rPr lang="en-ID" sz="2000" dirty="0" err="1">
                <a:solidFill>
                  <a:schemeClr val="tx1"/>
                </a:solidFill>
                <a:latin typeface="+mj-lt"/>
              </a:rPr>
              <a:t>Rawa</a:t>
            </a:r>
            <a:r>
              <a:rPr lang="en-ID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+mj-lt"/>
              </a:rPr>
              <a:t>Kucing</a:t>
            </a:r>
            <a:endParaRPr lang="id-ID" sz="2000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ID" sz="2000" dirty="0">
                <a:solidFill>
                  <a:schemeClr val="tx1"/>
                </a:solidFill>
                <a:latin typeface="+mj-lt"/>
              </a:rPr>
              <a:t>Layout TPA </a:t>
            </a:r>
            <a:r>
              <a:rPr lang="en-ID" sz="2000" dirty="0" err="1">
                <a:solidFill>
                  <a:schemeClr val="tx1"/>
                </a:solidFill>
                <a:latin typeface="+mj-lt"/>
              </a:rPr>
              <a:t>Rawa</a:t>
            </a:r>
            <a:r>
              <a:rPr lang="en-ID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+mj-lt"/>
              </a:rPr>
              <a:t>Kucing</a:t>
            </a:r>
            <a:endParaRPr lang="id-ID" sz="2000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id-ID" sz="2000" dirty="0">
                <a:solidFill>
                  <a:schemeClr val="tx1"/>
                </a:solidFill>
                <a:latin typeface="+mj-lt"/>
              </a:rPr>
              <a:t>Site Plan TPA Rawa Kucing</a:t>
            </a:r>
          </a:p>
          <a:p>
            <a:pPr marL="457200" indent="-457200">
              <a:buFont typeface="+mj-lt"/>
              <a:buAutoNum type="arabicPeriod" startAt="9"/>
              <a:defRPr/>
            </a:pPr>
            <a:r>
              <a:rPr lang="en-ID" sz="2000" dirty="0" err="1">
                <a:solidFill>
                  <a:schemeClr val="tx1"/>
                </a:solidFill>
                <a:latin typeface="+mj-lt"/>
              </a:rPr>
              <a:t>Posisi</a:t>
            </a:r>
            <a:r>
              <a:rPr lang="en-ID" sz="2000" dirty="0">
                <a:solidFill>
                  <a:schemeClr val="tx1"/>
                </a:solidFill>
                <a:latin typeface="+mj-lt"/>
              </a:rPr>
              <a:t> TPA </a:t>
            </a:r>
            <a:r>
              <a:rPr lang="en-ID" sz="2000" dirty="0" err="1">
                <a:solidFill>
                  <a:schemeClr val="tx1"/>
                </a:solidFill>
                <a:latin typeface="+mj-lt"/>
              </a:rPr>
              <a:t>terhadap</a:t>
            </a:r>
            <a:r>
              <a:rPr lang="en-ID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+mj-lt"/>
              </a:rPr>
              <a:t>Bandara</a:t>
            </a:r>
            <a:r>
              <a:rPr lang="en-ID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+mj-lt"/>
              </a:rPr>
              <a:t>Soekarno</a:t>
            </a:r>
            <a:r>
              <a:rPr lang="en-ID" sz="2000" dirty="0">
                <a:solidFill>
                  <a:schemeClr val="tx1"/>
                </a:solidFill>
                <a:latin typeface="+mj-lt"/>
              </a:rPr>
              <a:t>-Hatta</a:t>
            </a:r>
            <a:endParaRPr lang="id-ID" sz="2000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+mj-lt"/>
              <a:buAutoNum type="arabicPeriod" startAt="9"/>
              <a:defRPr/>
            </a:pPr>
            <a:r>
              <a:rPr lang="id-ID" sz="2000" dirty="0">
                <a:solidFill>
                  <a:schemeClr val="tx1"/>
                </a:solidFill>
                <a:latin typeface="+mj-lt"/>
              </a:rPr>
              <a:t>Tantangan Yang Dihadapi</a:t>
            </a:r>
          </a:p>
          <a:p>
            <a:pPr marL="457200" indent="-457200">
              <a:buFont typeface="+mj-lt"/>
              <a:buAutoNum type="arabicPeriod" startAt="9"/>
              <a:defRPr/>
            </a:pPr>
            <a:r>
              <a:rPr lang="id-ID" sz="2000" dirty="0">
                <a:solidFill>
                  <a:schemeClr val="tx1"/>
                </a:solidFill>
                <a:latin typeface="+mj-lt"/>
              </a:rPr>
              <a:t>Biaya Pengelolaan TPA Rawa Kucing</a:t>
            </a:r>
          </a:p>
          <a:p>
            <a:pPr>
              <a:defRPr/>
            </a:pPr>
            <a:endParaRPr lang="en-ID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039A2B5-EA49-4020-8C39-87098919FC6C}"/>
              </a:ext>
            </a:extLst>
          </p:cNvPr>
          <p:cNvSpPr/>
          <p:nvPr/>
        </p:nvSpPr>
        <p:spPr>
          <a:xfrm>
            <a:off x="5124395" y="1269241"/>
            <a:ext cx="4415390" cy="5036024"/>
          </a:xfrm>
          <a:prstGeom prst="rect">
            <a:avLst/>
          </a:prstGeom>
          <a:solidFill>
            <a:schemeClr val="accent6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Font typeface="+mj-lt"/>
              <a:buAutoNum type="arabicPeriod" startAt="12"/>
              <a:defRPr/>
            </a:pPr>
            <a:r>
              <a:rPr lang="id-ID" sz="2000" dirty="0">
                <a:solidFill>
                  <a:schemeClr val="tx1"/>
                </a:solidFill>
                <a:latin typeface="+mj-lt"/>
              </a:rPr>
              <a:t>Proyeksi Timbulan Sampah Kota Tangerang</a:t>
            </a:r>
          </a:p>
          <a:p>
            <a:pPr marL="457200" indent="-457200">
              <a:buFont typeface="+mj-lt"/>
              <a:buAutoNum type="arabicPeriod" startAt="12"/>
              <a:defRPr/>
            </a:pPr>
            <a:r>
              <a:rPr lang="id-ID" sz="2000" dirty="0">
                <a:solidFill>
                  <a:schemeClr val="tx1"/>
                </a:solidFill>
                <a:latin typeface="+mj-lt"/>
              </a:rPr>
              <a:t>Komposisi Sampah</a:t>
            </a:r>
          </a:p>
          <a:p>
            <a:pPr marL="457200" indent="-457200">
              <a:buFont typeface="+mj-lt"/>
              <a:buAutoNum type="arabicPeriod" startAt="12"/>
              <a:defRPr/>
            </a:pPr>
            <a:r>
              <a:rPr lang="id-ID" sz="2000" dirty="0">
                <a:solidFill>
                  <a:schemeClr val="tx1"/>
                </a:solidFill>
                <a:latin typeface="+mj-lt"/>
              </a:rPr>
              <a:t>Karakteristik Sampah</a:t>
            </a:r>
          </a:p>
          <a:p>
            <a:pPr marL="457200" indent="-457200">
              <a:buFont typeface="+mj-lt"/>
              <a:buAutoNum type="arabicPeriod" startAt="12"/>
              <a:defRPr/>
            </a:pPr>
            <a:r>
              <a:rPr lang="id-ID" sz="2000" dirty="0">
                <a:solidFill>
                  <a:schemeClr val="tx1"/>
                </a:solidFill>
                <a:latin typeface="+mj-lt"/>
              </a:rPr>
              <a:t>Ruang Lingkup Kerjasama</a:t>
            </a:r>
          </a:p>
          <a:p>
            <a:pPr marL="457200" indent="-457200">
              <a:buFont typeface="+mj-lt"/>
              <a:buAutoNum type="arabicPeriod" startAt="12"/>
              <a:defRPr/>
            </a:pPr>
            <a:r>
              <a:rPr lang="id-ID" sz="2000" dirty="0">
                <a:solidFill>
                  <a:schemeClr val="tx1"/>
                </a:solidFill>
                <a:latin typeface="+mj-lt"/>
              </a:rPr>
              <a:t>Teknologi Yang Dapat Diimplementasikan</a:t>
            </a:r>
          </a:p>
          <a:p>
            <a:pPr marL="457200" indent="-457200">
              <a:buFont typeface="+mj-lt"/>
              <a:buAutoNum type="arabicPeriod" startAt="12"/>
              <a:defRPr/>
            </a:pPr>
            <a:r>
              <a:rPr lang="id-ID" sz="2000" dirty="0">
                <a:solidFill>
                  <a:schemeClr val="tx1"/>
                </a:solidFill>
                <a:latin typeface="+mj-lt"/>
              </a:rPr>
              <a:t>Pembagian Tugas </a:t>
            </a:r>
          </a:p>
          <a:p>
            <a:pPr marL="457200" indent="-457200">
              <a:buFont typeface="+mj-lt"/>
              <a:buAutoNum type="arabicPeriod" startAt="12"/>
              <a:defRPr/>
            </a:pPr>
            <a:r>
              <a:rPr lang="id-ID" sz="2000" dirty="0">
                <a:solidFill>
                  <a:schemeClr val="tx1"/>
                </a:solidFill>
                <a:latin typeface="+mj-lt"/>
              </a:rPr>
              <a:t>Tugas Badan Usaha Pelaksana (BUP)</a:t>
            </a:r>
          </a:p>
          <a:p>
            <a:pPr marL="457200" indent="-457200">
              <a:buFont typeface="+mj-lt"/>
              <a:buAutoNum type="arabicPeriod" startAt="12"/>
              <a:defRPr/>
            </a:pPr>
            <a:r>
              <a:rPr lang="id-ID" sz="2000" dirty="0">
                <a:solidFill>
                  <a:schemeClr val="tx1"/>
                </a:solidFill>
                <a:latin typeface="+mj-lt"/>
              </a:rPr>
              <a:t>Persyaratan Badan Usaha Pelaksana</a:t>
            </a:r>
          </a:p>
          <a:p>
            <a:pPr marL="457200" indent="-457200">
              <a:buFont typeface="+mj-lt"/>
              <a:buAutoNum type="arabicPeriod" startAt="12"/>
              <a:defRPr/>
            </a:pPr>
            <a:r>
              <a:rPr lang="id-ID" sz="2000" dirty="0">
                <a:solidFill>
                  <a:schemeClr val="tx1"/>
                </a:solidFill>
                <a:latin typeface="+mj-lt"/>
              </a:rPr>
              <a:t>Standar Kinerja</a:t>
            </a:r>
          </a:p>
          <a:p>
            <a:pPr marL="457200" indent="-457200">
              <a:buFont typeface="+mj-lt"/>
              <a:buAutoNum type="arabicPeriod" startAt="12"/>
              <a:defRPr/>
            </a:pPr>
            <a:r>
              <a:rPr lang="id-ID" sz="2000" dirty="0">
                <a:solidFill>
                  <a:schemeClr val="tx1"/>
                </a:solidFill>
                <a:latin typeface="+mj-lt"/>
              </a:rPr>
              <a:t>Keterlibatan BUMD</a:t>
            </a:r>
          </a:p>
          <a:p>
            <a:pPr marL="457200" indent="-457200">
              <a:buFont typeface="+mj-lt"/>
              <a:buAutoNum type="arabicPeriod" startAt="12"/>
              <a:defRPr/>
            </a:pPr>
            <a:r>
              <a:rPr lang="id-ID" sz="2000" dirty="0">
                <a:solidFill>
                  <a:schemeClr val="tx1"/>
                </a:solidFill>
                <a:latin typeface="+mj-lt"/>
              </a:rPr>
              <a:t>Skema Kerjasama </a:t>
            </a:r>
          </a:p>
          <a:p>
            <a:pPr>
              <a:defRPr/>
            </a:pPr>
            <a:endParaRPr lang="id-ID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943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B9B2EC5-0F6E-44CB-95B4-A22A6AF8FECD}"/>
              </a:ext>
            </a:extLst>
          </p:cNvPr>
          <p:cNvSpPr/>
          <p:nvPr/>
        </p:nvSpPr>
        <p:spPr>
          <a:xfrm>
            <a:off x="3229" y="4572686"/>
            <a:ext cx="9906000" cy="443930"/>
          </a:xfrm>
          <a:prstGeom prst="rect">
            <a:avLst/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048B427-F417-4FBF-ACEC-96D07F152E0D}"/>
              </a:ext>
            </a:extLst>
          </p:cNvPr>
          <p:cNvSpPr/>
          <p:nvPr/>
        </p:nvSpPr>
        <p:spPr>
          <a:xfrm>
            <a:off x="3229" y="2920208"/>
            <a:ext cx="9906000" cy="1655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7B145DC-30D1-479F-B39A-D1F55BD4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err="1"/>
              <a:t>Lingkup</a:t>
            </a:r>
            <a:r>
              <a:rPr lang="en-ID"/>
              <a:t> </a:t>
            </a:r>
            <a:br>
              <a:rPr lang="en-ID"/>
            </a:br>
            <a:r>
              <a:rPr lang="en-ID"/>
              <a:t>Proyek</a:t>
            </a:r>
            <a:endParaRPr lang="en-ID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7B84C71-A373-4613-B3A1-37E5945A0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800"/>
              <a:t>Ruang Lingkup Tanggung Jawab Badan Usaha Pelaksana</a:t>
            </a:r>
            <a:endParaRPr lang="en-GB" sz="1800"/>
          </a:p>
        </p:txBody>
      </p:sp>
      <p:pic>
        <p:nvPicPr>
          <p:cNvPr id="7" name="Picture 5" descr="C:\Users\Asus\Desktop\logo tangerang.png">
            <a:extLst>
              <a:ext uri="{FF2B5EF4-FFF2-40B4-BE49-F238E27FC236}">
                <a16:creationId xmlns="" xmlns:a16="http://schemas.microsoft.com/office/drawing/2014/main" id="{6BB2C53B-ADFF-41CA-8C27-A2CED815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86898" y="1047241"/>
            <a:ext cx="1648420" cy="180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824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6F6AA-92D0-4C79-918E-8051201F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Lingkup</a:t>
            </a:r>
            <a:r>
              <a:rPr lang="en-ID" dirty="0"/>
              <a:t> </a:t>
            </a:r>
            <a:r>
              <a:rPr lang="en-ID" dirty="0" err="1"/>
              <a:t>Kerjasama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44446F-E2F3-405E-A189-2911292D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22" y="1439730"/>
            <a:ext cx="5016785" cy="46590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D" sz="1800" dirty="0" err="1"/>
              <a:t>Perencanaan</a:t>
            </a:r>
            <a:r>
              <a:rPr lang="en-ID" sz="1800" dirty="0"/>
              <a:t>, </a:t>
            </a:r>
            <a:r>
              <a:rPr lang="id-ID" sz="1800" dirty="0"/>
              <a:t>Pembangunan (</a:t>
            </a:r>
            <a:r>
              <a:rPr lang="en-ID" sz="1800" dirty="0" err="1"/>
              <a:t>Investasi</a:t>
            </a:r>
            <a:r>
              <a:rPr lang="id-ID" sz="1800" dirty="0"/>
              <a:t>)</a:t>
            </a:r>
            <a:r>
              <a:rPr lang="en-ID" sz="1800" dirty="0"/>
              <a:t>, </a:t>
            </a:r>
            <a:r>
              <a:rPr lang="id-ID" sz="1800" dirty="0"/>
              <a:t>Pengoperasian dan </a:t>
            </a:r>
            <a:r>
              <a:rPr lang="en-ID" sz="1800" dirty="0"/>
              <a:t> </a:t>
            </a:r>
            <a:r>
              <a:rPr lang="en-ID" sz="1800" dirty="0" err="1"/>
              <a:t>Pemeliharaan</a:t>
            </a:r>
            <a:r>
              <a:rPr lang="en-ID" sz="1800" dirty="0"/>
              <a:t> </a:t>
            </a:r>
            <a:r>
              <a:rPr lang="id-ID" sz="1800" dirty="0"/>
              <a:t>Instalasi Pengolahan Sampah Menjadi Listrik “Proyek” di TPPAS</a:t>
            </a:r>
            <a:r>
              <a:rPr lang="en-ID" sz="1800" dirty="0"/>
              <a:t> </a:t>
            </a:r>
            <a:r>
              <a:rPr lang="en-ID" sz="1800" dirty="0" err="1"/>
              <a:t>Rawa</a:t>
            </a:r>
            <a:r>
              <a:rPr lang="en-ID" sz="1800" dirty="0"/>
              <a:t> </a:t>
            </a:r>
            <a:r>
              <a:rPr lang="en-ID" sz="1800" dirty="0" err="1"/>
              <a:t>Kucing</a:t>
            </a:r>
            <a:r>
              <a:rPr lang="en-GB" sz="1800" dirty="0"/>
              <a:t>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sz="1800" dirty="0"/>
              <a:t>S</a:t>
            </a:r>
            <a:r>
              <a:rPr lang="en-GB" sz="1800" dirty="0" err="1"/>
              <a:t>istem</a:t>
            </a:r>
            <a:r>
              <a:rPr lang="en-GB" sz="1800" dirty="0"/>
              <a:t> </a:t>
            </a:r>
            <a:r>
              <a:rPr lang="en-GB" sz="1800" dirty="0" err="1"/>
              <a:t>Kerjasama</a:t>
            </a:r>
            <a:r>
              <a:rPr lang="en-GB" sz="1800" dirty="0"/>
              <a:t> Built Own</a:t>
            </a:r>
            <a:r>
              <a:rPr lang="id-ID" sz="1800" dirty="0"/>
              <a:t> </a:t>
            </a:r>
            <a:r>
              <a:rPr lang="en-GB" sz="1800" dirty="0"/>
              <a:t>Operate and Transfer </a:t>
            </a:r>
            <a:r>
              <a:rPr lang="id-ID" sz="1800" dirty="0"/>
              <a:t> (BOOT) </a:t>
            </a:r>
            <a:r>
              <a:rPr lang="en-GB" sz="1800" dirty="0" err="1"/>
              <a:t>selama</a:t>
            </a:r>
            <a:r>
              <a:rPr lang="en-GB" sz="1800" dirty="0"/>
              <a:t> 25 </a:t>
            </a:r>
            <a:r>
              <a:rPr lang="en-GB" sz="1800" dirty="0" err="1"/>
              <a:t>tahun</a:t>
            </a:r>
            <a:r>
              <a:rPr lang="en-GB" sz="1800" dirty="0"/>
              <a:t>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sz="1800" dirty="0"/>
              <a:t>S</a:t>
            </a:r>
            <a:r>
              <a:rPr lang="en-GB" sz="1800" dirty="0" err="1"/>
              <a:t>istem</a:t>
            </a:r>
            <a:r>
              <a:rPr lang="en-GB" sz="1800" dirty="0"/>
              <a:t> </a:t>
            </a:r>
            <a:r>
              <a:rPr lang="id-ID" sz="1800" dirty="0"/>
              <a:t>pengolahan yang diterapkan</a:t>
            </a:r>
            <a:r>
              <a:rPr lang="en-GB" sz="1800" dirty="0"/>
              <a:t>: </a:t>
            </a:r>
          </a:p>
          <a:p>
            <a:pPr marL="542925" lvl="1" indent="-271463" algn="just">
              <a:buFont typeface="Wingdings" panose="05000000000000000000" pitchFamily="2" charset="2"/>
              <a:buChar char="§"/>
            </a:pPr>
            <a:r>
              <a:rPr lang="en-ID" sz="1400" dirty="0" err="1"/>
              <a:t>mampu</a:t>
            </a:r>
            <a:r>
              <a:rPr lang="en-ID" sz="1400" dirty="0"/>
              <a:t> </a:t>
            </a:r>
            <a:r>
              <a:rPr lang="en-ID" sz="1400" dirty="0" err="1"/>
              <a:t>melayani</a:t>
            </a:r>
            <a:r>
              <a:rPr lang="en-ID" sz="1400" dirty="0"/>
              <a:t> </a:t>
            </a:r>
            <a:r>
              <a:rPr lang="en-ID" sz="1400" dirty="0" err="1"/>
              <a:t>kebutuhan</a:t>
            </a:r>
            <a:r>
              <a:rPr lang="en-ID" sz="1400" dirty="0"/>
              <a:t> </a:t>
            </a:r>
            <a:r>
              <a:rPr lang="en-ID" sz="1400" dirty="0" err="1"/>
              <a:t>pengolahan</a:t>
            </a:r>
            <a:r>
              <a:rPr lang="en-ID" sz="1400" dirty="0"/>
              <a:t> </a:t>
            </a:r>
            <a:r>
              <a:rPr lang="en-ID" sz="1400" dirty="0" err="1"/>
              <a:t>sampah</a:t>
            </a:r>
            <a:r>
              <a:rPr lang="en-ID" sz="1400" dirty="0"/>
              <a:t> yang </a:t>
            </a:r>
            <a:r>
              <a:rPr lang="en-ID" sz="1400" dirty="0" err="1"/>
              <a:t>diproyeksikan</a:t>
            </a:r>
            <a:r>
              <a:rPr lang="en-ID" sz="1400" dirty="0"/>
              <a:t> 25 </a:t>
            </a:r>
            <a:r>
              <a:rPr lang="en-ID" sz="1400" dirty="0" err="1"/>
              <a:t>tahun</a:t>
            </a:r>
            <a:r>
              <a:rPr lang="en-ID" sz="1400" dirty="0"/>
              <a:t> </a:t>
            </a:r>
            <a:r>
              <a:rPr lang="en-ID" sz="1400" dirty="0" err="1"/>
              <a:t>mendatang</a:t>
            </a:r>
            <a:r>
              <a:rPr lang="id-ID" sz="1400" dirty="0"/>
              <a:t>.</a:t>
            </a:r>
            <a:endParaRPr lang="en-GB" sz="1400" dirty="0"/>
          </a:p>
          <a:p>
            <a:pPr marL="542925" lvl="1" indent="-271463" algn="just">
              <a:buFont typeface="Wingdings" panose="05000000000000000000" pitchFamily="2" charset="2"/>
              <a:buChar char="§"/>
            </a:pPr>
            <a:r>
              <a:rPr lang="en-GB" sz="1400" dirty="0" err="1"/>
              <a:t>menjamin</a:t>
            </a:r>
            <a:r>
              <a:rPr lang="en-GB" sz="1400" dirty="0"/>
              <a:t> </a:t>
            </a:r>
            <a:r>
              <a:rPr lang="en-GB" sz="1400" dirty="0" err="1"/>
              <a:t>tidak</a:t>
            </a:r>
            <a:r>
              <a:rPr lang="en-GB" sz="1400" dirty="0"/>
              <a:t> </a:t>
            </a:r>
            <a:r>
              <a:rPr lang="en-GB" sz="1400" dirty="0" err="1"/>
              <a:t>meluasnya</a:t>
            </a:r>
            <a:r>
              <a:rPr lang="en-GB" sz="1400" dirty="0"/>
              <a:t> </a:t>
            </a:r>
            <a:r>
              <a:rPr lang="en-GB" sz="1400" dirty="0" err="1"/>
              <a:t>penimbunan</a:t>
            </a:r>
            <a:r>
              <a:rPr lang="en-GB" sz="1400" dirty="0"/>
              <a:t> </a:t>
            </a:r>
            <a:r>
              <a:rPr lang="en-GB" sz="1400" dirty="0" err="1"/>
              <a:t>sampah</a:t>
            </a:r>
            <a:r>
              <a:rPr lang="en-GB" sz="1400" dirty="0"/>
              <a:t> yang </a:t>
            </a:r>
            <a:r>
              <a:rPr lang="en-GB" sz="1400" dirty="0" err="1"/>
              <a:t>ada</a:t>
            </a:r>
            <a:r>
              <a:rPr lang="en-GB" sz="1400" dirty="0"/>
              <a:t> pada </a:t>
            </a:r>
            <a:r>
              <a:rPr lang="en-GB" sz="1400" dirty="0" err="1"/>
              <a:t>saat</a:t>
            </a:r>
            <a:r>
              <a:rPr lang="en-GB" sz="1400" dirty="0"/>
              <a:t> </a:t>
            </a:r>
            <a:r>
              <a:rPr lang="en-GB" sz="1400" dirty="0" err="1"/>
              <a:t>proyek</a:t>
            </a:r>
            <a:r>
              <a:rPr lang="en-GB" sz="1400" dirty="0"/>
              <a:t> </a:t>
            </a:r>
            <a:r>
              <a:rPr lang="en-GB" sz="1400" dirty="0" err="1"/>
              <a:t>dimulai</a:t>
            </a:r>
            <a:r>
              <a:rPr lang="en-GB" sz="1400" dirty="0"/>
              <a:t>, </a:t>
            </a:r>
            <a:r>
              <a:rPr lang="en-GB" sz="1400" dirty="0" err="1"/>
              <a:t>dengan</a:t>
            </a:r>
            <a:r>
              <a:rPr lang="en-GB" sz="1400" dirty="0"/>
              <a:t> </a:t>
            </a:r>
            <a:r>
              <a:rPr lang="en-GB" sz="1400" dirty="0" err="1"/>
              <a:t>mereduksi</a:t>
            </a:r>
            <a:r>
              <a:rPr lang="en-GB" sz="1400" dirty="0"/>
              <a:t> </a:t>
            </a:r>
            <a:r>
              <a:rPr lang="en-GB" sz="1400" dirty="0" err="1"/>
              <a:t>jumlah</a:t>
            </a:r>
            <a:r>
              <a:rPr lang="en-GB" sz="1400" dirty="0"/>
              <a:t> </a:t>
            </a:r>
            <a:r>
              <a:rPr lang="en-GB" sz="1400" dirty="0" err="1"/>
              <a:t>sampah</a:t>
            </a:r>
            <a:r>
              <a:rPr lang="en-GB" sz="1400" dirty="0"/>
              <a:t> paling </a:t>
            </a:r>
            <a:r>
              <a:rPr lang="en-GB" sz="1400" dirty="0" err="1"/>
              <a:t>tidak</a:t>
            </a:r>
            <a:r>
              <a:rPr lang="en-GB" sz="1400" dirty="0"/>
              <a:t> 85% </a:t>
            </a:r>
            <a:r>
              <a:rPr lang="en-GB" sz="1400" dirty="0" err="1"/>
              <a:t>dari</a:t>
            </a:r>
            <a:r>
              <a:rPr lang="en-GB" sz="1400" dirty="0"/>
              <a:t> </a:t>
            </a:r>
            <a:r>
              <a:rPr lang="en-GB" sz="1400" dirty="0" err="1"/>
              <a:t>jumlah</a:t>
            </a:r>
            <a:r>
              <a:rPr lang="en-GB" sz="1400" dirty="0"/>
              <a:t> </a:t>
            </a:r>
            <a:r>
              <a:rPr lang="en-GB" sz="1400" dirty="0" err="1"/>
              <a:t>sampah</a:t>
            </a:r>
            <a:r>
              <a:rPr lang="en-GB" sz="1400" dirty="0"/>
              <a:t> yang </a:t>
            </a:r>
            <a:r>
              <a:rPr lang="id-ID" sz="1400" dirty="0"/>
              <a:t>masuk</a:t>
            </a:r>
            <a:r>
              <a:rPr lang="en-GB" sz="1400" dirty="0"/>
              <a:t>; </a:t>
            </a:r>
          </a:p>
          <a:p>
            <a:pPr marL="542925" lvl="1" indent="-271463">
              <a:buFont typeface="Wingdings" panose="05000000000000000000" pitchFamily="2" charset="2"/>
              <a:buChar char="§"/>
            </a:pPr>
            <a:r>
              <a:rPr lang="id-ID" sz="1400" dirty="0"/>
              <a:t>harus</a:t>
            </a:r>
            <a:r>
              <a:rPr lang="en-GB" sz="1400" dirty="0"/>
              <a:t> </a:t>
            </a:r>
            <a:r>
              <a:rPr lang="en-GB" sz="1400" dirty="0" err="1"/>
              <a:t>menghasilkan</a:t>
            </a:r>
            <a:r>
              <a:rPr lang="en-GB" sz="1400" dirty="0"/>
              <a:t> </a:t>
            </a:r>
            <a:r>
              <a:rPr lang="en-GB" sz="1400" dirty="0" err="1"/>
              <a:t>listrik</a:t>
            </a:r>
            <a:r>
              <a:rPr lang="en-GB" sz="1400" dirty="0"/>
              <a:t>; </a:t>
            </a:r>
          </a:p>
          <a:p>
            <a:pPr marL="542925" lvl="1" indent="-271463">
              <a:buFont typeface="Wingdings" panose="05000000000000000000" pitchFamily="2" charset="2"/>
              <a:buChar char="§"/>
            </a:pPr>
            <a:r>
              <a:rPr lang="en-ID" sz="1400" dirty="0"/>
              <a:t>m</a:t>
            </a:r>
            <a:r>
              <a:rPr lang="en-GB" sz="1400" dirty="0" err="1"/>
              <a:t>emenuhi</a:t>
            </a:r>
            <a:r>
              <a:rPr lang="en-GB" sz="1400" dirty="0"/>
              <a:t> </a:t>
            </a:r>
            <a:r>
              <a:rPr lang="en-GB" sz="1400" dirty="0" err="1"/>
              <a:t>semua</a:t>
            </a:r>
            <a:r>
              <a:rPr lang="en-GB" sz="1400" dirty="0"/>
              <a:t> </a:t>
            </a:r>
            <a:r>
              <a:rPr lang="en-GB" sz="1400" dirty="0" err="1"/>
              <a:t>peraturan</a:t>
            </a:r>
            <a:r>
              <a:rPr lang="en-GB" sz="1400" dirty="0"/>
              <a:t> </a:t>
            </a:r>
            <a:r>
              <a:rPr lang="en-GB" sz="1400" dirty="0" err="1"/>
              <a:t>perundang-undangan</a:t>
            </a:r>
            <a:r>
              <a:rPr lang="en-GB" sz="1400" dirty="0"/>
              <a:t> </a:t>
            </a:r>
            <a:r>
              <a:rPr lang="en-GB" sz="1400" dirty="0" err="1"/>
              <a:t>termasuk</a:t>
            </a:r>
            <a:r>
              <a:rPr lang="en-GB" sz="1400" dirty="0"/>
              <a:t> </a:t>
            </a:r>
            <a:r>
              <a:rPr lang="en-GB" sz="1400" dirty="0" err="1"/>
              <a:t>lingkungan</a:t>
            </a:r>
            <a:r>
              <a:rPr lang="en-GB" sz="1400" dirty="0"/>
              <a:t> &amp; </a:t>
            </a:r>
            <a:r>
              <a:rPr lang="en-GB" sz="1400" dirty="0" err="1"/>
              <a:t>perizinan</a:t>
            </a:r>
            <a:r>
              <a:rPr lang="en-GB" sz="1400" dirty="0"/>
              <a:t> </a:t>
            </a:r>
            <a:r>
              <a:rPr lang="en-GB" sz="1400" dirty="0" err="1"/>
              <a:t>termasuk</a:t>
            </a:r>
            <a:r>
              <a:rPr lang="en-GB" sz="1400" dirty="0"/>
              <a:t> </a:t>
            </a:r>
            <a:r>
              <a:rPr lang="en-GB" sz="1400" dirty="0" err="1"/>
              <a:t>batasan</a:t>
            </a:r>
            <a:r>
              <a:rPr lang="en-GB" sz="1400" dirty="0"/>
              <a:t> </a:t>
            </a:r>
            <a:r>
              <a:rPr lang="en-GB" sz="1400" dirty="0" err="1"/>
              <a:t>ketinggian</a:t>
            </a:r>
            <a:r>
              <a:rPr lang="en-GB" sz="1400" dirty="0"/>
              <a:t> </a:t>
            </a:r>
            <a:r>
              <a:rPr lang="en-GB" sz="1400" dirty="0" err="1"/>
              <a:t>bandara</a:t>
            </a:r>
            <a:r>
              <a:rPr lang="en-GB" sz="1400" dirty="0"/>
              <a:t>;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1760012-B250-4B07-8FD4-625141F02497}"/>
              </a:ext>
            </a:extLst>
          </p:cNvPr>
          <p:cNvSpPr txBox="1">
            <a:spLocks/>
          </p:cNvSpPr>
          <p:nvPr/>
        </p:nvSpPr>
        <p:spPr>
          <a:xfrm>
            <a:off x="5736841" y="1433378"/>
            <a:ext cx="3934437" cy="50898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dirty="0" err="1"/>
              <a:t>Sistem</a:t>
            </a:r>
            <a:r>
              <a:rPr lang="en-ID" sz="1800" dirty="0"/>
              <a:t> TPPAS </a:t>
            </a:r>
            <a:r>
              <a:rPr lang="en-ID" sz="1800" dirty="0" err="1"/>
              <a:t>terintegrasi</a:t>
            </a:r>
            <a:r>
              <a:rPr lang="en-ID" sz="1800" dirty="0"/>
              <a:t> yang </a:t>
            </a:r>
            <a:r>
              <a:rPr lang="en-ID" sz="1800" dirty="0" err="1"/>
              <a:t>dimaksud</a:t>
            </a:r>
            <a:r>
              <a:rPr lang="en-ID" sz="1800" dirty="0"/>
              <a:t> </a:t>
            </a:r>
            <a:r>
              <a:rPr lang="en-ID" sz="1800" dirty="0" err="1"/>
              <a:t>mencakup</a:t>
            </a:r>
            <a:r>
              <a:rPr lang="en-ID" sz="1800" dirty="0"/>
              <a:t>:</a:t>
            </a:r>
          </a:p>
          <a:p>
            <a:pPr marL="0" indent="0">
              <a:buNone/>
            </a:pPr>
            <a:r>
              <a:rPr lang="en-ID" sz="1800" dirty="0"/>
              <a:t>A. </a:t>
            </a:r>
            <a:r>
              <a:rPr lang="en-ID" sz="1800" dirty="0" err="1"/>
              <a:t>Lingkup</a:t>
            </a:r>
            <a:r>
              <a:rPr lang="en-ID" sz="1800" dirty="0"/>
              <a:t> </a:t>
            </a:r>
            <a:r>
              <a:rPr lang="en-ID" sz="1800" dirty="0" err="1"/>
              <a:t>atas</a:t>
            </a:r>
            <a:r>
              <a:rPr lang="en-ID" sz="1800" dirty="0"/>
              <a:t> </a:t>
            </a:r>
            <a:r>
              <a:rPr lang="en-ID" sz="1800" dirty="0" err="1"/>
              <a:t>fasilitas</a:t>
            </a:r>
            <a:r>
              <a:rPr lang="en-ID" sz="1800" dirty="0"/>
              <a:t> yang </a:t>
            </a:r>
            <a:r>
              <a:rPr lang="en-ID" sz="1800" dirty="0" err="1"/>
              <a:t>sudah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200" dirty="0" err="1"/>
              <a:t>perbaikan</a:t>
            </a:r>
            <a:r>
              <a:rPr lang="en-ID" sz="1200" dirty="0"/>
              <a:t>, </a:t>
            </a:r>
            <a:r>
              <a:rPr lang="en-ID" sz="1200" dirty="0" err="1"/>
              <a:t>pengoperasian</a:t>
            </a:r>
            <a:r>
              <a:rPr lang="en-ID" sz="1200" dirty="0"/>
              <a:t> dan </a:t>
            </a:r>
            <a:r>
              <a:rPr lang="en-ID" sz="1200" dirty="0" err="1"/>
              <a:t>pemeliharaan</a:t>
            </a:r>
            <a:r>
              <a:rPr lang="en-ID" sz="1200" dirty="0"/>
              <a:t>, </a:t>
            </a:r>
            <a:r>
              <a:rPr lang="en-ID" sz="1200" dirty="0" err="1"/>
              <a:t>atas</a:t>
            </a:r>
            <a:r>
              <a:rPr lang="en-ID" sz="1200" dirty="0"/>
              <a:t> </a:t>
            </a:r>
            <a:r>
              <a:rPr lang="en-ID" sz="1200" dirty="0" err="1"/>
              <a:t>fasilitas</a:t>
            </a:r>
            <a:r>
              <a:rPr lang="en-ID" sz="1200" dirty="0"/>
              <a:t> dan </a:t>
            </a:r>
            <a:r>
              <a:rPr lang="en-ID" sz="1200" dirty="0" err="1"/>
              <a:t>kinerja</a:t>
            </a:r>
            <a:r>
              <a:rPr lang="en-ID" sz="1200" dirty="0"/>
              <a:t> landfill yang </a:t>
            </a:r>
            <a:r>
              <a:rPr lang="en-ID" sz="1200" dirty="0" err="1"/>
              <a:t>sudah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, </a:t>
            </a:r>
            <a:r>
              <a:rPr lang="en-ID" sz="1200" dirty="0" err="1"/>
              <a:t>termasuk</a:t>
            </a:r>
            <a:r>
              <a:rPr lang="en-ID" sz="1200" dirty="0"/>
              <a:t> </a:t>
            </a:r>
            <a:r>
              <a:rPr lang="en-ID" sz="1200" dirty="0" err="1"/>
              <a:t>kinerja</a:t>
            </a:r>
            <a:r>
              <a:rPr lang="en-ID" sz="1200" dirty="0"/>
              <a:t> </a:t>
            </a:r>
            <a:r>
              <a:rPr lang="en-ID" sz="1200" dirty="0" err="1"/>
              <a:t>lingkungan</a:t>
            </a:r>
            <a:r>
              <a:rPr lang="en-ID" sz="1200" dirty="0"/>
              <a:t> dan </a:t>
            </a:r>
            <a:r>
              <a:rPr lang="en-ID" sz="1200" dirty="0" err="1"/>
              <a:t>keselamatan</a:t>
            </a:r>
            <a:r>
              <a:rPr lang="en-ID" sz="1200" dirty="0"/>
              <a:t> </a:t>
            </a:r>
            <a:r>
              <a:rPr lang="en-ID" sz="1200" dirty="0" err="1"/>
              <a:t>kerja</a:t>
            </a:r>
            <a:r>
              <a:rPr lang="en-ID" sz="1200" dirty="0"/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200" dirty="0" err="1"/>
              <a:t>peningkatan</a:t>
            </a:r>
            <a:r>
              <a:rPr lang="en-ID" sz="1200" dirty="0"/>
              <a:t> </a:t>
            </a:r>
            <a:r>
              <a:rPr lang="en-ID" sz="1200" dirty="0" err="1"/>
              <a:t>fasilitas</a:t>
            </a:r>
            <a:r>
              <a:rPr lang="en-ID" sz="1200" dirty="0"/>
              <a:t> </a:t>
            </a:r>
            <a:r>
              <a:rPr lang="id-ID" sz="1200" dirty="0"/>
              <a:t>pendukung</a:t>
            </a:r>
            <a:r>
              <a:rPr lang="en-ID" sz="1200" dirty="0"/>
              <a:t>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jembatan</a:t>
            </a:r>
            <a:r>
              <a:rPr lang="en-ID" sz="1200" dirty="0"/>
              <a:t> </a:t>
            </a:r>
            <a:r>
              <a:rPr lang="en-ID" sz="1200" dirty="0" err="1"/>
              <a:t>timbang</a:t>
            </a:r>
            <a:r>
              <a:rPr lang="en-ID" sz="1200" dirty="0"/>
              <a:t>; </a:t>
            </a:r>
            <a:r>
              <a:rPr lang="en-ID" sz="1200" dirty="0" err="1"/>
              <a:t>kantor</a:t>
            </a:r>
            <a:r>
              <a:rPr lang="en-ID" sz="1200" dirty="0"/>
              <a:t>; </a:t>
            </a:r>
            <a:r>
              <a:rPr lang="en-ID" sz="1200" dirty="0" err="1"/>
              <a:t>dan</a:t>
            </a:r>
            <a:r>
              <a:rPr lang="en-ID" sz="1200" dirty="0"/>
              <a:t> </a:t>
            </a:r>
            <a:r>
              <a:rPr lang="id-ID" sz="1200" dirty="0"/>
              <a:t>lain-lain</a:t>
            </a:r>
            <a:r>
              <a:rPr lang="en-ID" sz="1200" dirty="0"/>
              <a:t>; </a:t>
            </a:r>
          </a:p>
          <a:p>
            <a:pPr marL="0" indent="0">
              <a:buNone/>
            </a:pPr>
            <a:r>
              <a:rPr lang="en-ID" sz="1800" dirty="0"/>
              <a:t>B. </a:t>
            </a:r>
            <a:r>
              <a:rPr lang="en-ID" sz="1800" dirty="0" err="1"/>
              <a:t>Lingkup</a:t>
            </a:r>
            <a:r>
              <a:rPr lang="en-ID" sz="1800" dirty="0"/>
              <a:t> </a:t>
            </a:r>
            <a:r>
              <a:rPr lang="en-ID" sz="1800" dirty="0" err="1"/>
              <a:t>atas</a:t>
            </a:r>
            <a:r>
              <a:rPr lang="en-ID" sz="1800" dirty="0"/>
              <a:t> </a:t>
            </a:r>
            <a:r>
              <a:rPr lang="en-ID" sz="1800" dirty="0" err="1"/>
              <a:t>fasilitas</a:t>
            </a:r>
            <a:r>
              <a:rPr lang="en-ID" sz="1800" dirty="0"/>
              <a:t> </a:t>
            </a:r>
            <a:r>
              <a:rPr lang="en-ID" sz="1800" dirty="0" err="1"/>
              <a:t>pengolahan</a:t>
            </a:r>
            <a:r>
              <a:rPr lang="en-ID" sz="1800" dirty="0"/>
              <a:t> </a:t>
            </a:r>
            <a:r>
              <a:rPr lang="en-ID" sz="1800" dirty="0" err="1"/>
              <a:t>sampah</a:t>
            </a:r>
            <a:r>
              <a:rPr lang="en-ID" sz="18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200" dirty="0" err="1"/>
              <a:t>Perencanaan</a:t>
            </a:r>
            <a:r>
              <a:rPr lang="en-ID" sz="1200" dirty="0"/>
              <a:t>, Pembangunan (</a:t>
            </a:r>
            <a:r>
              <a:rPr lang="en-ID" sz="1200" dirty="0" err="1"/>
              <a:t>Investasi</a:t>
            </a:r>
            <a:r>
              <a:rPr lang="en-ID" sz="1200" dirty="0"/>
              <a:t>), </a:t>
            </a:r>
            <a:r>
              <a:rPr lang="en-ID" sz="1200" dirty="0" err="1"/>
              <a:t>Pengoperasian</a:t>
            </a:r>
            <a:r>
              <a:rPr lang="en-ID" sz="1200" dirty="0"/>
              <a:t> </a:t>
            </a:r>
            <a:r>
              <a:rPr lang="en-ID" sz="1200" dirty="0" err="1"/>
              <a:t>dan</a:t>
            </a:r>
            <a:r>
              <a:rPr lang="en-ID" sz="1200" dirty="0"/>
              <a:t>  </a:t>
            </a:r>
            <a:r>
              <a:rPr lang="en-ID" sz="1200" dirty="0" err="1"/>
              <a:t>Pemeliharaan</a:t>
            </a:r>
            <a:r>
              <a:rPr lang="en-ID" sz="1200" dirty="0"/>
              <a:t> </a:t>
            </a:r>
            <a:r>
              <a:rPr lang="en-ID" sz="1200" dirty="0" err="1"/>
              <a:t>Instalasi</a:t>
            </a:r>
            <a:r>
              <a:rPr lang="en-ID" sz="1200" dirty="0"/>
              <a:t> </a:t>
            </a:r>
            <a:r>
              <a:rPr lang="en-ID" sz="1200" dirty="0" err="1"/>
              <a:t>Pengolahan</a:t>
            </a:r>
            <a:r>
              <a:rPr lang="en-ID" sz="1200" dirty="0"/>
              <a:t> </a:t>
            </a:r>
            <a:r>
              <a:rPr lang="en-ID" sz="1200" dirty="0" err="1"/>
              <a:t>Sampah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Listrik</a:t>
            </a:r>
            <a:r>
              <a:rPr lang="en-ID" sz="1200" dirty="0"/>
              <a:t> di TPPAS </a:t>
            </a:r>
            <a:r>
              <a:rPr lang="en-ID" sz="1200" dirty="0" err="1"/>
              <a:t>Rawa</a:t>
            </a:r>
            <a:r>
              <a:rPr lang="en-ID" sz="1200" dirty="0"/>
              <a:t> </a:t>
            </a:r>
            <a:r>
              <a:rPr lang="en-ID" sz="1200" dirty="0" err="1"/>
              <a:t>Kucing</a:t>
            </a:r>
            <a:r>
              <a:rPr lang="en-ID" sz="1200" dirty="0"/>
              <a:t>;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200" dirty="0" err="1"/>
              <a:t>Pengelolaan</a:t>
            </a:r>
            <a:r>
              <a:rPr lang="en-ID" sz="1200" dirty="0"/>
              <a:t> </a:t>
            </a:r>
            <a:r>
              <a:rPr lang="en-ID" sz="1200" dirty="0" err="1"/>
              <a:t>atas</a:t>
            </a:r>
            <a:r>
              <a:rPr lang="en-ID" sz="1200" dirty="0"/>
              <a:t> </a:t>
            </a:r>
            <a:r>
              <a:rPr lang="en-ID" sz="1200" dirty="0" err="1"/>
              <a:t>dampak</a:t>
            </a:r>
            <a:r>
              <a:rPr lang="en-ID" sz="1200" dirty="0"/>
              <a:t> </a:t>
            </a:r>
            <a:r>
              <a:rPr lang="en-ID" sz="1200" dirty="0" err="1"/>
              <a:t>lingkungan</a:t>
            </a:r>
            <a:r>
              <a:rPr lang="en-ID" sz="1200" dirty="0"/>
              <a:t> yang </a:t>
            </a:r>
            <a:r>
              <a:rPr lang="en-ID" sz="1200" dirty="0" err="1"/>
              <a:t>timbul</a:t>
            </a:r>
            <a:r>
              <a:rPr lang="en-ID" sz="1200" dirty="0"/>
              <a:t> </a:t>
            </a:r>
            <a:r>
              <a:rPr lang="en-ID" sz="1200" dirty="0" err="1"/>
              <a:t>akibat</a:t>
            </a:r>
            <a:r>
              <a:rPr lang="en-ID" sz="1200" dirty="0"/>
              <a:t> </a:t>
            </a:r>
            <a:r>
              <a:rPr lang="en-ID" sz="1200" dirty="0" err="1"/>
              <a:t>pengeoperasian</a:t>
            </a:r>
            <a:r>
              <a:rPr lang="en-ID" sz="1200" dirty="0"/>
              <a:t> TPPAS;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200" dirty="0" err="1"/>
              <a:t>Pengelolaan</a:t>
            </a:r>
            <a:r>
              <a:rPr lang="en-ID" sz="1200" dirty="0"/>
              <a:t> </a:t>
            </a:r>
            <a:r>
              <a:rPr lang="en-ID" sz="1200" dirty="0" err="1"/>
              <a:t>atas</a:t>
            </a:r>
            <a:r>
              <a:rPr lang="en-ID" sz="1200" dirty="0"/>
              <a:t> </a:t>
            </a:r>
            <a:r>
              <a:rPr lang="en-ID" sz="1200" dirty="0" err="1"/>
              <a:t>produk-produk</a:t>
            </a:r>
            <a:r>
              <a:rPr lang="en-ID" sz="1200" dirty="0"/>
              <a:t> yang </a:t>
            </a:r>
            <a:r>
              <a:rPr lang="en-ID" sz="1200" dirty="0" err="1"/>
              <a:t>dihasilkan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pengelolaan</a:t>
            </a:r>
            <a:r>
              <a:rPr lang="en-ID" sz="1200" dirty="0"/>
              <a:t> </a:t>
            </a:r>
            <a:r>
              <a:rPr lang="en-ID" sz="1200" dirty="0" err="1"/>
              <a:t>sampah</a:t>
            </a:r>
            <a:r>
              <a:rPr lang="en-ID" sz="1200" dirty="0"/>
              <a:t>, </a:t>
            </a:r>
            <a:r>
              <a:rPr lang="en-ID" sz="1200" dirty="0" err="1"/>
              <a:t>listrik</a:t>
            </a:r>
            <a:r>
              <a:rPr lang="en-ID" sz="1200" dirty="0"/>
              <a:t>, by-products, material </a:t>
            </a:r>
            <a:r>
              <a:rPr lang="en-ID" sz="1200" dirty="0" err="1"/>
              <a:t>daur</a:t>
            </a:r>
            <a:r>
              <a:rPr lang="en-ID" sz="1200" dirty="0"/>
              <a:t> </a:t>
            </a:r>
            <a:r>
              <a:rPr lang="en-ID" sz="1200" dirty="0" err="1"/>
              <a:t>ulang</a:t>
            </a:r>
            <a:r>
              <a:rPr lang="en-ID" sz="1200" dirty="0"/>
              <a:t>;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200" dirty="0" err="1"/>
              <a:t>Pengelolaan</a:t>
            </a:r>
            <a:r>
              <a:rPr lang="en-ID" sz="1200" dirty="0"/>
              <a:t> </a:t>
            </a:r>
            <a:r>
              <a:rPr lang="en-ID" sz="1200" dirty="0" err="1"/>
              <a:t>atas</a:t>
            </a:r>
            <a:r>
              <a:rPr lang="en-ID" sz="1200" dirty="0"/>
              <a:t> </a:t>
            </a:r>
            <a:r>
              <a:rPr lang="en-ID" sz="1200" dirty="0" err="1"/>
              <a:t>penimbunan</a:t>
            </a:r>
            <a:r>
              <a:rPr lang="en-ID" sz="1200" dirty="0"/>
              <a:t> material yang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diolah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lanjut</a:t>
            </a:r>
            <a:r>
              <a:rPr lang="en-ID" sz="1200" dirty="0"/>
              <a:t> dan </a:t>
            </a:r>
            <a:r>
              <a:rPr lang="en-ID" sz="1200" dirty="0" err="1"/>
              <a:t>wajib</a:t>
            </a:r>
            <a:r>
              <a:rPr lang="en-ID" sz="1200" dirty="0"/>
              <a:t> </a:t>
            </a:r>
            <a:r>
              <a:rPr lang="en-ID" sz="1200" dirty="0" err="1"/>
              <a:t>ditimbun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sanitary; </a:t>
            </a:r>
          </a:p>
        </p:txBody>
      </p:sp>
    </p:spTree>
    <p:extLst>
      <p:ext uri="{BB962C8B-B14F-4D97-AF65-F5344CB8AC3E}">
        <p14:creationId xmlns:p14="http://schemas.microsoft.com/office/powerpoint/2010/main" xmlns="" val="4275919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3A3217A-EDF1-4893-9805-D4AFAAC187EE}"/>
              </a:ext>
            </a:extLst>
          </p:cNvPr>
          <p:cNvSpPr txBox="1"/>
          <p:nvPr/>
        </p:nvSpPr>
        <p:spPr>
          <a:xfrm>
            <a:off x="422860" y="997527"/>
            <a:ext cx="906027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menghindari</a:t>
            </a:r>
            <a:r>
              <a:rPr lang="en-ID" sz="1600" dirty="0"/>
              <a:t> </a:t>
            </a:r>
            <a:r>
              <a:rPr lang="en-ID" sz="1600" b="1" dirty="0" err="1"/>
              <a:t>gangguan</a:t>
            </a:r>
            <a:r>
              <a:rPr lang="en-ID" sz="1600" b="1" dirty="0"/>
              <a:t> </a:t>
            </a:r>
            <a:r>
              <a:rPr lang="en-ID" sz="1600" b="1" dirty="0" err="1"/>
              <a:t>terhadap</a:t>
            </a:r>
            <a:r>
              <a:rPr lang="en-ID" sz="1600" b="1" dirty="0"/>
              <a:t> </a:t>
            </a:r>
            <a:r>
              <a:rPr lang="en-ID" sz="1600" b="1" dirty="0" err="1"/>
              <a:t>keselamatan</a:t>
            </a:r>
            <a:r>
              <a:rPr lang="en-ID" sz="1600" b="1" dirty="0"/>
              <a:t> </a:t>
            </a:r>
            <a:r>
              <a:rPr lang="en-ID" sz="1600" b="1" dirty="0" err="1"/>
              <a:t>penerbangan</a:t>
            </a:r>
            <a:r>
              <a:rPr lang="en-ID" sz="1600" b="1" dirty="0"/>
              <a:t> </a:t>
            </a:r>
            <a:r>
              <a:rPr lang="en-ID" sz="1600" dirty="0"/>
              <a:t>dan </a:t>
            </a:r>
            <a:r>
              <a:rPr lang="en-ID" sz="1600" b="1" dirty="0" err="1"/>
              <a:t>penurunan</a:t>
            </a:r>
            <a:r>
              <a:rPr lang="en-ID" sz="1600" b="1" dirty="0"/>
              <a:t> </a:t>
            </a:r>
            <a:r>
              <a:rPr lang="en-ID" sz="1600" b="1" dirty="0" err="1"/>
              <a:t>kualitas</a:t>
            </a:r>
            <a:r>
              <a:rPr lang="en-ID" sz="1600" b="1" dirty="0"/>
              <a:t> </a:t>
            </a:r>
            <a:r>
              <a:rPr lang="en-ID" sz="1600" b="1" dirty="0" err="1"/>
              <a:t>udara</a:t>
            </a:r>
            <a:r>
              <a:rPr lang="en-ID" sz="1600" dirty="0"/>
              <a:t>,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calon</a:t>
            </a:r>
            <a:r>
              <a:rPr lang="en-ID" sz="1600" dirty="0"/>
              <a:t> Badan Usaha </a:t>
            </a:r>
            <a:r>
              <a:rPr lang="en-ID" sz="1600" dirty="0" err="1"/>
              <a:t>Pelaksana</a:t>
            </a:r>
            <a:r>
              <a:rPr lang="en-ID" sz="1600" dirty="0"/>
              <a:t> </a:t>
            </a:r>
            <a:r>
              <a:rPr lang="en-ID" sz="1600" dirty="0" err="1"/>
              <a:t>diminta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mengusulkan</a:t>
            </a:r>
            <a:r>
              <a:rPr lang="en-ID" sz="1600" dirty="0"/>
              <a:t> system </a:t>
            </a:r>
            <a:r>
              <a:rPr lang="en-ID" sz="1600" dirty="0" err="1"/>
              <a:t>pengelolaan</a:t>
            </a:r>
            <a:r>
              <a:rPr lang="en-ID" sz="1600" dirty="0"/>
              <a:t> </a:t>
            </a:r>
            <a:r>
              <a:rPr lang="en-ID" sz="1600" dirty="0" err="1"/>
              <a:t>sampah</a:t>
            </a:r>
            <a:r>
              <a:rPr lang="en-ID" sz="1600" dirty="0"/>
              <a:t> yang: </a:t>
            </a:r>
          </a:p>
          <a:p>
            <a:pPr marL="800100" lvl="1" indent="-342900">
              <a:spcAft>
                <a:spcPts val="600"/>
              </a:spcAft>
              <a:buAutoNum type="alphaLcParenBoth"/>
            </a:pPr>
            <a:r>
              <a:rPr lang="en-ID" sz="1600" dirty="0" err="1"/>
              <a:t>menghindari</a:t>
            </a:r>
            <a:r>
              <a:rPr lang="en-ID" sz="1600" dirty="0"/>
              <a:t> </a:t>
            </a:r>
            <a:r>
              <a:rPr lang="en-ID" sz="1600" dirty="0" err="1"/>
              <a:t>terjadinya</a:t>
            </a:r>
            <a:r>
              <a:rPr lang="en-ID" sz="1600" dirty="0"/>
              <a:t> </a:t>
            </a:r>
            <a:r>
              <a:rPr lang="en-ID" sz="1600" dirty="0" err="1"/>
              <a:t>emisi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pembakaran</a:t>
            </a:r>
            <a:r>
              <a:rPr lang="en-ID" sz="1600" dirty="0"/>
              <a:t> </a:t>
            </a:r>
            <a:r>
              <a:rPr lang="en-ID" sz="1600" dirty="0" err="1"/>
              <a:t>sampah</a:t>
            </a:r>
            <a:r>
              <a:rPr lang="en-ID" sz="1600" dirty="0"/>
              <a:t> di </a:t>
            </a:r>
            <a:r>
              <a:rPr lang="en-ID" sz="1600" dirty="0" err="1"/>
              <a:t>Rawa</a:t>
            </a:r>
            <a:r>
              <a:rPr lang="en-ID" sz="1600" dirty="0"/>
              <a:t> </a:t>
            </a:r>
            <a:r>
              <a:rPr lang="en-ID" sz="1600" dirty="0" err="1"/>
              <a:t>Kucing</a:t>
            </a:r>
            <a:endParaRPr lang="en-ID" sz="1600" dirty="0"/>
          </a:p>
          <a:p>
            <a:pPr marL="800100" lvl="1" indent="-342900">
              <a:spcAft>
                <a:spcPts val="600"/>
              </a:spcAft>
              <a:buAutoNum type="alphaLcParenBoth"/>
            </a:pPr>
            <a:r>
              <a:rPr lang="en-ID" sz="1600" dirty="0" err="1"/>
              <a:t>sistem</a:t>
            </a:r>
            <a:r>
              <a:rPr lang="en-ID" sz="1600" dirty="0"/>
              <a:t> yang </a:t>
            </a:r>
            <a:r>
              <a:rPr lang="en-ID" sz="1600" dirty="0" err="1"/>
              <a:t>aman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regulasi</a:t>
            </a:r>
            <a:r>
              <a:rPr lang="en-ID" sz="1600" dirty="0"/>
              <a:t> </a:t>
            </a:r>
            <a:r>
              <a:rPr lang="en-ID" sz="1600" dirty="0" err="1"/>
              <a:t>ketinggian</a:t>
            </a:r>
            <a:r>
              <a:rPr lang="en-ID" sz="1600" dirty="0"/>
              <a:t> </a:t>
            </a:r>
            <a:r>
              <a:rPr lang="en-ID" sz="1600" err="1"/>
              <a:t>bangunan</a:t>
            </a:r>
            <a:r>
              <a:rPr lang="en-ID" sz="1600"/>
              <a:t>;  </a:t>
            </a:r>
            <a:endParaRPr lang="en-ID" sz="1600" dirty="0"/>
          </a:p>
          <a:p>
            <a:pPr>
              <a:spcAft>
                <a:spcPts val="600"/>
              </a:spcAft>
            </a:pPr>
            <a:endParaRPr lang="en-ID" sz="1600"/>
          </a:p>
          <a:p>
            <a:pPr>
              <a:spcAft>
                <a:spcPts val="600"/>
              </a:spcAft>
            </a:pPr>
            <a:r>
              <a:rPr lang="en-ID" sz="1600"/>
              <a:t>Sistem </a:t>
            </a:r>
            <a:r>
              <a:rPr lang="en-ID" sz="1600" dirty="0"/>
              <a:t>yang </a:t>
            </a:r>
            <a:r>
              <a:rPr lang="en-ID" sz="1600" dirty="0" err="1"/>
              <a:t>direkomendasikan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pengelolaan</a:t>
            </a:r>
            <a:r>
              <a:rPr lang="en-ID" sz="1600" dirty="0"/>
              <a:t> </a:t>
            </a:r>
            <a:r>
              <a:rPr lang="en-ID" sz="1600" dirty="0" err="1"/>
              <a:t>sampah</a:t>
            </a:r>
            <a:r>
              <a:rPr lang="en-ID" sz="1600" dirty="0"/>
              <a:t> Kota Tangerang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MBT (Mechanical Biological Process), yang minimal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komponen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:</a:t>
            </a:r>
          </a:p>
          <a:p>
            <a:pPr marL="800100" lvl="1" indent="-342900">
              <a:spcAft>
                <a:spcPts val="600"/>
              </a:spcAft>
              <a:buAutoNum type="alphaLcParenBoth"/>
            </a:pPr>
            <a:r>
              <a:rPr lang="en-ID" sz="1600" dirty="0" err="1"/>
              <a:t>Fasilitas</a:t>
            </a:r>
            <a:r>
              <a:rPr lang="en-ID" sz="1600" dirty="0"/>
              <a:t> mechanical sorting &amp; treatment yang </a:t>
            </a:r>
            <a:r>
              <a:rPr lang="en-ID" sz="1600" dirty="0" err="1"/>
              <a:t>menghasilkan</a:t>
            </a:r>
            <a:r>
              <a:rPr lang="en-ID" sz="1600" dirty="0"/>
              <a:t> RDF; </a:t>
            </a:r>
          </a:p>
          <a:p>
            <a:pPr marL="800100" lvl="1" indent="-342900">
              <a:spcAft>
                <a:spcPts val="600"/>
              </a:spcAft>
              <a:buAutoNum type="alphaLcParenBoth"/>
            </a:pPr>
            <a:r>
              <a:rPr lang="en-ID" sz="1600" dirty="0" err="1"/>
              <a:t>Fasilitas</a:t>
            </a:r>
            <a:r>
              <a:rPr lang="en-ID" sz="1600" dirty="0"/>
              <a:t> </a:t>
            </a:r>
            <a:r>
              <a:rPr lang="en-ID" sz="1600" dirty="0" err="1"/>
              <a:t>pengolahan</a:t>
            </a:r>
            <a:r>
              <a:rPr lang="en-ID" sz="1600" dirty="0"/>
              <a:t> </a:t>
            </a:r>
            <a:r>
              <a:rPr lang="en-ID" sz="1600" err="1"/>
              <a:t>sampah</a:t>
            </a:r>
            <a:r>
              <a:rPr lang="en-ID" sz="1600"/>
              <a:t> organic yang berorientasi listrik;</a:t>
            </a:r>
            <a:endParaRPr lang="en-ID" sz="1600" dirty="0"/>
          </a:p>
          <a:p>
            <a:pPr marL="800100" lvl="1" indent="-342900">
              <a:spcAft>
                <a:spcPts val="600"/>
              </a:spcAft>
              <a:buFontTx/>
              <a:buAutoNum type="alphaLcParenBoth"/>
            </a:pPr>
            <a:r>
              <a:rPr lang="en-ID" sz="1600"/>
              <a:t>Fasilitas pengelolaan limbah akhir (Sanitary Landfill); </a:t>
            </a:r>
            <a:r>
              <a:rPr lang="en-ID" sz="1600" dirty="0"/>
              <a:t>dan</a:t>
            </a:r>
          </a:p>
          <a:p>
            <a:pPr marL="0" lvl="1">
              <a:spcAft>
                <a:spcPts val="600"/>
              </a:spcAft>
            </a:pPr>
            <a:endParaRPr lang="en-ID" sz="1600"/>
          </a:p>
          <a:p>
            <a:pPr marL="0" lvl="1">
              <a:spcAft>
                <a:spcPts val="600"/>
              </a:spcAft>
            </a:pPr>
            <a:r>
              <a:rPr lang="en-ID" sz="1600"/>
              <a:t>Badan </a:t>
            </a:r>
            <a:r>
              <a:rPr lang="en-ID" sz="1600" dirty="0"/>
              <a:t>Usaha </a:t>
            </a:r>
            <a:r>
              <a:rPr lang="en-ID" sz="1600" err="1"/>
              <a:t>Pelaksana</a:t>
            </a:r>
            <a:r>
              <a:rPr lang="en-ID" sz="1600"/>
              <a:t> wajib: </a:t>
            </a:r>
          </a:p>
          <a:p>
            <a:pPr marL="457200" lvl="2">
              <a:spcAft>
                <a:spcPts val="600"/>
              </a:spcAft>
            </a:pPr>
            <a:r>
              <a:rPr lang="en-ID" sz="1600"/>
              <a:t>(a) menjamin </a:t>
            </a:r>
            <a:r>
              <a:rPr lang="en-ID" sz="1600" dirty="0" err="1"/>
              <a:t>terjualnya</a:t>
            </a:r>
            <a:r>
              <a:rPr lang="en-ID" sz="1600" dirty="0"/>
              <a:t> </a:t>
            </a:r>
            <a:r>
              <a:rPr lang="en-ID" sz="1600" dirty="0" err="1"/>
              <a:t>semua</a:t>
            </a:r>
            <a:r>
              <a:rPr lang="en-ID" sz="1600" dirty="0"/>
              <a:t> material yang </a:t>
            </a:r>
            <a:r>
              <a:rPr lang="en-ID" sz="1600" dirty="0" err="1"/>
              <a:t>diproduksi</a:t>
            </a:r>
            <a:r>
              <a:rPr lang="en-ID" sz="1600" dirty="0"/>
              <a:t> </a:t>
            </a:r>
            <a:r>
              <a:rPr lang="en-ID" sz="1600" err="1"/>
              <a:t>dari</a:t>
            </a:r>
            <a:r>
              <a:rPr lang="en-ID" sz="1600"/>
              <a:t> TPPAS, baik dalam fasilitas sendiri atau bekerjasama dengan pihak ketiga, sehingga tidak menumpuk di TPPAS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52D229-898B-4325-B937-640F9072F0E9}"/>
              </a:ext>
            </a:extLst>
          </p:cNvPr>
          <p:cNvSpPr txBox="1"/>
          <p:nvPr/>
        </p:nvSpPr>
        <p:spPr>
          <a:xfrm>
            <a:off x="339436" y="6066802"/>
            <a:ext cx="937952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b="1"/>
              <a:t>Calon Badan Usaha Pelaksana dapat </a:t>
            </a:r>
            <a:r>
              <a:rPr lang="en-ID" b="1" dirty="0" err="1"/>
              <a:t>mengusulkan</a:t>
            </a:r>
            <a:r>
              <a:rPr lang="en-ID" b="1" dirty="0"/>
              <a:t> </a:t>
            </a:r>
            <a:r>
              <a:rPr lang="en-ID" b="1" dirty="0" err="1"/>
              <a:t>inovasi</a:t>
            </a:r>
            <a:r>
              <a:rPr lang="en-ID" b="1" dirty="0"/>
              <a:t> </a:t>
            </a:r>
            <a:r>
              <a:rPr lang="en-ID" b="1" dirty="0" err="1"/>
              <a:t>teknologi</a:t>
            </a:r>
            <a:r>
              <a:rPr lang="en-ID" b="1" dirty="0"/>
              <a:t> lain yang </a:t>
            </a:r>
            <a:r>
              <a:rPr lang="en-ID" b="1" dirty="0" err="1"/>
              <a:t>ramah</a:t>
            </a:r>
            <a:r>
              <a:rPr lang="en-ID" b="1" dirty="0"/>
              <a:t> </a:t>
            </a:r>
            <a:r>
              <a:rPr lang="en-ID" b="1" dirty="0" err="1"/>
              <a:t>lingkungan</a:t>
            </a:r>
            <a:r>
              <a:rPr lang="en-ID" b="1" dirty="0"/>
              <a:t>, </a:t>
            </a:r>
            <a:r>
              <a:rPr lang="en-ID" b="1" dirty="0" err="1"/>
              <a:t>teruji</a:t>
            </a:r>
            <a:r>
              <a:rPr lang="en-ID" b="1"/>
              <a:t>, dan memberikan fungsi yang sama; </a:t>
            </a:r>
            <a:endParaRPr lang="en-ID" b="1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535B2AD0-0C2C-4490-A340-004C4454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Teknologi</a:t>
            </a:r>
            <a:r>
              <a:rPr lang="en-ID" dirty="0" smtClean="0"/>
              <a:t>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Diimplementasikan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57146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169"/>
            <a:ext cx="9906000" cy="61838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D" cap="none" dirty="0" err="1" smtClean="0">
                <a:latin typeface="+mj-lt"/>
              </a:rPr>
              <a:t>Teknologi</a:t>
            </a:r>
            <a:r>
              <a:rPr lang="en-ID" cap="none" dirty="0" smtClean="0">
                <a:latin typeface="+mj-lt"/>
              </a:rPr>
              <a:t> Yang </a:t>
            </a:r>
            <a:r>
              <a:rPr lang="en-ID" cap="none" dirty="0" err="1" smtClean="0">
                <a:latin typeface="+mj-lt"/>
              </a:rPr>
              <a:t>Dapat</a:t>
            </a:r>
            <a:r>
              <a:rPr lang="en-ID" cap="none" dirty="0" smtClean="0">
                <a:latin typeface="+mj-lt"/>
              </a:rPr>
              <a:t> </a:t>
            </a:r>
            <a:r>
              <a:rPr lang="en-ID" cap="none" dirty="0" err="1" smtClean="0">
                <a:latin typeface="+mj-lt"/>
              </a:rPr>
              <a:t>Diimplementasikan</a:t>
            </a:r>
            <a:endParaRPr lang="en-US" cap="none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CD06F3C-7D3C-4E23-BE9B-05B1447BE8D0}"/>
              </a:ext>
            </a:extLst>
          </p:cNvPr>
          <p:cNvSpPr/>
          <p:nvPr/>
        </p:nvSpPr>
        <p:spPr>
          <a:xfrm>
            <a:off x="335626" y="2224187"/>
            <a:ext cx="1072956" cy="970235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 err="1">
                <a:solidFill>
                  <a:schemeClr val="tx1"/>
                </a:solidFill>
              </a:rPr>
              <a:t>Sampah</a:t>
            </a:r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B04D42F-6716-49BA-A2DD-29E4984CF2E0}"/>
              </a:ext>
            </a:extLst>
          </p:cNvPr>
          <p:cNvSpPr/>
          <p:nvPr/>
        </p:nvSpPr>
        <p:spPr>
          <a:xfrm>
            <a:off x="2224445" y="2010815"/>
            <a:ext cx="1942397" cy="1396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MBT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72D7A13-2FF5-4BA3-87BD-7DC11D42B143}"/>
              </a:ext>
            </a:extLst>
          </p:cNvPr>
          <p:cNvSpPr/>
          <p:nvPr/>
        </p:nvSpPr>
        <p:spPr>
          <a:xfrm>
            <a:off x="5306322" y="2010814"/>
            <a:ext cx="2092582" cy="1396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/>
              <a:t>Bahan bakar yang dapat diolah menjadi listrik.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EDB733B4-F118-45FA-9CFD-D3F91B4FDBB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408582" y="2709305"/>
            <a:ext cx="815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6BD06368-841C-4E7E-AE78-46BC894126C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4166842" y="2709304"/>
            <a:ext cx="11394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33307CA-91FD-4A51-86BD-B99A93DB6CBE}"/>
              </a:ext>
            </a:extLst>
          </p:cNvPr>
          <p:cNvCxnSpPr>
            <a:cxnSpLocks/>
            <a:stCxn id="17" idx="3"/>
            <a:endCxn id="32" idx="1"/>
          </p:cNvCxnSpPr>
          <p:nvPr/>
        </p:nvCxnSpPr>
        <p:spPr>
          <a:xfrm flipV="1">
            <a:off x="7398904" y="2701902"/>
            <a:ext cx="961681" cy="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FC5B70D-276E-4592-83AE-0E6F367542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60585" y="2010814"/>
            <a:ext cx="807217" cy="138217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F259E86-C59F-4BE7-9740-78E608BCD0B2}"/>
              </a:ext>
            </a:extLst>
          </p:cNvPr>
          <p:cNvSpPr/>
          <p:nvPr/>
        </p:nvSpPr>
        <p:spPr>
          <a:xfrm>
            <a:off x="2222323" y="4837567"/>
            <a:ext cx="1942397" cy="13969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Sanitary landfill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18133B58-B012-4228-92BD-6BD1CDD6FACB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flipH="1">
            <a:off x="3193522" y="3407794"/>
            <a:ext cx="2122" cy="142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294AEBF-F2D3-4C40-A6CD-C4D9A61BAF22}"/>
              </a:ext>
            </a:extLst>
          </p:cNvPr>
          <p:cNvSpPr txBox="1"/>
          <p:nvPr/>
        </p:nvSpPr>
        <p:spPr>
          <a:xfrm>
            <a:off x="1844365" y="3856498"/>
            <a:ext cx="269831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600" dirty="0" err="1"/>
              <a:t>residu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xmlns="" val="2805125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6D10B7-D69A-4FE2-A8D4-5D918A65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69" y="273609"/>
            <a:ext cx="8543925" cy="632401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Pembagian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br>
              <a:rPr lang="en-ID" dirty="0"/>
            </a:br>
            <a:r>
              <a:rPr lang="en-ID" sz="2200" dirty="0" err="1"/>
              <a:t>antara</a:t>
            </a:r>
            <a:r>
              <a:rPr lang="en-ID" sz="2200" dirty="0"/>
              <a:t> </a:t>
            </a:r>
            <a:r>
              <a:rPr lang="en-ID" sz="2200" dirty="0" err="1"/>
              <a:t>Pemerintah</a:t>
            </a:r>
            <a:r>
              <a:rPr lang="en-ID" sz="2200" dirty="0"/>
              <a:t> &amp; </a:t>
            </a:r>
            <a:r>
              <a:rPr lang="en-ID" sz="2200" dirty="0" err="1"/>
              <a:t>Badan</a:t>
            </a:r>
            <a:r>
              <a:rPr lang="en-ID" sz="2200" dirty="0"/>
              <a:t> Usaha </a:t>
            </a:r>
            <a:r>
              <a:rPr lang="en-ID" sz="2200" dirty="0" err="1"/>
              <a:t>Pelaksana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5ABC3E-4BFF-4A07-BA88-6EE269E7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23" y="1300293"/>
            <a:ext cx="4545302" cy="5259897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Daerah</a:t>
            </a:r>
          </a:p>
          <a:p>
            <a:pPr marL="342900" indent="-342900">
              <a:buAutoNum type="alphaLcParenBoth"/>
            </a:pPr>
            <a:r>
              <a:rPr lang="en-ID" sz="1800" dirty="0" err="1"/>
              <a:t>Menyelenggarakan</a:t>
            </a:r>
            <a:r>
              <a:rPr lang="en-ID" sz="1800" dirty="0"/>
              <a:t> </a:t>
            </a:r>
            <a:r>
              <a:rPr lang="en-ID" sz="1800" dirty="0" err="1"/>
              <a:t>Pemilihan</a:t>
            </a:r>
            <a:r>
              <a:rPr lang="en-ID" sz="1800" dirty="0"/>
              <a:t> </a:t>
            </a:r>
            <a:r>
              <a:rPr lang="en-ID" sz="1800" dirty="0" err="1"/>
              <a:t>Badan</a:t>
            </a:r>
            <a:r>
              <a:rPr lang="en-ID" sz="1800" dirty="0"/>
              <a:t> Usaha </a:t>
            </a:r>
            <a:r>
              <a:rPr lang="en-ID" sz="1800" dirty="0" err="1"/>
              <a:t>Pelaksana</a:t>
            </a:r>
            <a:r>
              <a:rPr lang="en-ID" sz="1800" dirty="0"/>
              <a:t> yang fair; </a:t>
            </a:r>
          </a:p>
          <a:p>
            <a:pPr marL="342900" indent="-342900">
              <a:buAutoNum type="alphaLcParenBoth"/>
            </a:pPr>
            <a:r>
              <a:rPr lang="en-ID" sz="1800" dirty="0" err="1"/>
              <a:t>Menjamin</a:t>
            </a:r>
            <a:r>
              <a:rPr lang="en-ID" sz="1800" dirty="0"/>
              <a:t> </a:t>
            </a:r>
            <a:r>
              <a:rPr lang="en-ID" sz="1800" dirty="0" err="1"/>
              <a:t>kepastian</a:t>
            </a:r>
            <a:r>
              <a:rPr lang="en-ID" sz="1800" dirty="0"/>
              <a:t> </a:t>
            </a:r>
            <a:r>
              <a:rPr lang="en-ID" sz="1800" dirty="0" err="1"/>
              <a:t>Kontrak</a:t>
            </a:r>
            <a:r>
              <a:rPr lang="en-ID" sz="1800" dirty="0"/>
              <a:t> </a:t>
            </a:r>
            <a:r>
              <a:rPr lang="en-ID" sz="1800" dirty="0" err="1"/>
              <a:t>Perjanjian</a:t>
            </a:r>
            <a:r>
              <a:rPr lang="en-ID" sz="1800" dirty="0"/>
              <a:t> </a:t>
            </a:r>
            <a:r>
              <a:rPr lang="en-ID" sz="1800" dirty="0" err="1"/>
              <a:t>Kerjasama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</a:t>
            </a:r>
            <a:r>
              <a:rPr lang="en-ID" sz="1800" dirty="0" err="1"/>
              <a:t>Peraturan</a:t>
            </a:r>
            <a:r>
              <a:rPr lang="id-ID" sz="1800" dirty="0"/>
              <a:t> </a:t>
            </a:r>
            <a:r>
              <a:rPr lang="en-ID" sz="1800" dirty="0"/>
              <a:t>Daerah; </a:t>
            </a:r>
          </a:p>
          <a:p>
            <a:pPr marL="342900" indent="-342900">
              <a:buAutoNum type="alphaLcParenBoth"/>
            </a:pPr>
            <a:r>
              <a:rPr lang="en-ID" sz="1800" dirty="0" err="1"/>
              <a:t>Membantu</a:t>
            </a:r>
            <a:r>
              <a:rPr lang="en-ID" sz="1800" dirty="0"/>
              <a:t> </a:t>
            </a:r>
            <a:r>
              <a:rPr lang="en-ID" sz="1800" dirty="0" err="1"/>
              <a:t>Badan</a:t>
            </a:r>
            <a:r>
              <a:rPr lang="en-ID" sz="1800" dirty="0"/>
              <a:t> Usaha </a:t>
            </a:r>
            <a:r>
              <a:rPr lang="en-ID" sz="1800" dirty="0" err="1"/>
              <a:t>Pelaksana</a:t>
            </a:r>
            <a:r>
              <a:rPr lang="en-ID" sz="1800" dirty="0"/>
              <a:t> </a:t>
            </a:r>
            <a:r>
              <a:rPr lang="en-ID" sz="1800" dirty="0" err="1"/>
              <a:t>mendapatkan</a:t>
            </a:r>
            <a:r>
              <a:rPr lang="en-ID" sz="1800" dirty="0"/>
              <a:t> </a:t>
            </a:r>
            <a:r>
              <a:rPr lang="en-ID" sz="1800" dirty="0" err="1"/>
              <a:t>Perizinan</a:t>
            </a:r>
            <a:r>
              <a:rPr lang="en-ID" sz="1800" dirty="0"/>
              <a:t> &amp; </a:t>
            </a:r>
            <a:r>
              <a:rPr lang="en-ID" sz="1800" dirty="0" err="1"/>
              <a:t>Perjanjian</a:t>
            </a:r>
            <a:r>
              <a:rPr lang="en-ID" sz="1800" dirty="0"/>
              <a:t> </a:t>
            </a:r>
            <a:r>
              <a:rPr lang="en-ID" sz="1800" dirty="0" err="1"/>
              <a:t>Jual</a:t>
            </a:r>
            <a:r>
              <a:rPr lang="en-ID" sz="1800" dirty="0"/>
              <a:t> </a:t>
            </a:r>
            <a:r>
              <a:rPr lang="en-ID" sz="1800" dirty="0" err="1"/>
              <a:t>Beli</a:t>
            </a:r>
            <a:r>
              <a:rPr lang="en-ID" sz="1800" dirty="0"/>
              <a:t> </a:t>
            </a:r>
            <a:r>
              <a:rPr lang="en-ID" sz="1800" dirty="0" err="1"/>
              <a:t>Listrik</a:t>
            </a:r>
            <a:r>
              <a:rPr lang="en-ID" sz="1800" dirty="0"/>
              <a:t>; </a:t>
            </a:r>
          </a:p>
          <a:p>
            <a:pPr marL="342900" indent="-342900">
              <a:buAutoNum type="alphaLcParenBoth"/>
            </a:pPr>
            <a:r>
              <a:rPr lang="en-ID" sz="1800" dirty="0"/>
              <a:t>Me</a:t>
            </a:r>
            <a:r>
              <a:rPr lang="id-ID" sz="1800" dirty="0"/>
              <a:t>njamin  pasokan  </a:t>
            </a:r>
            <a:r>
              <a:rPr lang="en-ID" sz="1800" dirty="0" err="1"/>
              <a:t>sampah</a:t>
            </a:r>
            <a:r>
              <a:rPr lang="en-ID" sz="1800" dirty="0"/>
              <a:t> </a:t>
            </a:r>
            <a:r>
              <a:rPr lang="id-ID" sz="1800" dirty="0"/>
              <a:t>ke PLTSa</a:t>
            </a:r>
            <a:r>
              <a:rPr lang="en-ID" sz="1800" dirty="0"/>
              <a:t>;  </a:t>
            </a:r>
          </a:p>
          <a:p>
            <a:pPr marL="342900" indent="-342900">
              <a:buAutoNum type="alphaLcParenBoth"/>
            </a:pPr>
            <a:r>
              <a:rPr lang="en-ID" sz="1800" dirty="0" err="1"/>
              <a:t>Mengkoordinasikan</a:t>
            </a:r>
            <a:r>
              <a:rPr lang="en-ID" sz="1800" dirty="0"/>
              <a:t> </a:t>
            </a:r>
            <a:r>
              <a:rPr lang="en-ID" sz="1800" dirty="0" err="1"/>
              <a:t>fasilitas-fasilitas</a:t>
            </a:r>
            <a:r>
              <a:rPr lang="en-ID" sz="1800" dirty="0"/>
              <a:t> </a:t>
            </a:r>
            <a:r>
              <a:rPr lang="id-ID" sz="1800" dirty="0"/>
              <a:t>“Proyek”</a:t>
            </a:r>
            <a:r>
              <a:rPr lang="en-ID" sz="1800" dirty="0"/>
              <a:t> </a:t>
            </a:r>
            <a:r>
              <a:rPr lang="en-ID" sz="1800" dirty="0" err="1"/>
              <a:t>kepada</a:t>
            </a:r>
            <a:r>
              <a:rPr lang="en-ID" sz="1800" dirty="0"/>
              <a:t> </a:t>
            </a:r>
            <a:r>
              <a:rPr lang="en-ID" sz="1800" dirty="0" err="1"/>
              <a:t>Pemerintah</a:t>
            </a:r>
            <a:r>
              <a:rPr lang="en-ID" sz="1800" dirty="0"/>
              <a:t> </a:t>
            </a:r>
            <a:r>
              <a:rPr lang="en-ID" sz="1800" dirty="0" err="1"/>
              <a:t>Pusat</a:t>
            </a:r>
            <a:r>
              <a:rPr lang="en-ID" sz="1800" dirty="0"/>
              <a:t>;</a:t>
            </a:r>
          </a:p>
          <a:p>
            <a:pPr marL="342900" indent="-342900">
              <a:buAutoNum type="alphaLcParenBoth"/>
            </a:pP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supervisi</a:t>
            </a:r>
            <a:r>
              <a:rPr lang="en-ID" sz="1800" dirty="0"/>
              <a:t>, audit, </a:t>
            </a:r>
            <a:r>
              <a:rPr lang="en-ID" sz="1800" dirty="0" err="1"/>
              <a:t>dan</a:t>
            </a:r>
            <a:r>
              <a:rPr lang="en-ID" sz="1800" dirty="0"/>
              <a:t> </a:t>
            </a:r>
            <a:r>
              <a:rPr lang="en-ID" sz="1800" dirty="0" err="1"/>
              <a:t>peran</a:t>
            </a:r>
            <a:r>
              <a:rPr lang="en-ID" sz="1800" dirty="0"/>
              <a:t> </a:t>
            </a:r>
            <a:r>
              <a:rPr lang="en-ID" sz="1800" dirty="0" err="1"/>
              <a:t>regula</a:t>
            </a:r>
            <a:r>
              <a:rPr lang="id-ID" sz="1800" dirty="0"/>
              <a:t>tor</a:t>
            </a:r>
            <a:endParaRPr lang="en-GB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8462DD8-721B-44C7-B1C4-733A9A3841BF}"/>
              </a:ext>
            </a:extLst>
          </p:cNvPr>
          <p:cNvSpPr txBox="1">
            <a:spLocks/>
          </p:cNvSpPr>
          <p:nvPr/>
        </p:nvSpPr>
        <p:spPr>
          <a:xfrm>
            <a:off x="4953000" y="906010"/>
            <a:ext cx="4803396" cy="5344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Badan</a:t>
            </a:r>
            <a:r>
              <a:rPr lang="en-ID" dirty="0"/>
              <a:t> Usaha </a:t>
            </a:r>
            <a:r>
              <a:rPr lang="en-ID" dirty="0" err="1"/>
              <a:t>Pelaksana</a:t>
            </a:r>
            <a:endParaRPr lang="en-ID" dirty="0"/>
          </a:p>
          <a:p>
            <a:pPr marL="342900" indent="-342900">
              <a:buFont typeface="Arial" panose="020B0604020202020204" pitchFamily="34" charset="0"/>
              <a:buAutoNum type="alphaLcParenBoth"/>
            </a:pPr>
            <a:r>
              <a:rPr lang="en-ID" sz="1800" dirty="0" err="1"/>
              <a:t>Memberikan</a:t>
            </a:r>
            <a:r>
              <a:rPr lang="en-ID" sz="1800" dirty="0"/>
              <a:t> </a:t>
            </a:r>
            <a:r>
              <a:rPr lang="en-ID" sz="1800" dirty="0" err="1"/>
              <a:t>usulan</a:t>
            </a:r>
            <a:r>
              <a:rPr lang="en-ID" sz="1800" dirty="0"/>
              <a:t> </a:t>
            </a:r>
            <a:r>
              <a:rPr lang="en-ID" sz="1800" dirty="0" err="1"/>
              <a:t>rencana</a:t>
            </a:r>
            <a:r>
              <a:rPr lang="en-ID" sz="1800" dirty="0"/>
              <a:t> </a:t>
            </a:r>
            <a:r>
              <a:rPr lang="en-ID" sz="1800" dirty="0" err="1"/>
              <a:t>investasi</a:t>
            </a:r>
            <a:r>
              <a:rPr lang="en-ID" sz="1800" dirty="0"/>
              <a:t> </a:t>
            </a:r>
            <a:r>
              <a:rPr lang="en-ID" sz="1800" dirty="0" err="1"/>
              <a:t>proyek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perancangan</a:t>
            </a:r>
            <a:r>
              <a:rPr lang="en-ID" sz="1800" dirty="0"/>
              <a:t> yang </a:t>
            </a:r>
            <a:r>
              <a:rPr lang="en-ID" sz="1800" dirty="0" err="1"/>
              <a:t>sesuai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kebutuhan</a:t>
            </a:r>
            <a:r>
              <a:rPr lang="en-ID" sz="1800" dirty="0"/>
              <a:t> Kota Tangerang; </a:t>
            </a:r>
          </a:p>
          <a:p>
            <a:pPr marL="342900" indent="-342900">
              <a:buFont typeface="Arial" panose="020B0604020202020204" pitchFamily="34" charset="0"/>
              <a:buAutoNum type="alphaLcParenBoth"/>
            </a:pPr>
            <a:r>
              <a:rPr lang="en-ID" sz="1800" dirty="0" err="1"/>
              <a:t>Menjadi</a:t>
            </a:r>
            <a:r>
              <a:rPr lang="en-ID" sz="1800" dirty="0"/>
              <a:t> </a:t>
            </a:r>
            <a:r>
              <a:rPr lang="en-ID" sz="1800" dirty="0" err="1"/>
              <a:t>Penyedia</a:t>
            </a:r>
            <a:r>
              <a:rPr lang="en-ID" sz="1800" dirty="0"/>
              <a:t> </a:t>
            </a:r>
            <a:r>
              <a:rPr lang="en-ID" sz="1800" dirty="0" err="1"/>
              <a:t>Jasa</a:t>
            </a:r>
            <a:r>
              <a:rPr lang="en-ID" sz="1800" dirty="0"/>
              <a:t> </a:t>
            </a:r>
            <a:r>
              <a:rPr lang="en-ID" sz="1800" dirty="0" err="1"/>
              <a:t>atas</a:t>
            </a:r>
            <a:r>
              <a:rPr lang="en-ID" sz="1800" dirty="0"/>
              <a:t> </a:t>
            </a:r>
            <a:r>
              <a:rPr lang="en-ID" sz="1800" dirty="0" err="1"/>
              <a:t>pengelolaan</a:t>
            </a:r>
            <a:r>
              <a:rPr lang="en-ID" sz="1800" dirty="0"/>
              <a:t> </a:t>
            </a:r>
            <a:r>
              <a:rPr lang="en-ID" sz="1800" dirty="0" err="1"/>
              <a:t>sampah</a:t>
            </a:r>
            <a:r>
              <a:rPr lang="en-ID" sz="1800" dirty="0"/>
              <a:t> </a:t>
            </a:r>
            <a:r>
              <a:rPr lang="en-ID" sz="1800" dirty="0" err="1"/>
              <a:t>rumah</a:t>
            </a:r>
            <a:r>
              <a:rPr lang="en-ID" sz="1800" dirty="0"/>
              <a:t> </a:t>
            </a:r>
            <a:r>
              <a:rPr lang="en-ID" sz="1800" dirty="0" err="1"/>
              <a:t>tangga</a:t>
            </a:r>
            <a:r>
              <a:rPr lang="en-ID" sz="1800" dirty="0"/>
              <a:t> </a:t>
            </a:r>
            <a:r>
              <a:rPr lang="en-ID" sz="1800" dirty="0" err="1"/>
              <a:t>dan</a:t>
            </a:r>
            <a:r>
              <a:rPr lang="en-ID" sz="1800" dirty="0"/>
              <a:t> </a:t>
            </a:r>
            <a:r>
              <a:rPr lang="en-ID" sz="1800" dirty="0" err="1"/>
              <a:t>sejenis</a:t>
            </a:r>
            <a:r>
              <a:rPr lang="en-ID" sz="1800" dirty="0"/>
              <a:t> </a:t>
            </a:r>
            <a:r>
              <a:rPr lang="en-ID" sz="1800" dirty="0" err="1"/>
              <a:t>rumah</a:t>
            </a:r>
            <a:r>
              <a:rPr lang="en-ID" sz="1800" dirty="0"/>
              <a:t> </a:t>
            </a:r>
            <a:r>
              <a:rPr lang="en-ID" sz="1800" dirty="0" err="1"/>
              <a:t>tangga</a:t>
            </a:r>
            <a:r>
              <a:rPr lang="en-ID" sz="1800" dirty="0"/>
              <a:t> yang </a:t>
            </a:r>
            <a:r>
              <a:rPr lang="en-ID" sz="1800" dirty="0" err="1"/>
              <a:t>dikumpulkan</a:t>
            </a:r>
            <a:r>
              <a:rPr lang="en-ID" sz="1800" dirty="0"/>
              <a:t> </a:t>
            </a:r>
            <a:r>
              <a:rPr lang="en-ID" sz="1800" dirty="0" err="1"/>
              <a:t>oleh</a:t>
            </a:r>
            <a:r>
              <a:rPr lang="en-ID" sz="1800" dirty="0"/>
              <a:t> </a:t>
            </a:r>
            <a:r>
              <a:rPr lang="en-ID" sz="1800" dirty="0" err="1"/>
              <a:t>Pemerintah</a:t>
            </a:r>
            <a:r>
              <a:rPr lang="en-ID" sz="1800" dirty="0"/>
              <a:t> Kota Tangerang; </a:t>
            </a:r>
          </a:p>
          <a:p>
            <a:pPr marL="342900" indent="-342900">
              <a:buFont typeface="Arial" panose="020B0604020202020204" pitchFamily="34" charset="0"/>
              <a:buAutoNum type="alphaLcParenBoth"/>
            </a:pPr>
            <a:r>
              <a:rPr lang="en-ID" sz="1800" dirty="0" err="1"/>
              <a:t>Melaksanakan</a:t>
            </a:r>
            <a:r>
              <a:rPr lang="en-ID" sz="1800" dirty="0"/>
              <a:t> </a:t>
            </a:r>
            <a:r>
              <a:rPr lang="en-ID" sz="1800" dirty="0" err="1"/>
              <a:t>Proyek</a:t>
            </a:r>
            <a:r>
              <a:rPr lang="en-ID" sz="1800" dirty="0"/>
              <a:t> &amp; </a:t>
            </a:r>
            <a:r>
              <a:rPr lang="en-ID" sz="1800" dirty="0" err="1"/>
              <a:t>segala</a:t>
            </a:r>
            <a:r>
              <a:rPr lang="en-ID" sz="1800" dirty="0"/>
              <a:t> </a:t>
            </a:r>
            <a:r>
              <a:rPr lang="en-ID" sz="1800" dirty="0" err="1"/>
              <a:t>Perizinannya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bertanggung</a:t>
            </a:r>
            <a:r>
              <a:rPr lang="en-ID" sz="1800" dirty="0"/>
              <a:t> </a:t>
            </a:r>
            <a:r>
              <a:rPr lang="en-ID" sz="1800" dirty="0" err="1"/>
              <a:t>jawab</a:t>
            </a:r>
            <a:r>
              <a:rPr lang="en-ID" sz="1800" dirty="0"/>
              <a:t> </a:t>
            </a:r>
            <a:r>
              <a:rPr lang="en-ID" sz="1800" dirty="0" err="1"/>
              <a:t>sesuai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kewajiban</a:t>
            </a:r>
            <a:r>
              <a:rPr lang="en-ID" sz="1800" dirty="0"/>
              <a:t> yang </a:t>
            </a:r>
            <a:r>
              <a:rPr lang="en-ID" sz="1800" dirty="0" err="1"/>
              <a:t>dibebankan</a:t>
            </a:r>
            <a:r>
              <a:rPr lang="en-ID" sz="1800" dirty="0"/>
              <a:t> </a:t>
            </a:r>
            <a:r>
              <a:rPr lang="en-ID" sz="1800" dirty="0" err="1"/>
              <a:t>kepada</a:t>
            </a:r>
            <a:r>
              <a:rPr lang="en-ID" sz="1800" dirty="0"/>
              <a:t> </a:t>
            </a:r>
            <a:r>
              <a:rPr lang="en-ID" sz="1800" dirty="0" err="1"/>
              <a:t>Badan</a:t>
            </a:r>
            <a:r>
              <a:rPr lang="en-ID" sz="1800" dirty="0"/>
              <a:t> Usaha </a:t>
            </a:r>
            <a:r>
              <a:rPr lang="en-ID" sz="1800" dirty="0" err="1"/>
              <a:t>Pelaksana</a:t>
            </a:r>
            <a:r>
              <a:rPr lang="en-ID" sz="1800" dirty="0"/>
              <a:t>;</a:t>
            </a:r>
          </a:p>
          <a:p>
            <a:pPr marL="342900" indent="-342900">
              <a:buFont typeface="Arial" panose="020B0604020202020204" pitchFamily="34" charset="0"/>
              <a:buAutoNum type="alphaLcParenBoth"/>
            </a:pPr>
            <a:r>
              <a:rPr lang="en-ID" sz="1800" dirty="0" err="1"/>
              <a:t>Melaksanakan</a:t>
            </a:r>
            <a:r>
              <a:rPr lang="en-ID" sz="1800" dirty="0"/>
              <a:t> </a:t>
            </a:r>
            <a:r>
              <a:rPr lang="en-ID" sz="1800" dirty="0" err="1"/>
              <a:t>proyek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akuntabilitas</a:t>
            </a:r>
            <a:r>
              <a:rPr lang="en-ID" sz="1800" dirty="0"/>
              <a:t> yang </a:t>
            </a:r>
            <a:r>
              <a:rPr lang="en-ID" sz="1800" dirty="0" err="1"/>
              <a:t>tinggi</a:t>
            </a:r>
            <a:r>
              <a:rPr lang="en-ID" sz="1800" dirty="0"/>
              <a:t> &amp;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mengakibatkan</a:t>
            </a:r>
            <a:r>
              <a:rPr lang="en-ID" sz="1800" dirty="0"/>
              <a:t> </a:t>
            </a:r>
            <a:r>
              <a:rPr lang="en-ID" sz="1800" dirty="0" err="1"/>
              <a:t>kerugian</a:t>
            </a:r>
            <a:r>
              <a:rPr lang="en-ID" sz="1800" dirty="0"/>
              <a:t> </a:t>
            </a:r>
            <a:r>
              <a:rPr lang="en-ID" sz="1800" dirty="0" err="1"/>
              <a:t>negara</a:t>
            </a:r>
            <a:r>
              <a:rPr lang="en-ID" sz="1800" dirty="0"/>
              <a:t>;  </a:t>
            </a:r>
          </a:p>
          <a:p>
            <a:pPr marL="0" indent="0">
              <a:buNone/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xmlns="" val="3157949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86763"/>
            <a:ext cx="9906000" cy="769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600" spc="300" dirty="0">
                <a:solidFill>
                  <a:schemeClr val="tx1"/>
                </a:solidFill>
                <a:latin typeface="+mj-lt"/>
              </a:rPr>
              <a:t>Tugas </a:t>
            </a:r>
            <a:r>
              <a:rPr lang="en-ID" sz="3600" spc="300" dirty="0" err="1">
                <a:solidFill>
                  <a:schemeClr val="tx1"/>
                </a:solidFill>
                <a:latin typeface="+mj-lt"/>
              </a:rPr>
              <a:t>Badan</a:t>
            </a:r>
            <a:r>
              <a:rPr lang="en-ID" sz="3600" spc="300" dirty="0">
                <a:solidFill>
                  <a:schemeClr val="tx1"/>
                </a:solidFill>
                <a:latin typeface="+mj-lt"/>
              </a:rPr>
              <a:t> Usaha </a:t>
            </a:r>
            <a:r>
              <a:rPr lang="en-ID" sz="3600" spc="300" dirty="0" err="1">
                <a:solidFill>
                  <a:schemeClr val="tx1"/>
                </a:solidFill>
                <a:latin typeface="+mj-lt"/>
              </a:rPr>
              <a:t>Pelaksana</a:t>
            </a:r>
            <a:r>
              <a:rPr lang="id-ID" sz="3600" spc="300" dirty="0">
                <a:solidFill>
                  <a:schemeClr val="tx1"/>
                </a:solidFill>
                <a:latin typeface="+mj-lt"/>
              </a:rPr>
              <a:t> (BUP)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6884" y="1138989"/>
            <a:ext cx="9400674" cy="516483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id-ID" sz="1800" dirty="0"/>
              <a:t>Merencanakan, membangun, mengoperasikan dan memelihara PLTSa dengan seluruh sarana dan prasarana pendukung yang dibutuhkan dengan teknologi yang ramah lingkungan dan telah terbukti (</a:t>
            </a:r>
            <a:r>
              <a:rPr lang="en-ID" sz="1800" i="1" dirty="0"/>
              <a:t>p</a:t>
            </a:r>
            <a:r>
              <a:rPr lang="id-ID" sz="1800" i="1" dirty="0"/>
              <a:t>roven</a:t>
            </a:r>
            <a:r>
              <a:rPr lang="id-ID" sz="1800" dirty="0"/>
              <a:t>) dalam pengolahan </a:t>
            </a:r>
            <a:r>
              <a:rPr lang="en-ID" sz="1800" dirty="0" err="1"/>
              <a:t>sampah</a:t>
            </a:r>
            <a:r>
              <a:rPr lang="en-ID" sz="1800" dirty="0"/>
              <a:t>;</a:t>
            </a:r>
            <a:endParaRPr lang="id-ID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id-ID" sz="1800" dirty="0"/>
              <a:t>Menyusun </a:t>
            </a:r>
            <a:r>
              <a:rPr lang="id-ID" sz="1800" i="1" dirty="0"/>
              <a:t>Feasibility Study</a:t>
            </a:r>
            <a:r>
              <a:rPr lang="id-ID" sz="1800" dirty="0"/>
              <a:t>, AMDAL, </a:t>
            </a:r>
            <a:r>
              <a:rPr lang="id-ID" sz="1800" i="1" dirty="0"/>
              <a:t>Detailed Engineering Design </a:t>
            </a:r>
            <a:r>
              <a:rPr lang="id-ID" sz="1800" dirty="0"/>
              <a:t>(DED) untuk seluruh Prasarana dan Sarana yang akan dibangun dengan mengikuti Norma, Standar, Prosedur dan Kriteria yang berlaku baik secara nasional maupun internasional</a:t>
            </a:r>
            <a:r>
              <a:rPr lang="en-ID" sz="1800" dirty="0"/>
              <a:t>;</a:t>
            </a:r>
            <a:endParaRPr lang="id-ID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id-ID" sz="1800" dirty="0"/>
              <a:t>Mengurus dan mendapatkan seluruh perizinan yang diperlukan sesuai dengan peraturan dan perundang-undangan yang berlaku</a:t>
            </a:r>
            <a:r>
              <a:rPr lang="en-ID" sz="1800" dirty="0"/>
              <a:t>;</a:t>
            </a:r>
            <a:endParaRPr lang="id-ID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id-ID" sz="1800" dirty="0"/>
              <a:t>Menyiapkan pembiayaan (</a:t>
            </a:r>
            <a:r>
              <a:rPr lang="id-ID" sz="1800" i="1" dirty="0"/>
              <a:t>Equity</a:t>
            </a:r>
            <a:r>
              <a:rPr lang="id-ID" sz="1800" dirty="0"/>
              <a:t> dan </a:t>
            </a:r>
            <a:r>
              <a:rPr lang="id-ID" sz="1800" i="1" dirty="0"/>
              <a:t>Loan</a:t>
            </a:r>
            <a:r>
              <a:rPr lang="id-ID" sz="1800" dirty="0"/>
              <a:t>) yang diperlukan dalam melaksanakan proyek ini untuk mencapai sasaran dan standar kinerja yang telah ditetapkan</a:t>
            </a:r>
            <a:r>
              <a:rPr lang="en-ID" sz="1800" dirty="0"/>
              <a:t>;</a:t>
            </a:r>
            <a:endParaRPr lang="id-ID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id-ID" sz="1800" dirty="0"/>
              <a:t>Menyiapkan sumber daya manusia yang berpengalaman, terlatih dan terampil untuk melaksanakan proyek ini</a:t>
            </a:r>
            <a:r>
              <a:rPr lang="en-ID" sz="1800" dirty="0"/>
              <a:t>;</a:t>
            </a:r>
            <a:endParaRPr lang="id-ID" sz="1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id-ID" sz="1800" dirty="0"/>
              <a:t>Memberdayakan tenaga kerja lokal termasuk pemulung</a:t>
            </a:r>
            <a:r>
              <a:rPr lang="en-ID" sz="1800" dirty="0"/>
              <a:t>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xmlns="" val="299107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8389"/>
            <a:ext cx="9906000" cy="84649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d-ID" dirty="0">
                <a:latin typeface="+mj-lt"/>
              </a:rPr>
              <a:t>Persyaratan Badan Usaha Pelaksana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312985"/>
            <a:ext cx="9531928" cy="5040923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Aspek administrasi 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Akte pendirian perusahaan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Ijin-ijin perusahaan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Perusahaan yang berbadan hukum berupa Badan Usaha Dalam dan Luar negeri serta Badan Usaha Milik Negara/Daerah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Aspek Keuangan: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Memiliki kemampuan/kapasitas keuangan untuk membiayai proyek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Memiliki kekayaan total minimum 3 kali biaya investasi (CAPEX)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Memiliki kekayaan bersih minimum 3 kali Ekuitas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Aspek Teknis/Teknologi 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Memiliki teknologi </a:t>
            </a:r>
            <a:r>
              <a:rPr lang="en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p</a:t>
            </a: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engolah </a:t>
            </a:r>
            <a:r>
              <a:rPr lang="en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s</a:t>
            </a: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ampah </a:t>
            </a:r>
            <a:r>
              <a:rPr lang="en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yang r</a:t>
            </a: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amah </a:t>
            </a:r>
            <a:r>
              <a:rPr lang="en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l</a:t>
            </a: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ingkungan</a:t>
            </a:r>
            <a:r>
              <a:rPr lang="en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 </a:t>
            </a: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dan telah terbukti (</a:t>
            </a:r>
            <a:r>
              <a:rPr lang="en-ID" sz="1800" i="1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p</a:t>
            </a:r>
            <a:r>
              <a:rPr lang="id-ID" sz="1800" i="1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roven</a:t>
            </a: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Memiliki pengalaman </a:t>
            </a:r>
            <a:r>
              <a:rPr lang="en-ID" sz="1800" dirty="0" err="1">
                <a:solidFill>
                  <a:schemeClr val="tx2">
                    <a:lumMod val="50000"/>
                  </a:schemeClr>
                </a:solidFill>
                <a:latin typeface="Segoe UI (Body)"/>
              </a:rPr>
              <a:t>penyelenggaraan</a:t>
            </a:r>
            <a:r>
              <a:rPr lang="en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 </a:t>
            </a:r>
            <a:r>
              <a:rPr lang="en-ID" sz="1800" dirty="0" err="1">
                <a:solidFill>
                  <a:schemeClr val="tx2">
                    <a:lumMod val="50000"/>
                  </a:schemeClr>
                </a:solidFill>
                <a:latin typeface="Segoe UI (Body)"/>
              </a:rPr>
              <a:t>fasilitas</a:t>
            </a:r>
            <a:r>
              <a:rPr lang="en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 </a:t>
            </a:r>
            <a:r>
              <a:rPr lang="en-ID" sz="1800" dirty="0" err="1">
                <a:solidFill>
                  <a:schemeClr val="tx2">
                    <a:lumMod val="50000"/>
                  </a:schemeClr>
                </a:solidFill>
                <a:latin typeface="Segoe UI (Body)"/>
              </a:rPr>
              <a:t>pengolahan</a:t>
            </a:r>
            <a:r>
              <a:rPr lang="en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 s</a:t>
            </a: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ampah </a:t>
            </a:r>
            <a:r>
              <a:rPr lang="en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yang r</a:t>
            </a: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amah </a:t>
            </a:r>
            <a:r>
              <a:rPr lang="en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l</a:t>
            </a: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ingkungan</a:t>
            </a:r>
            <a:r>
              <a:rPr lang="en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, </a:t>
            </a: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minimal 3 proyek dalam 10 tahun terakhir dengan kapasitas pengolahan minimal 500 </a:t>
            </a:r>
            <a:r>
              <a:rPr lang="en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t</a:t>
            </a: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on/hari dan telah beroperasi minimal 5 tahun secara terus-menerus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Memiliki pengalaman pengoperasian dan pemeliharaan teknologi </a:t>
            </a:r>
            <a:r>
              <a:rPr lang="en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p</a:t>
            </a: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engolah </a:t>
            </a:r>
            <a:r>
              <a:rPr lang="en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s</a:t>
            </a: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ampah </a:t>
            </a:r>
            <a:r>
              <a:rPr lang="en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yang r</a:t>
            </a: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amah </a:t>
            </a:r>
            <a:r>
              <a:rPr lang="en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l</a:t>
            </a:r>
            <a:r>
              <a:rPr lang="id-ID" sz="1800" dirty="0">
                <a:solidFill>
                  <a:schemeClr val="tx2">
                    <a:lumMod val="50000"/>
                  </a:schemeClr>
                </a:solidFill>
                <a:latin typeface="Segoe UI (Body)"/>
              </a:rPr>
              <a:t>ingkungan minimal 3 proyek dalam 10 tahun terakhir dengan kapasitas minimal 500 ton/hari dan telah beroperasi minimal 5 tahun secara terus-menerus</a:t>
            </a:r>
          </a:p>
        </p:txBody>
      </p:sp>
    </p:spTree>
    <p:extLst>
      <p:ext uri="{BB962C8B-B14F-4D97-AF65-F5344CB8AC3E}">
        <p14:creationId xmlns:p14="http://schemas.microsoft.com/office/powerpoint/2010/main" xmlns="" val="4216034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6960"/>
            <a:ext cx="9906000" cy="905377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d-ID" spc="300" dirty="0">
                <a:latin typeface="+mj-lt"/>
              </a:rPr>
              <a:t>Standar Kinerja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739" y="1292337"/>
            <a:ext cx="9232608" cy="5178703"/>
          </a:xfrm>
        </p:spPr>
        <p:txBody>
          <a:bodyPr anchor="ctr">
            <a:normAutofit fontScale="77500" lnSpcReduction="2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d-ID" dirty="0">
                <a:latin typeface="Caviar Dreams" panose="020B0402020204020504" pitchFamily="34" charset="0"/>
              </a:rPr>
              <a:t>Memenuhi Standar Kinerja yang berlaku baik secara nasional maupun internasional meliputi</a:t>
            </a:r>
            <a:r>
              <a:rPr lang="en-ID" dirty="0">
                <a:latin typeface="Caviar Dreams" panose="020B0402020204020504" pitchFamily="34" charset="0"/>
              </a:rPr>
              <a:t>:</a:t>
            </a:r>
          </a:p>
          <a:p>
            <a:pPr lvl="1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id-ID" dirty="0">
                <a:latin typeface="Caviar Dreams" panose="020B0402020204020504" pitchFamily="34" charset="0"/>
              </a:rPr>
              <a:t>Arsitektur</a:t>
            </a:r>
            <a:r>
              <a:rPr lang="en-ID" dirty="0">
                <a:latin typeface="Caviar Dreams" panose="020B0402020204020504" pitchFamily="34" charset="0"/>
              </a:rPr>
              <a:t>;</a:t>
            </a:r>
          </a:p>
          <a:p>
            <a:pPr lvl="1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id-ID" dirty="0">
                <a:latin typeface="Caviar Dreams" panose="020B0402020204020504" pitchFamily="34" charset="0"/>
              </a:rPr>
              <a:t> Sipil</a:t>
            </a:r>
            <a:r>
              <a:rPr lang="en-ID" dirty="0">
                <a:latin typeface="Caviar Dreams" panose="020B0402020204020504" pitchFamily="34" charset="0"/>
              </a:rPr>
              <a:t>;</a:t>
            </a:r>
          </a:p>
          <a:p>
            <a:pPr lvl="1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id-ID" dirty="0">
                <a:latin typeface="Caviar Dreams" panose="020B0402020204020504" pitchFamily="34" charset="0"/>
              </a:rPr>
              <a:t>Mekanikal</a:t>
            </a:r>
            <a:r>
              <a:rPr lang="en-ID" dirty="0">
                <a:latin typeface="Caviar Dreams" panose="020B0402020204020504" pitchFamily="34" charset="0"/>
              </a:rPr>
              <a:t>;</a:t>
            </a:r>
          </a:p>
          <a:p>
            <a:pPr lvl="1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id-ID" dirty="0">
                <a:latin typeface="Caviar Dreams" panose="020B0402020204020504" pitchFamily="34" charset="0"/>
              </a:rPr>
              <a:t>Elektrikal</a:t>
            </a:r>
            <a:r>
              <a:rPr lang="en-ID" dirty="0">
                <a:latin typeface="Caviar Dreams" panose="020B0402020204020504" pitchFamily="34" charset="0"/>
              </a:rPr>
              <a:t>; dan</a:t>
            </a:r>
          </a:p>
          <a:p>
            <a:pPr lvl="1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id-ID" dirty="0">
                <a:latin typeface="Caviar Dreams" panose="020B0402020204020504" pitchFamily="34" charset="0"/>
              </a:rPr>
              <a:t>Tata Lingkungan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d-ID" dirty="0">
                <a:latin typeface="Caviar Dreams" panose="020B0402020204020504" pitchFamily="34" charset="0"/>
              </a:rPr>
              <a:t>Memenuhi Standar Kualitas/Baku Mutu Lingkungan  sesuai dengan Peraturan Perundang-Undangan yang berlaku baik secara Nasional maupun Internasional meliputi</a:t>
            </a:r>
            <a:r>
              <a:rPr lang="en-ID" dirty="0">
                <a:latin typeface="Caviar Dreams" panose="020B0402020204020504" pitchFamily="34" charset="0"/>
              </a:rPr>
              <a:t>:</a:t>
            </a:r>
          </a:p>
          <a:p>
            <a:pPr lvl="1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id-ID" dirty="0">
                <a:latin typeface="Caviar Dreams" panose="020B0402020204020504" pitchFamily="34" charset="0"/>
              </a:rPr>
              <a:t>Air</a:t>
            </a:r>
            <a:r>
              <a:rPr lang="en-ID" dirty="0">
                <a:latin typeface="Caviar Dreams" panose="020B0402020204020504" pitchFamily="34" charset="0"/>
              </a:rPr>
              <a:t>;</a:t>
            </a:r>
          </a:p>
          <a:p>
            <a:pPr lvl="1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id-ID" dirty="0">
                <a:latin typeface="Caviar Dreams" panose="020B0402020204020504" pitchFamily="34" charset="0"/>
              </a:rPr>
              <a:t>Tanah</a:t>
            </a:r>
            <a:r>
              <a:rPr lang="en-ID" dirty="0">
                <a:latin typeface="Caviar Dreams" panose="020B0402020204020504" pitchFamily="34" charset="0"/>
              </a:rPr>
              <a:t>;</a:t>
            </a:r>
          </a:p>
          <a:p>
            <a:pPr lvl="1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id-ID" dirty="0">
                <a:latin typeface="Caviar Dreams" panose="020B0402020204020504" pitchFamily="34" charset="0"/>
              </a:rPr>
              <a:t>Udara</a:t>
            </a:r>
            <a:r>
              <a:rPr lang="en-ID" dirty="0">
                <a:latin typeface="Caviar Dreams" panose="020B0402020204020504" pitchFamily="34" charset="0"/>
              </a:rPr>
              <a:t>;</a:t>
            </a:r>
          </a:p>
          <a:p>
            <a:pPr lvl="1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id-ID" dirty="0">
                <a:latin typeface="Caviar Dreams" panose="020B0402020204020504" pitchFamily="34" charset="0"/>
              </a:rPr>
              <a:t>Kebisingan</a:t>
            </a:r>
            <a:r>
              <a:rPr lang="en-ID" dirty="0">
                <a:latin typeface="Caviar Dreams" panose="020B0402020204020504" pitchFamily="34" charset="0"/>
              </a:rPr>
              <a:t>;</a:t>
            </a:r>
            <a:r>
              <a:rPr lang="id-ID" dirty="0">
                <a:latin typeface="Caviar Dreams" panose="020B0402020204020504" pitchFamily="34" charset="0"/>
              </a:rPr>
              <a:t> dan </a:t>
            </a:r>
            <a:endParaRPr lang="en-ID" dirty="0">
              <a:latin typeface="Caviar Dreams" panose="020B0402020204020504" pitchFamily="34" charset="0"/>
            </a:endParaRPr>
          </a:p>
          <a:p>
            <a:pPr lvl="1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id-ID" dirty="0">
                <a:latin typeface="Caviar Dreams" panose="020B0402020204020504" pitchFamily="34" charset="0"/>
              </a:rPr>
              <a:t>Kesehatan Masyarakat/Lingkungan</a:t>
            </a:r>
            <a:r>
              <a:rPr lang="en-ID" dirty="0">
                <a:latin typeface="Caviar Dreams" panose="020B0402020204020504" pitchFamily="34" charset="0"/>
              </a:rPr>
              <a:t>.</a:t>
            </a:r>
            <a:endParaRPr lang="id-ID" dirty="0">
              <a:latin typeface="Caviar Dreams" panose="020B0402020204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935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7F5B98-2B23-40D0-9AF3-C99B5126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Keterlibatan</a:t>
            </a:r>
            <a:r>
              <a:rPr lang="en-ID" dirty="0"/>
              <a:t> BUMD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B633EB-028E-43AF-8966-1AA404E4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253331"/>
            <a:ext cx="8543925" cy="4712040"/>
          </a:xfrm>
        </p:spPr>
        <p:txBody>
          <a:bodyPr/>
          <a:lstStyle/>
          <a:p>
            <a:pPr algn="just"/>
            <a:r>
              <a:rPr lang="en-ID" sz="2400" dirty="0" err="1"/>
              <a:t>Pemerintah</a:t>
            </a:r>
            <a:r>
              <a:rPr lang="en-ID" sz="2400" dirty="0"/>
              <a:t> Kota Tangerang </a:t>
            </a:r>
            <a:r>
              <a:rPr lang="en-ID" sz="2400" dirty="0" err="1"/>
              <a:t>menugaskan</a:t>
            </a:r>
            <a:r>
              <a:rPr lang="en-ID" sz="2400" dirty="0"/>
              <a:t> PT TNG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menyelenggarakan</a:t>
            </a:r>
            <a:r>
              <a:rPr lang="en-ID" sz="2400" dirty="0"/>
              <a:t> proses </a:t>
            </a:r>
            <a:r>
              <a:rPr lang="en-ID" sz="2400" dirty="0" err="1"/>
              <a:t>pemilihan</a:t>
            </a:r>
            <a:r>
              <a:rPr lang="en-ID" sz="2400" dirty="0"/>
              <a:t> </a:t>
            </a:r>
            <a:r>
              <a:rPr lang="en-ID" sz="2400" dirty="0" err="1"/>
              <a:t>Badan</a:t>
            </a:r>
            <a:r>
              <a:rPr lang="en-ID" sz="2400" dirty="0"/>
              <a:t> Usaha </a:t>
            </a:r>
            <a:r>
              <a:rPr lang="en-ID" sz="2400" dirty="0" err="1"/>
              <a:t>Pelaksana</a:t>
            </a:r>
            <a:r>
              <a:rPr lang="en-ID" sz="2400" dirty="0"/>
              <a:t>; </a:t>
            </a:r>
          </a:p>
          <a:p>
            <a:pPr algn="just"/>
            <a:r>
              <a:rPr lang="en-ID" sz="2400" dirty="0" err="1"/>
              <a:t>Pemerintah</a:t>
            </a:r>
            <a:r>
              <a:rPr lang="en-ID" sz="2400" dirty="0"/>
              <a:t> Kota Tangerang </a:t>
            </a:r>
            <a:r>
              <a:rPr lang="en-ID" sz="2400" dirty="0" err="1"/>
              <a:t>tetap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dirty="0" err="1"/>
              <a:t>Penangggung</a:t>
            </a:r>
            <a:r>
              <a:rPr lang="en-ID" sz="2400" dirty="0"/>
              <a:t> </a:t>
            </a:r>
            <a:r>
              <a:rPr lang="en-ID" sz="2400" dirty="0" err="1"/>
              <a:t>Jawab</a:t>
            </a:r>
            <a:r>
              <a:rPr lang="en-ID" sz="2400" dirty="0"/>
              <a:t> </a:t>
            </a:r>
            <a:r>
              <a:rPr lang="en-ID" sz="2400" dirty="0" err="1"/>
              <a:t>Proyek</a:t>
            </a:r>
            <a:r>
              <a:rPr lang="en-ID" sz="2400" dirty="0"/>
              <a:t> </a:t>
            </a:r>
            <a:r>
              <a:rPr lang="en-ID" sz="2400" dirty="0" err="1"/>
              <a:t>Kerjasama</a:t>
            </a:r>
            <a:r>
              <a:rPr lang="en-ID" sz="2400" dirty="0"/>
              <a:t>; </a:t>
            </a:r>
          </a:p>
          <a:p>
            <a:r>
              <a:rPr lang="id-ID" sz="2400" dirty="0"/>
              <a:t>T</a:t>
            </a:r>
            <a:r>
              <a:rPr lang="en-ID" sz="2400" dirty="0" err="1"/>
              <a:t>ujuan</a:t>
            </a:r>
            <a:r>
              <a:rPr lang="id-ID" sz="2400" dirty="0"/>
              <a:t>nya</a:t>
            </a:r>
            <a:r>
              <a:rPr lang="en-ID" sz="2400" dirty="0"/>
              <a:t> </a:t>
            </a:r>
            <a:r>
              <a:rPr lang="en-ID" sz="2400" dirty="0" err="1"/>
              <a:t>meningkatkan</a:t>
            </a:r>
            <a:r>
              <a:rPr lang="en-ID" sz="2400" dirty="0"/>
              <a:t> </a:t>
            </a:r>
            <a:r>
              <a:rPr lang="en-ID" sz="2400" dirty="0" err="1"/>
              <a:t>Pendapatan</a:t>
            </a:r>
            <a:r>
              <a:rPr lang="en-ID" sz="2400" dirty="0"/>
              <a:t> </a:t>
            </a:r>
            <a:r>
              <a:rPr lang="en-ID" sz="2400" dirty="0" err="1"/>
              <a:t>Asli</a:t>
            </a:r>
            <a:r>
              <a:rPr lang="en-ID" sz="2400" dirty="0"/>
              <a:t> Daerah, </a:t>
            </a:r>
          </a:p>
          <a:p>
            <a:pPr lvl="1"/>
            <a:r>
              <a:rPr lang="en-ID" sz="1800" dirty="0"/>
              <a:t>PT TNG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ikut</a:t>
            </a:r>
            <a:r>
              <a:rPr lang="en-ID" sz="1800" dirty="0"/>
              <a:t> </a:t>
            </a:r>
            <a:r>
              <a:rPr lang="en-ID" sz="1800" dirty="0" err="1"/>
              <a:t>serta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kepemilikan</a:t>
            </a:r>
            <a:r>
              <a:rPr lang="en-ID" sz="1800" dirty="0"/>
              <a:t> </a:t>
            </a:r>
            <a:r>
              <a:rPr lang="en-ID" sz="1800" dirty="0" err="1"/>
              <a:t>saham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Badan</a:t>
            </a:r>
            <a:r>
              <a:rPr lang="en-ID" sz="1800" dirty="0"/>
              <a:t> Usaha </a:t>
            </a:r>
            <a:r>
              <a:rPr lang="en-ID" sz="1800" dirty="0" err="1"/>
              <a:t>Pelaksana</a:t>
            </a:r>
            <a:r>
              <a:rPr lang="en-ID" sz="1800" dirty="0"/>
              <a:t>,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pemegang</a:t>
            </a:r>
            <a:r>
              <a:rPr lang="en-ID" sz="1800" dirty="0"/>
              <a:t> </a:t>
            </a:r>
            <a:r>
              <a:rPr lang="en-ID" sz="1800" dirty="0" err="1"/>
              <a:t>saham</a:t>
            </a:r>
            <a:r>
              <a:rPr lang="en-ID" sz="1800" dirty="0"/>
              <a:t> </a:t>
            </a:r>
            <a:r>
              <a:rPr lang="en-ID" sz="1800" dirty="0" err="1"/>
              <a:t>minoritas</a:t>
            </a:r>
            <a:r>
              <a:rPr lang="en-ID" sz="1800" dirty="0"/>
              <a:t>. </a:t>
            </a:r>
          </a:p>
          <a:p>
            <a:pPr lvl="1"/>
            <a:r>
              <a:rPr lang="en-ID" sz="1800" dirty="0"/>
              <a:t>Nominal </a:t>
            </a:r>
            <a:r>
              <a:rPr lang="en-ID" sz="1800" dirty="0" err="1"/>
              <a:t>partisipasi</a:t>
            </a:r>
            <a:r>
              <a:rPr lang="en-ID" sz="1800" dirty="0"/>
              <a:t> PT TNG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dipertimbangkan</a:t>
            </a:r>
            <a:r>
              <a:rPr lang="en-ID" sz="1800" dirty="0"/>
              <a:t> </a:t>
            </a:r>
            <a:r>
              <a:rPr lang="en-ID" sz="1800" dirty="0" err="1"/>
              <a:t>setelah</a:t>
            </a:r>
            <a:r>
              <a:rPr lang="en-ID" sz="1800" dirty="0"/>
              <a:t> Technical &amp; Financial Proposal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mempertimbangkan</a:t>
            </a:r>
            <a:r>
              <a:rPr lang="en-ID" sz="1800" dirty="0"/>
              <a:t> </a:t>
            </a:r>
            <a:r>
              <a:rPr lang="en-ID" sz="1800" dirty="0" err="1"/>
              <a:t>kemampuan</a:t>
            </a:r>
            <a:r>
              <a:rPr lang="en-ID" sz="1800" dirty="0"/>
              <a:t> APBD;</a:t>
            </a:r>
          </a:p>
          <a:p>
            <a:pPr lvl="1"/>
            <a:r>
              <a:rPr lang="en-ID" sz="1800" dirty="0" err="1"/>
              <a:t>Kondisi</a:t>
            </a:r>
            <a:r>
              <a:rPr lang="en-ID" sz="1800" dirty="0"/>
              <a:t> </a:t>
            </a:r>
            <a:r>
              <a:rPr lang="en-ID" sz="1800" dirty="0" err="1"/>
              <a:t>partisipasi</a:t>
            </a:r>
            <a:r>
              <a:rPr lang="en-ID" sz="1800" dirty="0"/>
              <a:t> PT TNG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dinegosiasikan</a:t>
            </a:r>
            <a:r>
              <a:rPr lang="en-ID" sz="1800" dirty="0"/>
              <a:t> Business-to-Business </a:t>
            </a:r>
            <a:r>
              <a:rPr lang="en-ID" sz="1800" dirty="0" err="1"/>
              <a:t>setelah</a:t>
            </a:r>
            <a:r>
              <a:rPr lang="en-ID" sz="1800" dirty="0"/>
              <a:t> </a:t>
            </a:r>
            <a:r>
              <a:rPr lang="en-ID" sz="1800" dirty="0" err="1"/>
              <a:t>penetapan</a:t>
            </a:r>
            <a:r>
              <a:rPr lang="en-ID" sz="1800" dirty="0"/>
              <a:t> </a:t>
            </a:r>
            <a:r>
              <a:rPr lang="en-ID" sz="1800" dirty="0" err="1"/>
              <a:t>pemenang</a:t>
            </a:r>
            <a:r>
              <a:rPr lang="en-ID" sz="1800" dirty="0"/>
              <a:t> </a:t>
            </a:r>
            <a:r>
              <a:rPr lang="en-ID" sz="1800" dirty="0" err="1"/>
              <a:t>lelang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menghindari</a:t>
            </a:r>
            <a:r>
              <a:rPr lang="en-ID" sz="1800" dirty="0"/>
              <a:t> conflict-of-interest.  </a:t>
            </a:r>
            <a:r>
              <a:rPr lang="en-ID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592998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2183964" y="3747136"/>
            <a:ext cx="955000" cy="6724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D" sz="1100" b="1">
                <a:solidFill>
                  <a:schemeClr val="tx1"/>
                </a:solidFill>
                <a:latin typeface="Caviar Dreams" panose="020B0402020204020504" pitchFamily="34" charset="0"/>
                <a:ea typeface="Arial Unicode MS" panose="020B0604020202020204" pitchFamily="34" charset="-128"/>
                <a:cs typeface="Aharoni" panose="02010803020104030203" pitchFamily="2" charset="-79"/>
              </a:rPr>
              <a:t>Badan Usaha Pelaksana</a:t>
            </a:r>
            <a:endParaRPr lang="id-ID" sz="1100" b="1" dirty="0">
              <a:solidFill>
                <a:schemeClr val="tx1"/>
              </a:solidFill>
              <a:latin typeface="Caviar Dreams" panose="020B0402020204020504" pitchFamily="34" charset="0"/>
              <a:ea typeface="Arial Unicode MS" panose="020B0604020202020204" pitchFamily="34" charset="-128"/>
              <a:cs typeface="Aharoni" panose="02010803020104030203" pitchFamily="2" charset="-79"/>
            </a:endParaRPr>
          </a:p>
        </p:txBody>
      </p:sp>
      <p:sp>
        <p:nvSpPr>
          <p:cNvPr id="71" name="Rounded Rectangle 70"/>
          <p:cNvSpPr>
            <a:spLocks noChangeArrowheads="1"/>
          </p:cNvSpPr>
          <p:nvPr/>
        </p:nvSpPr>
        <p:spPr bwMode="auto">
          <a:xfrm>
            <a:off x="203797" y="4928809"/>
            <a:ext cx="1648935" cy="90620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id-ID" sz="1080" b="1" dirty="0">
                <a:latin typeface="Caviar Dreams" panose="020B04020202040205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LENDER</a:t>
            </a:r>
          </a:p>
          <a:p>
            <a:pPr marL="219076" indent="-219076">
              <a:buFontTx/>
              <a:buAutoNum type="alphaLcParenR"/>
              <a:defRPr/>
            </a:pPr>
            <a:r>
              <a:rPr lang="id-ID" sz="946" b="1" dirty="0">
                <a:latin typeface="Caviar Dreams" panose="020B04020202040205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Lembaga Perbankan</a:t>
            </a:r>
          </a:p>
          <a:p>
            <a:pPr marL="219076" indent="-219076">
              <a:buFontTx/>
              <a:buAutoNum type="alphaLcParenR"/>
              <a:defRPr/>
            </a:pPr>
            <a:r>
              <a:rPr lang="id-ID" sz="946" b="1" dirty="0">
                <a:latin typeface="Caviar Dreams" panose="020B04020202040205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Lembaga Non-Perbankan </a:t>
            </a:r>
          </a:p>
        </p:txBody>
      </p:sp>
      <p:cxnSp>
        <p:nvCxnSpPr>
          <p:cNvPr id="84" name="Straight Arrow Connector 83"/>
          <p:cNvCxnSpPr>
            <a:cxnSpLocks/>
            <a:stCxn id="65" idx="0"/>
            <a:endCxn id="51" idx="2"/>
          </p:cNvCxnSpPr>
          <p:nvPr/>
        </p:nvCxnSpPr>
        <p:spPr>
          <a:xfrm flipH="1" flipV="1">
            <a:off x="2659230" y="2525218"/>
            <a:ext cx="2234" cy="122191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cxnSpLocks/>
            <a:endCxn id="65" idx="2"/>
          </p:cNvCxnSpPr>
          <p:nvPr/>
        </p:nvCxnSpPr>
        <p:spPr>
          <a:xfrm flipV="1">
            <a:off x="1840350" y="4419602"/>
            <a:ext cx="821114" cy="758192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51" idx="3"/>
            <a:endCxn id="65" idx="3"/>
          </p:cNvCxnSpPr>
          <p:nvPr/>
        </p:nvCxnSpPr>
        <p:spPr>
          <a:xfrm>
            <a:off x="3035348" y="2095641"/>
            <a:ext cx="103616" cy="1987728"/>
          </a:xfrm>
          <a:prstGeom prst="bentConnector3">
            <a:avLst>
              <a:gd name="adj1" fmla="val 32062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283111" y="1666063"/>
            <a:ext cx="752237" cy="859155"/>
            <a:chOff x="2726056" y="1670685"/>
            <a:chExt cx="925830" cy="859155"/>
          </a:xfrm>
        </p:grpSpPr>
        <p:sp>
          <p:nvSpPr>
            <p:cNvPr id="51" name="Rounded Rectangle 50"/>
            <p:cNvSpPr/>
            <p:nvPr/>
          </p:nvSpPr>
          <p:spPr bwMode="auto">
            <a:xfrm>
              <a:off x="2726056" y="1670685"/>
              <a:ext cx="925830" cy="8591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62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813686" y="1744981"/>
              <a:ext cx="741044" cy="15621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d-ID" sz="1000" dirty="0">
                  <a:solidFill>
                    <a:schemeClr val="bg1"/>
                  </a:solidFill>
                  <a:latin typeface="Caviar Dreams" panose="020B0402020204020504" pitchFamily="34" charset="0"/>
                  <a:ea typeface="Arial Unicode MS" panose="020B0604020202020204" pitchFamily="34" charset="-128"/>
                  <a:cs typeface="Calibri Light" panose="020F0302020204030204" pitchFamily="34" charset="0"/>
                </a:rPr>
                <a:t>Pemkot</a:t>
              </a:r>
            </a:p>
          </p:txBody>
        </p:sp>
      </p:grpSp>
      <p:sp>
        <p:nvSpPr>
          <p:cNvPr id="72" name="Rectangle 71"/>
          <p:cNvSpPr/>
          <p:nvPr/>
        </p:nvSpPr>
        <p:spPr>
          <a:xfrm>
            <a:off x="5393354" y="1038504"/>
            <a:ext cx="4392330" cy="54858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144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PENJELASAN</a:t>
            </a:r>
          </a:p>
          <a:p>
            <a:pPr marL="308610" indent="-308610">
              <a:buFont typeface="+mj-lt"/>
              <a:buAutoNum type="arabicPeriod"/>
              <a:defRPr/>
            </a:pPr>
            <a:r>
              <a:rPr lang="id-ID" sz="144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Pemerintah Kota Tangerang melakukan kontrak kerjasama dengan BUP untuk merencanakan, membangun, mengoperasikan, dan memelihara PLTSa dan </a:t>
            </a:r>
            <a:r>
              <a:rPr lang="en-ID" sz="144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</a:t>
            </a:r>
            <a:r>
              <a:rPr lang="id-ID" sz="144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</a:t>
            </a:r>
            <a:r>
              <a:rPr lang="en-ID" sz="144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PA</a:t>
            </a:r>
            <a:r>
              <a:rPr lang="id-ID" sz="144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</a:t>
            </a:r>
            <a:r>
              <a:rPr lang="en-ID" sz="144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ID" sz="144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Rawa</a:t>
            </a:r>
            <a:r>
              <a:rPr lang="en-ID" sz="144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ID" sz="144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Kucing</a:t>
            </a:r>
            <a:r>
              <a:rPr lang="id-ID" sz="144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(“Proyek”);</a:t>
            </a:r>
          </a:p>
          <a:p>
            <a:pPr marL="308610" indent="-308610">
              <a:buFont typeface="+mj-lt"/>
              <a:buAutoNum type="arabicPeriod"/>
              <a:defRPr/>
            </a:pPr>
            <a:r>
              <a:rPr lang="id-ID" sz="144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BUP melakukan kontrak kerjasama dengan perbankan/ lembaga keuangan untuk membiayai Proyek;</a:t>
            </a:r>
          </a:p>
          <a:p>
            <a:pPr marL="308610" indent="-308610">
              <a:buFont typeface="+mj-lt"/>
              <a:buAutoNum type="arabicPeriod"/>
              <a:defRPr/>
            </a:pPr>
            <a:r>
              <a:rPr lang="id-ID" sz="144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BUP menyelesaikan seluruh kegiatan Proyek;</a:t>
            </a:r>
          </a:p>
          <a:p>
            <a:pPr marL="308610" indent="-308610">
              <a:buFont typeface="+mj-lt"/>
              <a:buAutoNum type="arabicPeriod"/>
              <a:defRPr/>
            </a:pPr>
            <a:r>
              <a:rPr lang="id-ID" sz="144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BUP mendapatkan </a:t>
            </a:r>
            <a:r>
              <a:rPr lang="en-ID" sz="144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Biaya</a:t>
            </a:r>
            <a:r>
              <a:rPr lang="en-ID" sz="144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ID" sz="144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Pelayanan</a:t>
            </a:r>
            <a:r>
              <a:rPr lang="en-ID" sz="144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ID" sz="1440" dirty="0" err="1">
                <a:solidFill>
                  <a:schemeClr val="tx2">
                    <a:lumMod val="50000"/>
                  </a:schemeClr>
                </a:solidFill>
                <a:latin typeface="+mj-lt"/>
              </a:rPr>
              <a:t>Sampah</a:t>
            </a:r>
            <a:r>
              <a:rPr lang="en-ID" sz="144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id-ID" sz="144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dari Pemerintah Kota atas pengelolaan sampah;</a:t>
            </a:r>
          </a:p>
          <a:p>
            <a:pPr marL="308610" indent="-308610">
              <a:buFont typeface="+mj-lt"/>
              <a:buAutoNum type="arabicPeriod"/>
              <a:defRPr/>
            </a:pPr>
            <a:r>
              <a:rPr lang="id-ID" sz="144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PLN melakukan pembelian tenaga listrik dari BUP atas pengoperasian PLTSa;</a:t>
            </a:r>
          </a:p>
          <a:p>
            <a:pPr marL="308610" indent="-308610">
              <a:buFont typeface="+mj-lt"/>
              <a:buAutoNum type="arabicPeriod"/>
              <a:defRPr/>
            </a:pPr>
            <a:r>
              <a:rPr lang="id-ID" sz="144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Tanggung Jawab dan Risiko dalam pelaksanaan Proyek berada pada BUP, selama masa perjanjian kerjasama; </a:t>
            </a:r>
          </a:p>
          <a:p>
            <a:pPr>
              <a:defRPr/>
            </a:pPr>
            <a:endParaRPr lang="id-ID" sz="144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138964" y="4463416"/>
            <a:ext cx="1851184" cy="200025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620"/>
          </a:p>
        </p:txBody>
      </p:sp>
      <p:sp>
        <p:nvSpPr>
          <p:cNvPr id="87" name="TextBox 86"/>
          <p:cNvSpPr txBox="1"/>
          <p:nvPr/>
        </p:nvSpPr>
        <p:spPr>
          <a:xfrm>
            <a:off x="2626767" y="3045956"/>
            <a:ext cx="190380" cy="2446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990" b="1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054980" y="4917872"/>
            <a:ext cx="190382" cy="2446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990" b="1" dirty="0"/>
              <a:t>2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3199329" y="5013961"/>
            <a:ext cx="1730454" cy="8953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D" sz="2000">
                <a:solidFill>
                  <a:schemeClr val="bg1"/>
                </a:solidFill>
                <a:latin typeface="Caviar Dreams" panose="020B0402020204020504" pitchFamily="34" charset="0"/>
              </a:rPr>
              <a:t>Proyek Kerjasama</a:t>
            </a:r>
            <a:endParaRPr lang="id-ID" sz="2000" dirty="0">
              <a:solidFill>
                <a:schemeClr val="bg1"/>
              </a:solidFill>
              <a:latin typeface="Caviar Dreams" panose="020B0402020204020504" pitchFamily="34" charset="0"/>
            </a:endParaRPr>
          </a:p>
        </p:txBody>
      </p:sp>
      <p:cxnSp>
        <p:nvCxnSpPr>
          <p:cNvPr id="50" name="Elbow Connector 49"/>
          <p:cNvCxnSpPr>
            <a:endCxn id="82" idx="1"/>
          </p:cNvCxnSpPr>
          <p:nvPr/>
        </p:nvCxnSpPr>
        <p:spPr>
          <a:xfrm rot="16200000" flipH="1">
            <a:off x="2473489" y="4798066"/>
            <a:ext cx="1034414" cy="296536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3696" y="5021580"/>
            <a:ext cx="191929" cy="2446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990" b="1" dirty="0"/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5038" y="2916298"/>
            <a:ext cx="190382" cy="2446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990" b="1" dirty="0"/>
              <a:t>4</a:t>
            </a:r>
          </a:p>
        </p:txBody>
      </p:sp>
      <p:sp>
        <p:nvSpPr>
          <p:cNvPr id="54" name="Rectangle 53"/>
          <p:cNvSpPr/>
          <p:nvPr/>
        </p:nvSpPr>
        <p:spPr>
          <a:xfrm>
            <a:off x="-1" y="385233"/>
            <a:ext cx="9906001" cy="5920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d-ID" sz="2800" dirty="0">
                <a:solidFill>
                  <a:schemeClr val="tx1"/>
                </a:solidFill>
                <a:latin typeface="+mj-lt"/>
              </a:rPr>
              <a:t>Skema Kerjasama </a:t>
            </a:r>
          </a:p>
        </p:txBody>
      </p:sp>
      <p:cxnSp>
        <p:nvCxnSpPr>
          <p:cNvPr id="49" name="Elbow Connector 48"/>
          <p:cNvCxnSpPr/>
          <p:nvPr/>
        </p:nvCxnSpPr>
        <p:spPr>
          <a:xfrm rot="16200000" flipH="1">
            <a:off x="2227749" y="4927612"/>
            <a:ext cx="1419224" cy="403205"/>
          </a:xfrm>
          <a:prstGeom prst="bentConnector3">
            <a:avLst>
              <a:gd name="adj1" fmla="val 100000"/>
            </a:avLst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96622" y="5715000"/>
            <a:ext cx="191929" cy="2446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990" b="1" dirty="0"/>
              <a:t>6</a:t>
            </a:r>
          </a:p>
        </p:txBody>
      </p:sp>
      <p:pic>
        <p:nvPicPr>
          <p:cNvPr id="53" name="Picture 5" descr="C:\Users\Asus\Desktop\logo tange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6763" y="1924472"/>
            <a:ext cx="502777" cy="55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7041" y="2702018"/>
            <a:ext cx="608243" cy="1041477"/>
          </a:xfrm>
          <a:prstGeom prst="rect">
            <a:avLst/>
          </a:prstGeom>
        </p:spPr>
      </p:pic>
      <p:cxnSp>
        <p:nvCxnSpPr>
          <p:cNvPr id="40" name="Elbow Connector 39"/>
          <p:cNvCxnSpPr>
            <a:stCxn id="31" idx="2"/>
          </p:cNvCxnSpPr>
          <p:nvPr/>
        </p:nvCxnSpPr>
        <p:spPr>
          <a:xfrm rot="5400000">
            <a:off x="3495140" y="3248016"/>
            <a:ext cx="550545" cy="154150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45815" y="4037995"/>
            <a:ext cx="190382" cy="2446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d-ID" sz="99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173492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80726"/>
            <a:ext cx="9906000" cy="644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600" dirty="0">
                <a:solidFill>
                  <a:schemeClr val="tx1"/>
                </a:solidFill>
                <a:latin typeface="+mj-lt"/>
              </a:rPr>
              <a:t>Dokumen Kajian Yang Tersedia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543" y="1184496"/>
            <a:ext cx="9698938" cy="4783817"/>
            <a:chOff x="50543" y="1184496"/>
            <a:chExt cx="9698938" cy="4783817"/>
          </a:xfrm>
        </p:grpSpPr>
        <p:sp>
          <p:nvSpPr>
            <p:cNvPr id="99" name="AutoShape 5"/>
            <p:cNvSpPr>
              <a:spLocks noChangeArrowheads="1"/>
            </p:cNvSpPr>
            <p:nvPr/>
          </p:nvSpPr>
          <p:spPr bwMode="gray">
            <a:xfrm>
              <a:off x="4795798" y="5264404"/>
              <a:ext cx="796412" cy="61055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endParaRPr lang="id-ID" altLang="en-US"/>
            </a:p>
          </p:txBody>
        </p:sp>
        <p:sp>
          <p:nvSpPr>
            <p:cNvPr id="98" name="AutoShape 5"/>
            <p:cNvSpPr>
              <a:spLocks noChangeArrowheads="1"/>
            </p:cNvSpPr>
            <p:nvPr/>
          </p:nvSpPr>
          <p:spPr bwMode="gray">
            <a:xfrm>
              <a:off x="4801495" y="3741839"/>
              <a:ext cx="796412" cy="61055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endParaRPr lang="id-ID" alt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2216" y="1196355"/>
              <a:ext cx="4566257" cy="793093"/>
              <a:chOff x="52130" y="1195080"/>
              <a:chExt cx="4332288" cy="707762"/>
            </a:xfrm>
          </p:grpSpPr>
          <p:grpSp>
            <p:nvGrpSpPr>
              <p:cNvPr id="91" name="Group 3"/>
              <p:cNvGrpSpPr>
                <a:grpSpLocks/>
              </p:cNvGrpSpPr>
              <p:nvPr/>
            </p:nvGrpSpPr>
            <p:grpSpPr bwMode="auto">
              <a:xfrm>
                <a:off x="52130" y="1348539"/>
                <a:ext cx="762000" cy="554303"/>
                <a:chOff x="1110" y="2656"/>
                <a:chExt cx="1549" cy="1351"/>
              </a:xfrm>
            </p:grpSpPr>
            <p:sp>
              <p:nvSpPr>
                <p:cNvPr id="95" name="AutoShape 4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endParaRPr lang="id-ID" altLang="en-US"/>
                </a:p>
              </p:txBody>
            </p:sp>
            <p:sp>
              <p:nvSpPr>
                <p:cNvPr id="96" name="AutoShape 5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endParaRPr lang="id-ID" altLang="en-US"/>
                </a:p>
              </p:txBody>
            </p:sp>
            <p:sp>
              <p:nvSpPr>
                <p:cNvPr id="97" name="AutoShape 6"/>
                <p:cNvSpPr>
                  <a:spLocks noChangeArrowheads="1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/>
                </a:p>
              </p:txBody>
            </p:sp>
          </p:grpSp>
          <p:sp>
            <p:nvSpPr>
              <p:cNvPr id="92" name="Line 11"/>
              <p:cNvSpPr>
                <a:spLocks noChangeShapeType="1"/>
              </p:cNvSpPr>
              <p:nvPr/>
            </p:nvSpPr>
            <p:spPr bwMode="auto">
              <a:xfrm flipV="1">
                <a:off x="661730" y="1855216"/>
                <a:ext cx="3698875" cy="132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prstDash val="sysDot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Text Box 12"/>
              <p:cNvSpPr txBox="1">
                <a:spLocks noChangeArrowheads="1"/>
              </p:cNvSpPr>
              <p:nvPr/>
            </p:nvSpPr>
            <p:spPr bwMode="auto">
              <a:xfrm>
                <a:off x="856993" y="1195080"/>
                <a:ext cx="352742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r>
                  <a:rPr lang="en-US" altLang="en-US" sz="1400" b="1" dirty="0"/>
                  <a:t>STUDI KELAYAKAN REHABILITASI TPA RAWA KUCING TA. 2010</a:t>
                </a:r>
              </a:p>
            </p:txBody>
          </p:sp>
          <p:sp>
            <p:nvSpPr>
              <p:cNvPr id="94" name="Text Box 13"/>
              <p:cNvSpPr txBox="1">
                <a:spLocks noChangeArrowheads="1"/>
              </p:cNvSpPr>
              <p:nvPr/>
            </p:nvSpPr>
            <p:spPr bwMode="gray">
              <a:xfrm>
                <a:off x="248980" y="1430560"/>
                <a:ext cx="354013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2100" b="1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2216" y="2156959"/>
              <a:ext cx="4504347" cy="621132"/>
              <a:chOff x="52130" y="2052330"/>
              <a:chExt cx="4273550" cy="554303"/>
            </a:xfrm>
          </p:grpSpPr>
          <p:grpSp>
            <p:nvGrpSpPr>
              <p:cNvPr id="84" name="Group 83"/>
              <p:cNvGrpSpPr>
                <a:grpSpLocks/>
              </p:cNvGrpSpPr>
              <p:nvPr/>
            </p:nvGrpSpPr>
            <p:grpSpPr bwMode="auto">
              <a:xfrm>
                <a:off x="52130" y="2052330"/>
                <a:ext cx="762000" cy="554303"/>
                <a:chOff x="3174" y="2656"/>
                <a:chExt cx="1549" cy="1351"/>
              </a:xfrm>
            </p:grpSpPr>
            <p:sp>
              <p:nvSpPr>
                <p:cNvPr id="88" name="AutoShape 8"/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endParaRPr lang="id-ID" altLang="en-US"/>
                </a:p>
              </p:txBody>
            </p:sp>
            <p:sp>
              <p:nvSpPr>
                <p:cNvPr id="89" name="AutoShape 9"/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endParaRPr lang="id-ID" altLang="en-US"/>
                </a:p>
              </p:txBody>
            </p:sp>
            <p:sp>
              <p:nvSpPr>
                <p:cNvPr id="90" name="AutoShape 10"/>
                <p:cNvSpPr>
                  <a:spLocks noChangeArrowheads="1"/>
                </p:cNvSpPr>
                <p:nvPr/>
              </p:nvSpPr>
              <p:spPr bwMode="gray">
                <a:xfrm>
                  <a:off x="3264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/>
                </a:p>
              </p:txBody>
            </p:sp>
          </p:grpSp>
          <p:sp>
            <p:nvSpPr>
              <p:cNvPr id="85" name="Text Box 15"/>
              <p:cNvSpPr txBox="1">
                <a:spLocks noChangeArrowheads="1"/>
              </p:cNvSpPr>
              <p:nvPr/>
            </p:nvSpPr>
            <p:spPr bwMode="auto">
              <a:xfrm>
                <a:off x="844293" y="2052330"/>
                <a:ext cx="345440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r>
                  <a:rPr lang="en-US" altLang="en-US" sz="1400" b="1"/>
                  <a:t>AMDAL TPA RAWA KUCING TA.2011</a:t>
                </a:r>
              </a:p>
            </p:txBody>
          </p:sp>
          <p:sp>
            <p:nvSpPr>
              <p:cNvPr id="86" name="Text Box 16"/>
              <p:cNvSpPr txBox="1">
                <a:spLocks noChangeArrowheads="1"/>
              </p:cNvSpPr>
              <p:nvPr/>
            </p:nvSpPr>
            <p:spPr bwMode="gray">
              <a:xfrm>
                <a:off x="248980" y="2134351"/>
                <a:ext cx="354013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2100" b="1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87" name="Line 11"/>
              <p:cNvSpPr>
                <a:spLocks noChangeShapeType="1"/>
              </p:cNvSpPr>
              <p:nvPr/>
            </p:nvSpPr>
            <p:spPr bwMode="auto">
              <a:xfrm flipV="1">
                <a:off x="626805" y="2590758"/>
                <a:ext cx="3698875" cy="132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prstDash val="sysDot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2216" y="2932262"/>
              <a:ext cx="4566258" cy="625579"/>
              <a:chOff x="52130" y="2744216"/>
              <a:chExt cx="4332289" cy="558271"/>
            </a:xfrm>
          </p:grpSpPr>
          <p:grpSp>
            <p:nvGrpSpPr>
              <p:cNvPr id="77" name="Group 17"/>
              <p:cNvGrpSpPr>
                <a:grpSpLocks/>
              </p:cNvGrpSpPr>
              <p:nvPr/>
            </p:nvGrpSpPr>
            <p:grpSpPr bwMode="auto">
              <a:xfrm>
                <a:off x="52130" y="2744216"/>
                <a:ext cx="762000" cy="554302"/>
                <a:chOff x="1110" y="2656"/>
                <a:chExt cx="1549" cy="1351"/>
              </a:xfrm>
            </p:grpSpPr>
            <p:sp>
              <p:nvSpPr>
                <p:cNvPr id="81" name="AutoShape 18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endParaRPr lang="id-ID" altLang="en-US"/>
                </a:p>
              </p:txBody>
            </p:sp>
            <p:sp>
              <p:nvSpPr>
                <p:cNvPr id="82" name="AutoShape 19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endParaRPr lang="id-ID" altLang="en-US"/>
                </a:p>
              </p:txBody>
            </p:sp>
            <p:sp>
              <p:nvSpPr>
                <p:cNvPr id="83" name="AutoShape 20"/>
                <p:cNvSpPr>
                  <a:spLocks noChangeArrowheads="1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/>
                </a:p>
              </p:txBody>
            </p:sp>
          </p:grpSp>
          <p:sp>
            <p:nvSpPr>
              <p:cNvPr id="78" name="Text Box 26"/>
              <p:cNvSpPr txBox="1">
                <a:spLocks noChangeArrowheads="1"/>
              </p:cNvSpPr>
              <p:nvPr/>
            </p:nvSpPr>
            <p:spPr bwMode="auto">
              <a:xfrm>
                <a:off x="822069" y="2881800"/>
                <a:ext cx="356235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r>
                  <a:rPr lang="en-US" altLang="en-US" sz="1400" b="1" dirty="0"/>
                  <a:t>DED TPA RAWA KUCING TA. 2012</a:t>
                </a:r>
              </a:p>
            </p:txBody>
          </p:sp>
          <p:sp>
            <p:nvSpPr>
              <p:cNvPr id="79" name="Text Box 27"/>
              <p:cNvSpPr txBox="1">
                <a:spLocks noChangeArrowheads="1"/>
              </p:cNvSpPr>
              <p:nvPr/>
            </p:nvSpPr>
            <p:spPr bwMode="gray">
              <a:xfrm>
                <a:off x="248980" y="2826237"/>
                <a:ext cx="354013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2100" b="1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80" name="Line 11"/>
              <p:cNvSpPr>
                <a:spLocks noChangeShapeType="1"/>
              </p:cNvSpPr>
              <p:nvPr/>
            </p:nvSpPr>
            <p:spPr bwMode="auto">
              <a:xfrm flipV="1">
                <a:off x="626805" y="3301164"/>
                <a:ext cx="3698875" cy="132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prstDash val="sysDot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0543" y="4336107"/>
              <a:ext cx="4827281" cy="738664"/>
              <a:chOff x="50543" y="3997018"/>
              <a:chExt cx="4579937" cy="659189"/>
            </a:xfrm>
          </p:grpSpPr>
          <p:grpSp>
            <p:nvGrpSpPr>
              <p:cNvPr id="70" name="Group 17"/>
              <p:cNvGrpSpPr>
                <a:grpSpLocks/>
              </p:cNvGrpSpPr>
              <p:nvPr/>
            </p:nvGrpSpPr>
            <p:grpSpPr bwMode="auto">
              <a:xfrm>
                <a:off x="50543" y="4064487"/>
                <a:ext cx="762000" cy="554302"/>
                <a:chOff x="1110" y="2656"/>
                <a:chExt cx="1549" cy="1351"/>
              </a:xfrm>
            </p:grpSpPr>
            <p:sp>
              <p:nvSpPr>
                <p:cNvPr id="74" name="AutoShape 18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endParaRPr lang="id-ID" altLang="en-US"/>
                </a:p>
              </p:txBody>
            </p:sp>
            <p:sp>
              <p:nvSpPr>
                <p:cNvPr id="75" name="AutoShape 19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endParaRPr lang="id-ID" altLang="en-US"/>
                </a:p>
              </p:txBody>
            </p:sp>
            <p:sp>
              <p:nvSpPr>
                <p:cNvPr id="76" name="AutoShape 20"/>
                <p:cNvSpPr>
                  <a:spLocks noChangeArrowheads="1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/>
                </a:p>
              </p:txBody>
            </p:sp>
          </p:grpSp>
          <p:sp>
            <p:nvSpPr>
              <p:cNvPr id="71" name="Text Box 26"/>
              <p:cNvSpPr txBox="1">
                <a:spLocks noChangeArrowheads="1"/>
              </p:cNvSpPr>
              <p:nvPr/>
            </p:nvSpPr>
            <p:spPr bwMode="auto">
              <a:xfrm>
                <a:off x="814130" y="3997018"/>
                <a:ext cx="3816350" cy="659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r>
                  <a:rPr lang="en-US" altLang="en-US" sz="1400" b="1" dirty="0"/>
                  <a:t>FEASIBILITY STUDY FOR SOLID WA</a:t>
                </a:r>
                <a:r>
                  <a:rPr lang="id-ID" altLang="en-US" sz="1400" b="1" dirty="0"/>
                  <a:t>ST</a:t>
                </a:r>
                <a:r>
                  <a:rPr lang="en-US" altLang="en-US" sz="1400" b="1" dirty="0"/>
                  <a:t>E MANAGEMENT IN CITY OF TANGERANG TA. 2013</a:t>
                </a:r>
              </a:p>
            </p:txBody>
          </p:sp>
          <p:sp>
            <p:nvSpPr>
              <p:cNvPr id="72" name="Text Box 27"/>
              <p:cNvSpPr txBox="1">
                <a:spLocks noChangeArrowheads="1"/>
              </p:cNvSpPr>
              <p:nvPr/>
            </p:nvSpPr>
            <p:spPr bwMode="gray">
              <a:xfrm>
                <a:off x="247393" y="4146508"/>
                <a:ext cx="354012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2100" b="1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73" name="Line 11"/>
              <p:cNvSpPr>
                <a:spLocks noChangeShapeType="1"/>
              </p:cNvSpPr>
              <p:nvPr/>
            </p:nvSpPr>
            <p:spPr bwMode="auto">
              <a:xfrm flipV="1">
                <a:off x="626805" y="4616143"/>
                <a:ext cx="3698875" cy="132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prstDash val="sysDot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0543" y="5270029"/>
              <a:ext cx="5354350" cy="621132"/>
              <a:chOff x="50543" y="4830455"/>
              <a:chExt cx="5080000" cy="554303"/>
            </a:xfrm>
          </p:grpSpPr>
          <p:grpSp>
            <p:nvGrpSpPr>
              <p:cNvPr id="63" name="Group 21"/>
              <p:cNvGrpSpPr>
                <a:grpSpLocks/>
              </p:cNvGrpSpPr>
              <p:nvPr/>
            </p:nvGrpSpPr>
            <p:grpSpPr bwMode="auto">
              <a:xfrm>
                <a:off x="50543" y="4830455"/>
                <a:ext cx="762000" cy="554303"/>
                <a:chOff x="3174" y="2656"/>
                <a:chExt cx="1549" cy="1351"/>
              </a:xfrm>
            </p:grpSpPr>
            <p:sp>
              <p:nvSpPr>
                <p:cNvPr id="67" name="AutoShape 22"/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endParaRPr lang="id-ID" altLang="en-US"/>
                </a:p>
              </p:txBody>
            </p:sp>
            <p:sp>
              <p:nvSpPr>
                <p:cNvPr id="68" name="AutoShape 23"/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endParaRPr lang="id-ID" altLang="en-US"/>
                </a:p>
              </p:txBody>
            </p:sp>
            <p:sp>
              <p:nvSpPr>
                <p:cNvPr id="69" name="AutoShape 24"/>
                <p:cNvSpPr>
                  <a:spLocks noChangeArrowheads="1"/>
                </p:cNvSpPr>
                <p:nvPr/>
              </p:nvSpPr>
              <p:spPr bwMode="gray">
                <a:xfrm>
                  <a:off x="3264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/>
                </a:p>
              </p:txBody>
            </p:sp>
          </p:grpSp>
          <p:sp>
            <p:nvSpPr>
              <p:cNvPr id="64" name="Text Box 29"/>
              <p:cNvSpPr txBox="1">
                <a:spLocks noChangeArrowheads="1"/>
              </p:cNvSpPr>
              <p:nvPr/>
            </p:nvSpPr>
            <p:spPr bwMode="auto">
              <a:xfrm>
                <a:off x="861755" y="4845008"/>
                <a:ext cx="4268788" cy="274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r>
                  <a:rPr lang="en-US" altLang="en-US" sz="1400" b="1" dirty="0"/>
                  <a:t>REVIEW DED TPA RAWA KUCING TA. 2015</a:t>
                </a:r>
              </a:p>
            </p:txBody>
          </p:sp>
          <p:sp>
            <p:nvSpPr>
              <p:cNvPr id="65" name="Text Box 30"/>
              <p:cNvSpPr txBox="1">
                <a:spLocks noChangeArrowheads="1"/>
              </p:cNvSpPr>
              <p:nvPr/>
            </p:nvSpPr>
            <p:spPr bwMode="gray">
              <a:xfrm>
                <a:off x="247393" y="4912476"/>
                <a:ext cx="354012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2100" b="1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66" name="Line 11"/>
              <p:cNvSpPr>
                <a:spLocks noChangeShapeType="1"/>
              </p:cNvSpPr>
              <p:nvPr/>
            </p:nvSpPr>
            <p:spPr bwMode="auto">
              <a:xfrm flipV="1">
                <a:off x="626805" y="5353008"/>
                <a:ext cx="3698875" cy="132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prstDash val="sysDot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2216" y="3673470"/>
              <a:ext cx="4747391" cy="652262"/>
              <a:chOff x="52130" y="3405675"/>
              <a:chExt cx="4504141" cy="582083"/>
            </a:xfrm>
          </p:grpSpPr>
          <p:grpSp>
            <p:nvGrpSpPr>
              <p:cNvPr id="56" name="Group 21"/>
              <p:cNvGrpSpPr>
                <a:grpSpLocks/>
              </p:cNvGrpSpPr>
              <p:nvPr/>
            </p:nvGrpSpPr>
            <p:grpSpPr bwMode="auto">
              <a:xfrm>
                <a:off x="52130" y="3433455"/>
                <a:ext cx="762000" cy="554303"/>
                <a:chOff x="3174" y="2656"/>
                <a:chExt cx="1549" cy="1351"/>
              </a:xfrm>
            </p:grpSpPr>
            <p:sp>
              <p:nvSpPr>
                <p:cNvPr id="60" name="AutoShape 22"/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endParaRPr lang="id-ID" altLang="en-US"/>
                </a:p>
              </p:txBody>
            </p:sp>
            <p:sp>
              <p:nvSpPr>
                <p:cNvPr id="61" name="AutoShape 23"/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endParaRPr lang="id-ID" altLang="en-US"/>
                </a:p>
              </p:txBody>
            </p:sp>
            <p:sp>
              <p:nvSpPr>
                <p:cNvPr id="62" name="AutoShape 24"/>
                <p:cNvSpPr>
                  <a:spLocks noChangeArrowheads="1"/>
                </p:cNvSpPr>
                <p:nvPr/>
              </p:nvSpPr>
              <p:spPr bwMode="gray">
                <a:xfrm>
                  <a:off x="3264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/>
                </a:p>
              </p:txBody>
            </p:sp>
          </p:grpSp>
          <p:sp>
            <p:nvSpPr>
              <p:cNvPr id="57" name="Text Box 30"/>
              <p:cNvSpPr txBox="1">
                <a:spLocks noChangeArrowheads="1"/>
              </p:cNvSpPr>
              <p:nvPr/>
            </p:nvSpPr>
            <p:spPr bwMode="gray">
              <a:xfrm>
                <a:off x="248980" y="3515476"/>
                <a:ext cx="354013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2100" b="1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58" name="Line 11"/>
              <p:cNvSpPr>
                <a:spLocks noChangeShapeType="1"/>
              </p:cNvSpPr>
              <p:nvPr/>
            </p:nvSpPr>
            <p:spPr bwMode="auto">
              <a:xfrm flipV="1">
                <a:off x="637918" y="3913675"/>
                <a:ext cx="3698875" cy="132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prstDash val="sysDot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26"/>
              <p:cNvSpPr txBox="1">
                <a:spLocks noChangeArrowheads="1"/>
              </p:cNvSpPr>
              <p:nvPr/>
            </p:nvSpPr>
            <p:spPr bwMode="auto">
              <a:xfrm>
                <a:off x="852230" y="3405675"/>
                <a:ext cx="370404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r>
                  <a:rPr lang="en-US" altLang="en-US" sz="1400" b="1" dirty="0"/>
                  <a:t>MASTERPLAN PERSAMPAHAN KOTA TANGERANG TA. 2012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849975" y="1184496"/>
              <a:ext cx="4554544" cy="827721"/>
              <a:chOff x="4412993" y="1184497"/>
              <a:chExt cx="4321175" cy="738664"/>
            </a:xfrm>
          </p:grpSpPr>
          <p:grpSp>
            <p:nvGrpSpPr>
              <p:cNvPr id="50" name="Group 3"/>
              <p:cNvGrpSpPr>
                <a:grpSpLocks/>
              </p:cNvGrpSpPr>
              <p:nvPr/>
            </p:nvGrpSpPr>
            <p:grpSpPr bwMode="auto">
              <a:xfrm>
                <a:off x="4412993" y="1273324"/>
                <a:ext cx="762000" cy="554303"/>
                <a:chOff x="1110" y="2656"/>
                <a:chExt cx="1549" cy="1351"/>
              </a:xfrm>
            </p:grpSpPr>
            <p:sp>
              <p:nvSpPr>
                <p:cNvPr id="53" name="AutoShape 4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endParaRPr lang="id-ID" altLang="en-US"/>
                </a:p>
              </p:txBody>
            </p:sp>
            <p:sp>
              <p:nvSpPr>
                <p:cNvPr id="54" name="AutoShape 5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endParaRPr lang="id-ID" altLang="en-US"/>
                </a:p>
              </p:txBody>
            </p:sp>
            <p:sp>
              <p:nvSpPr>
                <p:cNvPr id="55" name="AutoShape 6"/>
                <p:cNvSpPr>
                  <a:spLocks noChangeArrowheads="1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/>
                </a:p>
              </p:txBody>
            </p:sp>
          </p:grpSp>
          <p:sp>
            <p:nvSpPr>
              <p:cNvPr id="51" name="Text Box 12"/>
              <p:cNvSpPr txBox="1">
                <a:spLocks noChangeArrowheads="1"/>
              </p:cNvSpPr>
              <p:nvPr/>
            </p:nvSpPr>
            <p:spPr bwMode="auto">
              <a:xfrm>
                <a:off x="5206743" y="1184497"/>
                <a:ext cx="3527425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r>
                  <a:rPr lang="en-US" altLang="en-US" sz="1400" b="1"/>
                  <a:t>KAJIAN KERJASAMA PENGELOLAAN PERSAMPAHAN KOTA TANGERANG TA. 2015</a:t>
                </a:r>
              </a:p>
            </p:txBody>
          </p:sp>
          <p:sp>
            <p:nvSpPr>
              <p:cNvPr id="52" name="Text Box 13"/>
              <p:cNvSpPr txBox="1">
                <a:spLocks noChangeArrowheads="1"/>
              </p:cNvSpPr>
              <p:nvPr/>
            </p:nvSpPr>
            <p:spPr bwMode="gray">
              <a:xfrm>
                <a:off x="4609843" y="1345332"/>
                <a:ext cx="354012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21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5492497" y="1956834"/>
              <a:ext cx="3898636" cy="1483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849975" y="2083087"/>
              <a:ext cx="4537811" cy="827721"/>
              <a:chOff x="4412993" y="1963695"/>
              <a:chExt cx="4305300" cy="738664"/>
            </a:xfrm>
          </p:grpSpPr>
          <p:grpSp>
            <p:nvGrpSpPr>
              <p:cNvPr id="43" name="Group 7"/>
              <p:cNvGrpSpPr>
                <a:grpSpLocks/>
              </p:cNvGrpSpPr>
              <p:nvPr/>
            </p:nvGrpSpPr>
            <p:grpSpPr bwMode="auto">
              <a:xfrm>
                <a:off x="4412993" y="2070851"/>
                <a:ext cx="762000" cy="554303"/>
                <a:chOff x="3174" y="2656"/>
                <a:chExt cx="1549" cy="1351"/>
              </a:xfrm>
            </p:grpSpPr>
            <p:sp>
              <p:nvSpPr>
                <p:cNvPr id="47" name="AutoShape 8"/>
                <p:cNvSpPr>
                  <a:spLocks noChangeArrowheads="1"/>
                </p:cNvSpPr>
                <p:nvPr/>
              </p:nvSpPr>
              <p:spPr bwMode="gray">
                <a:xfrm>
                  <a:off x="3187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endParaRPr lang="id-ID" altLang="en-US"/>
                </a:p>
              </p:txBody>
            </p:sp>
            <p:sp>
              <p:nvSpPr>
                <p:cNvPr id="48" name="AutoShape 9"/>
                <p:cNvSpPr>
                  <a:spLocks noChangeArrowheads="1"/>
                </p:cNvSpPr>
                <p:nvPr/>
              </p:nvSpPr>
              <p:spPr bwMode="gray">
                <a:xfrm>
                  <a:off x="3174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endParaRPr lang="id-ID" altLang="en-US"/>
                </a:p>
              </p:txBody>
            </p:sp>
            <p:sp>
              <p:nvSpPr>
                <p:cNvPr id="49" name="AutoShape 10"/>
                <p:cNvSpPr>
                  <a:spLocks noChangeArrowheads="1"/>
                </p:cNvSpPr>
                <p:nvPr/>
              </p:nvSpPr>
              <p:spPr bwMode="gray">
                <a:xfrm>
                  <a:off x="3264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/>
                </a:p>
              </p:txBody>
            </p:sp>
          </p:grpSp>
          <p:sp>
            <p:nvSpPr>
              <p:cNvPr id="44" name="Text Box 15"/>
              <p:cNvSpPr txBox="1">
                <a:spLocks noChangeArrowheads="1"/>
              </p:cNvSpPr>
              <p:nvPr/>
            </p:nvSpPr>
            <p:spPr bwMode="auto">
              <a:xfrm>
                <a:off x="5263893" y="1963695"/>
                <a:ext cx="3454400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r>
                  <a:rPr lang="en-US" altLang="en-US" sz="1400" b="1"/>
                  <a:t>KAJIAN MANAJEMEN PENGELOLAAN PERSAMPAHAN KOTA TANGERANG  TA. 2015</a:t>
                </a:r>
              </a:p>
            </p:txBody>
          </p:sp>
          <p:sp>
            <p:nvSpPr>
              <p:cNvPr id="45" name="Text Box 16"/>
              <p:cNvSpPr txBox="1">
                <a:spLocks noChangeArrowheads="1"/>
              </p:cNvSpPr>
              <p:nvPr/>
            </p:nvSpPr>
            <p:spPr bwMode="gray">
              <a:xfrm>
                <a:off x="4609843" y="2152872"/>
                <a:ext cx="354012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2100" b="1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46" name="Line 11"/>
              <p:cNvSpPr>
                <a:spLocks noChangeShapeType="1"/>
              </p:cNvSpPr>
              <p:nvPr/>
            </p:nvSpPr>
            <p:spPr bwMode="auto">
              <a:xfrm flipV="1">
                <a:off x="4987668" y="2609279"/>
                <a:ext cx="3698875" cy="132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prstDash val="sysDot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849975" y="2981678"/>
              <a:ext cx="4517000" cy="724901"/>
              <a:chOff x="4499992" y="2838916"/>
              <a:chExt cx="4285555" cy="646907"/>
            </a:xfrm>
          </p:grpSpPr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5286440" y="2838916"/>
                <a:ext cx="34544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r>
                  <a:rPr lang="en-US" altLang="en-US" sz="1200" b="1" dirty="0"/>
                  <a:t>PENYUSUNAN PRA FEASIBILITY STUDY (FS) </a:t>
                </a:r>
                <a:r>
                  <a:rPr lang="id-ID" altLang="en-US" sz="1200" b="1" dirty="0"/>
                  <a:t> </a:t>
                </a:r>
                <a:r>
                  <a:rPr lang="en-US" altLang="en-US" sz="1200" b="1" dirty="0"/>
                  <a:t>PLTSA TPA RAWA KUCING KOTA TANGERANG  TA. 201</a:t>
                </a:r>
                <a:r>
                  <a:rPr lang="id-ID" altLang="en-US" sz="1200" b="1" dirty="0"/>
                  <a:t>7</a:t>
                </a:r>
                <a:endParaRPr lang="en-US" altLang="en-US" sz="1200" b="1" dirty="0"/>
              </a:p>
            </p:txBody>
          </p:sp>
          <p:sp>
            <p:nvSpPr>
              <p:cNvPr id="36" name="Text Box 16"/>
              <p:cNvSpPr txBox="1">
                <a:spLocks noChangeArrowheads="1"/>
              </p:cNvSpPr>
              <p:nvPr/>
            </p:nvSpPr>
            <p:spPr bwMode="gray">
              <a:xfrm>
                <a:off x="4708847" y="3028093"/>
                <a:ext cx="354012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2100" b="1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 flipV="1">
                <a:off x="5086672" y="3484500"/>
                <a:ext cx="3698875" cy="1323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prstDash val="sysDot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" name="Group 3"/>
              <p:cNvGrpSpPr>
                <a:grpSpLocks/>
              </p:cNvGrpSpPr>
              <p:nvPr/>
            </p:nvGrpSpPr>
            <p:grpSpPr bwMode="auto">
              <a:xfrm>
                <a:off x="4499992" y="2929508"/>
                <a:ext cx="762000" cy="554303"/>
                <a:chOff x="1110" y="2656"/>
                <a:chExt cx="1549" cy="1351"/>
              </a:xfrm>
            </p:grpSpPr>
            <p:sp>
              <p:nvSpPr>
                <p:cNvPr id="40" name="AutoShape 4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endParaRPr lang="id-ID" altLang="en-US"/>
                </a:p>
              </p:txBody>
            </p:sp>
            <p:sp>
              <p:nvSpPr>
                <p:cNvPr id="41" name="AutoShape 5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gradFill rotWithShape="1">
                  <a:gsLst>
                    <a:gs pos="0">
                      <a:srgbClr val="E6E6E6"/>
                    </a:gs>
                    <a:gs pos="7500">
                      <a:srgbClr val="7D8496"/>
                    </a:gs>
                    <a:gs pos="26500">
                      <a:srgbClr val="E6E6E6"/>
                    </a:gs>
                    <a:gs pos="34000">
                      <a:srgbClr val="7D8496"/>
                    </a:gs>
                    <a:gs pos="46500">
                      <a:srgbClr val="E6E6E6"/>
                    </a:gs>
                    <a:gs pos="50000">
                      <a:srgbClr val="FFFFFF"/>
                    </a:gs>
                    <a:gs pos="53500">
                      <a:srgbClr val="E6E6E6"/>
                    </a:gs>
                    <a:gs pos="66000">
                      <a:srgbClr val="7D8496"/>
                    </a:gs>
                    <a:gs pos="73500">
                      <a:srgbClr val="E6E6E6"/>
                    </a:gs>
                    <a:gs pos="92500">
                      <a:srgbClr val="7D8496"/>
                    </a:gs>
                    <a:gs pos="100000">
                      <a:srgbClr val="E6E6E6"/>
                    </a:gs>
                  </a:gsLst>
                  <a:lin ang="27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endParaRPr lang="id-ID" altLang="en-US"/>
                </a:p>
              </p:txBody>
            </p:sp>
            <p:sp>
              <p:nvSpPr>
                <p:cNvPr id="42" name="AutoShape 6"/>
                <p:cNvSpPr>
                  <a:spLocks noChangeArrowheads="1"/>
                </p:cNvSpPr>
                <p:nvPr/>
              </p:nvSpPr>
              <p:spPr bwMode="gray">
                <a:xfrm>
                  <a:off x="1200" y="2737"/>
                  <a:ext cx="1349" cy="1167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/>
                </a:p>
              </p:txBody>
            </p:sp>
          </p:grpSp>
          <p:sp>
            <p:nvSpPr>
              <p:cNvPr id="39" name="Text Box 13"/>
              <p:cNvSpPr txBox="1">
                <a:spLocks noChangeArrowheads="1"/>
              </p:cNvSpPr>
              <p:nvPr/>
            </p:nvSpPr>
            <p:spPr bwMode="gray">
              <a:xfrm>
                <a:off x="4706901" y="2994397"/>
                <a:ext cx="354012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id-ID" altLang="en-US" sz="2100" b="1" dirty="0">
                    <a:solidFill>
                      <a:schemeClr val="bg1"/>
                    </a:solidFill>
                  </a:rPr>
                  <a:t>9</a:t>
                </a:r>
                <a:endParaRPr lang="en-US" altLang="en-US" sz="2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5673546" y="4620740"/>
              <a:ext cx="3898636" cy="1483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849975" y="3777450"/>
              <a:ext cx="4363253" cy="724256"/>
              <a:chOff x="4708847" y="3605441"/>
              <a:chExt cx="4139686" cy="646331"/>
            </a:xfrm>
          </p:grpSpPr>
          <p:sp>
            <p:nvSpPr>
              <p:cNvPr id="32" name="AutoShape 24"/>
              <p:cNvSpPr>
                <a:spLocks noChangeArrowheads="1"/>
              </p:cNvSpPr>
              <p:nvPr/>
            </p:nvSpPr>
            <p:spPr bwMode="gray">
              <a:xfrm>
                <a:off x="4708847" y="3619089"/>
                <a:ext cx="663614" cy="478809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5394133" y="3605441"/>
                <a:ext cx="34544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r>
                  <a:rPr lang="nn-NO" altLang="en-US" sz="1200" b="1" dirty="0"/>
                  <a:t>KAJIAN PERSYARATAN DAN KELENGKAPAN PENGEMBANGAN WASTE TO ENERGY</a:t>
                </a:r>
                <a:r>
                  <a:rPr lang="id-ID" altLang="en-US" sz="1200" b="1" dirty="0"/>
                  <a:t> TA. 2017</a:t>
                </a:r>
                <a:endParaRPr lang="en-US" altLang="en-US" sz="1200" b="1" dirty="0"/>
              </a:p>
            </p:txBody>
          </p:sp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gray">
              <a:xfrm>
                <a:off x="4793210" y="3695155"/>
                <a:ext cx="4597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id-ID" altLang="en-US" sz="1800" b="1" dirty="0">
                    <a:solidFill>
                      <a:schemeClr val="bg1"/>
                    </a:solidFill>
                  </a:rPr>
                  <a:t>10</a:t>
                </a:r>
                <a:endParaRPr lang="en-US" altLang="en-US" sz="1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5678896" y="4582228"/>
              <a:ext cx="3640958" cy="517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en-US" sz="1200" b="1" dirty="0"/>
                <a:t>KAJIAN TIPPING FEE </a:t>
              </a:r>
            </a:p>
            <a:p>
              <a:r>
                <a:rPr lang="en-US" altLang="en-US" sz="1200" b="1" dirty="0"/>
                <a:t>WASTE TO ENERGY</a:t>
              </a:r>
              <a:r>
                <a:rPr lang="id-ID" altLang="en-US" sz="1200" b="1" dirty="0"/>
                <a:t> TA. 2017</a:t>
              </a:r>
              <a:endParaRPr lang="en-US" altLang="en-US" sz="1200" b="1" dirty="0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gray">
            <a:xfrm>
              <a:off x="5070109" y="4715230"/>
              <a:ext cx="373131" cy="46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/>
              <a:r>
                <a:rPr lang="en-US" altLang="en-US" sz="2100" b="1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V="1">
              <a:off x="5468339" y="5226663"/>
              <a:ext cx="3898636" cy="1483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4"/>
            <p:cNvSpPr>
              <a:spLocks noChangeArrowheads="1"/>
            </p:cNvSpPr>
            <p:nvPr/>
          </p:nvSpPr>
          <p:spPr bwMode="gray">
            <a:xfrm>
              <a:off x="4856715" y="4602975"/>
              <a:ext cx="796412" cy="61055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endParaRPr lang="id-ID" altLang="en-US"/>
            </a:p>
          </p:txBody>
        </p:sp>
        <p:sp>
          <p:nvSpPr>
            <p:cNvPr id="30" name="AutoShape 5"/>
            <p:cNvSpPr>
              <a:spLocks noChangeArrowheads="1"/>
            </p:cNvSpPr>
            <p:nvPr/>
          </p:nvSpPr>
          <p:spPr bwMode="gray">
            <a:xfrm>
              <a:off x="4849975" y="4518259"/>
              <a:ext cx="796412" cy="61055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endParaRPr lang="id-ID" altLang="en-US"/>
            </a:p>
          </p:txBody>
        </p:sp>
        <p:sp>
          <p:nvSpPr>
            <p:cNvPr id="31" name="AutoShape 6"/>
            <p:cNvSpPr>
              <a:spLocks noChangeArrowheads="1"/>
            </p:cNvSpPr>
            <p:nvPr/>
          </p:nvSpPr>
          <p:spPr bwMode="gray">
            <a:xfrm>
              <a:off x="4896640" y="4560218"/>
              <a:ext cx="699453" cy="53653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gray">
            <a:xfrm>
              <a:off x="4956600" y="4677471"/>
              <a:ext cx="484589" cy="413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/>
              <a:r>
                <a:rPr lang="id-ID" altLang="en-US" sz="1800" b="1" dirty="0">
                  <a:solidFill>
                    <a:schemeClr val="bg1"/>
                  </a:solidFill>
                </a:rPr>
                <a:t>11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849975" y="5299019"/>
              <a:ext cx="4455993" cy="536537"/>
              <a:chOff x="4789074" y="4856326"/>
              <a:chExt cx="4227674" cy="478809"/>
            </a:xfrm>
          </p:grpSpPr>
          <p:sp>
            <p:nvSpPr>
              <p:cNvPr id="22" name="AutoShape 24"/>
              <p:cNvSpPr>
                <a:spLocks noChangeArrowheads="1"/>
              </p:cNvSpPr>
              <p:nvPr/>
            </p:nvSpPr>
            <p:spPr bwMode="gray">
              <a:xfrm>
                <a:off x="4789074" y="4856326"/>
                <a:ext cx="663614" cy="478809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d-ID"/>
              </a:p>
            </p:txBody>
          </p:sp>
          <p:sp>
            <p:nvSpPr>
              <p:cNvPr id="23" name="Text Box 15"/>
              <p:cNvSpPr txBox="1">
                <a:spLocks noChangeArrowheads="1"/>
              </p:cNvSpPr>
              <p:nvPr/>
            </p:nvSpPr>
            <p:spPr bwMode="auto">
              <a:xfrm>
                <a:off x="5562348" y="4864898"/>
                <a:ext cx="34544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r>
                  <a:rPr lang="fi-FI" altLang="en-US" sz="1200" b="1" dirty="0"/>
                  <a:t>KAJIAN ANALISA KOMPOSISI KIMIA SAMPAH</a:t>
                </a:r>
                <a:r>
                  <a:rPr lang="id-ID" altLang="en-US" sz="1200" b="1" dirty="0"/>
                  <a:t> TA. 2018</a:t>
                </a:r>
                <a:endParaRPr lang="en-US" altLang="en-US" sz="1200" b="1" dirty="0"/>
              </a:p>
            </p:txBody>
          </p:sp>
        </p:grpSp>
        <p:sp>
          <p:nvSpPr>
            <p:cNvPr id="20" name="Text Box 16"/>
            <p:cNvSpPr txBox="1">
              <a:spLocks noChangeArrowheads="1"/>
            </p:cNvSpPr>
            <p:nvPr/>
          </p:nvSpPr>
          <p:spPr bwMode="gray">
            <a:xfrm>
              <a:off x="4980657" y="5387804"/>
              <a:ext cx="487682" cy="413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/>
              <a:r>
                <a:rPr lang="id-ID" altLang="en-US" sz="1800" b="1" dirty="0">
                  <a:solidFill>
                    <a:schemeClr val="bg1"/>
                  </a:solidFill>
                </a:rPr>
                <a:t>12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 flipV="1">
              <a:off x="5850845" y="5966830"/>
              <a:ext cx="3898636" cy="1483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235345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2953827"/>
            <a:ext cx="9906001" cy="950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D" sz="4400">
                <a:solidFill>
                  <a:schemeClr val="tx1"/>
                </a:solidFill>
              </a:rPr>
              <a:t>Terima kasih</a:t>
            </a:r>
            <a:endParaRPr lang="id-ID" sz="4400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2963" y="4657213"/>
            <a:ext cx="9740075" cy="1277483"/>
            <a:chOff x="102108" y="5679187"/>
            <a:chExt cx="11987785" cy="1277483"/>
          </a:xfrm>
        </p:grpSpPr>
        <p:grpSp>
          <p:nvGrpSpPr>
            <p:cNvPr id="6" name="Group 5"/>
            <p:cNvGrpSpPr/>
            <p:nvPr/>
          </p:nvGrpSpPr>
          <p:grpSpPr>
            <a:xfrm>
              <a:off x="102108" y="5679187"/>
              <a:ext cx="11987785" cy="993598"/>
              <a:chOff x="102108" y="333653"/>
              <a:chExt cx="11987785" cy="99359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02108" y="333653"/>
                <a:ext cx="11987785" cy="5677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1600" b="1" dirty="0">
                    <a:solidFill>
                      <a:schemeClr val="accent4">
                        <a:lumMod val="50000"/>
                      </a:schemeClr>
                    </a:solidFill>
                  </a:rPr>
                  <a:t>Penjajakan Minat Pasar (</a:t>
                </a:r>
                <a:r>
                  <a:rPr lang="id-ID" sz="1600" b="1" i="1" dirty="0">
                    <a:solidFill>
                      <a:schemeClr val="accent4">
                        <a:lumMod val="50000"/>
                      </a:schemeClr>
                    </a:solidFill>
                  </a:rPr>
                  <a:t>Market Sounding</a:t>
                </a:r>
                <a:r>
                  <a:rPr lang="id-ID" sz="1600" b="1" dirty="0">
                    <a:solidFill>
                      <a:schemeClr val="accent4">
                        <a:lumMod val="50000"/>
                      </a:schemeClr>
                    </a:solidFill>
                  </a:rPr>
                  <a:t>)</a:t>
                </a:r>
                <a:endParaRPr lang="id-ID" sz="1600" b="1" i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02108" y="759480"/>
                <a:ext cx="11987785" cy="5677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2000" b="1" dirty="0">
                    <a:solidFill>
                      <a:schemeClr val="tx2">
                        <a:lumMod val="75000"/>
                      </a:schemeClr>
                    </a:solidFill>
                  </a:rPr>
                  <a:t>Kerjasama Pemerintah dan Badan Usaha Dalam Penyediaan Infrastruktur</a:t>
                </a:r>
              </a:p>
              <a:p>
                <a:pPr algn="ctr"/>
                <a:r>
                  <a:rPr lang="id-ID" sz="2000" b="1" dirty="0">
                    <a:solidFill>
                      <a:schemeClr val="tx2">
                        <a:lumMod val="75000"/>
                      </a:schemeClr>
                    </a:solidFill>
                  </a:rPr>
                  <a:t>PLTSa RAWA KUCING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517621" y="6672785"/>
              <a:ext cx="3156758" cy="2838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smtClean="0">
                  <a:solidFill>
                    <a:schemeClr val="accent4">
                      <a:lumMod val="50000"/>
                    </a:schemeClr>
                  </a:solidFill>
                </a:rPr>
                <a:t>15 </a:t>
              </a:r>
              <a:r>
                <a:rPr lang="id-ID" sz="1400" b="1" dirty="0">
                  <a:solidFill>
                    <a:schemeClr val="accent4">
                      <a:lumMod val="50000"/>
                    </a:schemeClr>
                  </a:solidFill>
                </a:rPr>
                <a:t>Mei 2018</a:t>
              </a:r>
              <a:endParaRPr lang="id-ID" sz="1400" b="1" i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5" descr="C:\Users\Asus\Desktop\logo tangera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4568" y="1087276"/>
            <a:ext cx="1648420" cy="180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0524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BB453D-F045-4494-BDDB-BA1BF5F8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9A8AE0-49F5-4871-8DE3-F8228DBA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78082"/>
            <a:ext cx="8543925" cy="4898881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ID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Pemerintah</a:t>
            </a:r>
            <a:r>
              <a:rPr lang="en-ID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Kota Tangerang </a:t>
            </a:r>
            <a:r>
              <a:rPr lang="id-ID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sedang dan akan </a:t>
            </a:r>
            <a:r>
              <a:rPr lang="en-ID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melaksanakan</a:t>
            </a:r>
            <a:r>
              <a:rPr lang="en-ID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d-ID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penanganan sampah dengan teknologi yang reduksi sampah secara signifikan dan ramah lingkungan</a:t>
            </a:r>
            <a:r>
              <a:rPr lang="en-ID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 </a:t>
            </a:r>
            <a:endParaRPr lang="id-ID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Kuantitas sampah semakin meningkat dari tahun ke tahun seiring dengan pertambahan jumlah penduduk dengan segala kegiatannya;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Pemrosesan akhir sampah dengan sistem </a:t>
            </a:r>
            <a:r>
              <a:rPr lang="id-ID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Sanitary Landfill </a:t>
            </a:r>
            <a:r>
              <a:rPr lang="id-ID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membutuhkan lahan luas dan akan bertambah terus dari tahun ke tahun, sementara itu lahan yang tersedia untuk TPA semakin terbatas;</a:t>
            </a:r>
            <a:endParaRPr lang="id-ID" sz="24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Diperlukan sistem dan teknologi pengolahan sampah yang menjamin pengolahan sampah yang berkelanjutan (</a:t>
            </a:r>
            <a:r>
              <a:rPr lang="id-ID" sz="2400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sustainable)</a:t>
            </a:r>
          </a:p>
          <a:p>
            <a:pPr marL="0" indent="0" algn="just">
              <a:buNone/>
            </a:pPr>
            <a:endParaRPr lang="id-ID" sz="24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endParaRPr lang="id-ID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endParaRPr lang="en-ID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endParaRPr lang="en-ID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758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270F263-7F7F-4AE2-B0D5-F844E87B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6"/>
            <a:ext cx="8778648" cy="632401"/>
          </a:xfrm>
        </p:spPr>
        <p:txBody>
          <a:bodyPr/>
          <a:lstStyle/>
          <a:p>
            <a:r>
              <a:rPr lang="en-ID" dirty="0" err="1"/>
              <a:t>Penjajakan</a:t>
            </a:r>
            <a:r>
              <a:rPr lang="en-ID" dirty="0"/>
              <a:t> </a:t>
            </a:r>
            <a:r>
              <a:rPr lang="en-ID" dirty="0" err="1"/>
              <a:t>Minat</a:t>
            </a:r>
            <a:r>
              <a:rPr lang="en-ID" dirty="0"/>
              <a:t> Pasar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3008AAA-03BC-4302-B934-08B42C3902CE}"/>
              </a:ext>
            </a:extLst>
          </p:cNvPr>
          <p:cNvSpPr/>
          <p:nvPr/>
        </p:nvSpPr>
        <p:spPr>
          <a:xfrm>
            <a:off x="148281" y="1593836"/>
            <a:ext cx="9643702" cy="4683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id-ID" sz="2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Pemerintah Kota Tangerang melakukan Penjajakan Minat Pasar (</a:t>
            </a:r>
            <a:r>
              <a:rPr lang="id-ID" sz="20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Market Sounding</a:t>
            </a:r>
            <a:r>
              <a:rPr lang="id-ID" sz="2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) antara lain melalui kegiatan </a:t>
            </a:r>
            <a:r>
              <a:rPr lang="id-ID" sz="2000" dirty="0">
                <a:solidFill>
                  <a:srgbClr val="C00000"/>
                </a:solidFill>
                <a:latin typeface="+mj-lt"/>
              </a:rPr>
              <a:t>pertemuan publik,  dua pihak </a:t>
            </a:r>
            <a:r>
              <a:rPr lang="id-ID" sz="2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(</a:t>
            </a:r>
            <a:r>
              <a:rPr lang="id-ID" sz="20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one-on-one meeting</a:t>
            </a:r>
            <a:r>
              <a:rPr lang="id-ID" sz="2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) dan </a:t>
            </a:r>
            <a:r>
              <a:rPr lang="id-ID" sz="2000" dirty="0">
                <a:solidFill>
                  <a:srgbClr val="C00000"/>
                </a:solidFill>
                <a:latin typeface="+mj-lt"/>
              </a:rPr>
              <a:t>promosi </a:t>
            </a:r>
            <a:r>
              <a:rPr lang="id-ID" sz="2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dengan calon investor, lembaga keuangan nasional dan internasional, serta pihak lain yang memiliki ketertarikan terhadap proyek pembangunan dan pengoperasian Instalasi Pengolahan Sampah Menjadi Listrik (PLTSa) “Proyek”.</a:t>
            </a:r>
          </a:p>
          <a:p>
            <a:pPr marL="342900" indent="-342900" algn="just">
              <a:lnSpc>
                <a:spcPct val="130000"/>
              </a:lnSpc>
              <a:buFontTx/>
              <a:buAutoNum type="arabicPeriod"/>
            </a:pPr>
            <a:r>
              <a:rPr lang="id-ID" sz="2000" dirty="0">
                <a:solidFill>
                  <a:srgbClr val="C00000"/>
                </a:solidFill>
              </a:rPr>
              <a:t>Kegiatan </a:t>
            </a:r>
            <a:r>
              <a:rPr lang="id-ID" sz="2000" dirty="0">
                <a:solidFill>
                  <a:schemeClr val="tx2">
                    <a:lumMod val="75000"/>
                  </a:schemeClr>
                </a:solidFill>
              </a:rPr>
              <a:t>Penjajakan Minat Pasar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chemeClr val="tx2">
                    <a:lumMod val="75000"/>
                  </a:schemeClr>
                </a:solidFill>
              </a:rPr>
              <a:t>dimaksudkan memperoleh </a:t>
            </a:r>
            <a:r>
              <a:rPr lang="id-ID" sz="2000" dirty="0">
                <a:solidFill>
                  <a:srgbClr val="C00000"/>
                </a:solidFill>
              </a:rPr>
              <a:t>masukan dan tanggapan </a:t>
            </a:r>
            <a:r>
              <a:rPr lang="id-ID" sz="2000" dirty="0">
                <a:solidFill>
                  <a:schemeClr val="tx2">
                    <a:lumMod val="75000"/>
                  </a:schemeClr>
                </a:solidFill>
              </a:rPr>
              <a:t>terhadap pelaksanaan “Proyek”  dari pemangku kepentingan yang berasal dari Badan Usaha / Lembaga / Institusi / Organisasi Nasional atau Internasional</a:t>
            </a:r>
          </a:p>
          <a:p>
            <a:pPr marL="342900" indent="-342900" algn="just">
              <a:lnSpc>
                <a:spcPct val="130000"/>
              </a:lnSpc>
              <a:buFontTx/>
              <a:buAutoNum type="arabicPeriod"/>
            </a:pPr>
            <a:r>
              <a:rPr lang="id-ID" sz="2000" dirty="0">
                <a:solidFill>
                  <a:srgbClr val="C00000"/>
                </a:solidFill>
              </a:rPr>
              <a:t>Penjajakan Minat Pasar </a:t>
            </a:r>
            <a:r>
              <a:rPr lang="id-ID" sz="2000" dirty="0">
                <a:solidFill>
                  <a:schemeClr val="tx2">
                    <a:lumMod val="75000"/>
                  </a:schemeClr>
                </a:solidFill>
              </a:rPr>
              <a:t>ini merupakan bagian proses pelaksanaan “Proyek”</a:t>
            </a:r>
          </a:p>
          <a:p>
            <a:pPr marL="342900" indent="-342900">
              <a:buAutoNum type="arabicPeriod"/>
            </a:pPr>
            <a:endParaRPr lang="id-ID" sz="2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160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32563F-027F-4FB6-A99B-9740CBB8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23" y="365126"/>
            <a:ext cx="9839719" cy="632401"/>
          </a:xfrm>
        </p:spPr>
        <p:txBody>
          <a:bodyPr>
            <a:noAutofit/>
          </a:bodyPr>
          <a:lstStyle/>
          <a:p>
            <a:r>
              <a:rPr lang="id-ID" dirty="0"/>
              <a:t>Dasar Hukum/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Perundang-Undangan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05567E-7E55-4892-9C4B-AC74CE0E9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78" y="1189541"/>
            <a:ext cx="4722422" cy="535528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id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Undang-Undang No. 30 Tahun 2007 tentang Energi;</a:t>
            </a:r>
          </a:p>
          <a:p>
            <a:pPr marL="342900" indent="-342900">
              <a:buAutoNum type="arabicPeriod"/>
            </a:pPr>
            <a:r>
              <a:rPr lang="id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Undang-Undang No. 18 Tahun 2008 tentang Pengelolaan Sampah;</a:t>
            </a:r>
          </a:p>
          <a:p>
            <a:pPr marL="342900" indent="-342900">
              <a:buAutoNum type="arabicPeriod"/>
            </a:pPr>
            <a:r>
              <a:rPr lang="id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Undang-Undang No. 30 Tahun 2009 tentang Ketenagalistrikan;</a:t>
            </a:r>
          </a:p>
          <a:p>
            <a:pPr marL="342900" indent="-342900">
              <a:buAutoNum type="arabicPeriod"/>
            </a:pPr>
            <a:r>
              <a:rPr lang="id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Undang-Undang No. 23 Tahun 2014 tentang Pemerintahan Daerah serta perubahannya;</a:t>
            </a:r>
          </a:p>
          <a:p>
            <a:pPr marL="342900" indent="-342900">
              <a:buAutoNum type="arabicPeriod"/>
            </a:pPr>
            <a:r>
              <a:rPr lang="id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Peraturan Pemerintah No. 14 Tahun 2012 tentang Kegiatan Usaha Penyediaan Tenaga Listrik;</a:t>
            </a:r>
          </a:p>
          <a:p>
            <a:pPr marL="342900" indent="-342900">
              <a:buAutoNum type="arabicPeriod"/>
            </a:pPr>
            <a:r>
              <a:rPr lang="id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Peraturan Pemerintah No. 81 Tahun 2012 tentang Pengelolaan Sampah Rumah Tangga dan Sampah Sejenis Sampah Rumah Tangga;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id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Peraturan Presiden No. 38 Tahun 2015 tentang Kerjasama Pemerintah dengan Badan Usaha Dalam Penyediaan Infrastruktur;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id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Peraturan Presiden No. 4 Tahun 2016 tentang Percepatan Pembangunan Infrastruktur Ketenagalistrikan;</a:t>
            </a:r>
          </a:p>
          <a:p>
            <a:pPr marL="342900" indent="-342900">
              <a:buAutoNum type="arabicPeriod"/>
            </a:pPr>
            <a:endParaRPr lang="id-ID" sz="18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ID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9FA52F-D040-415C-B61E-D82043518A10}"/>
              </a:ext>
            </a:extLst>
          </p:cNvPr>
          <p:cNvSpPr txBox="1">
            <a:spLocks/>
          </p:cNvSpPr>
          <p:nvPr/>
        </p:nvSpPr>
        <p:spPr>
          <a:xfrm>
            <a:off x="4953000" y="1189542"/>
            <a:ext cx="4808838" cy="5355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9"/>
            </a:pPr>
            <a:r>
              <a:rPr lang="id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Peraturan Presiden Republik Indonesia. Nomor 58 Tahun 2017. Tentang. Perubahan Atas Peraturan Presiden Nomor 3 Tahun 2016. Tentang Percepatan Pelaksanaan Proyek Strategis Nasional;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ID" sz="1600" dirty="0" err="1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Peraturan</a:t>
            </a:r>
            <a:r>
              <a:rPr lang="en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600" dirty="0" err="1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Presiden</a:t>
            </a:r>
            <a:r>
              <a:rPr lang="en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No. 35 </a:t>
            </a:r>
            <a:r>
              <a:rPr lang="en-ID" sz="1600" dirty="0" err="1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Tahun</a:t>
            </a:r>
            <a:r>
              <a:rPr lang="en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2018 </a:t>
            </a:r>
            <a:r>
              <a:rPr lang="en-ID" sz="1600" dirty="0" err="1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tentang</a:t>
            </a:r>
            <a:r>
              <a:rPr lang="en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600" dirty="0" err="1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Percepatan</a:t>
            </a:r>
            <a:r>
              <a:rPr lang="en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Pembangunan </a:t>
            </a:r>
            <a:r>
              <a:rPr lang="en-ID" sz="1600" dirty="0" err="1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Instalasi</a:t>
            </a:r>
            <a:r>
              <a:rPr lang="en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600" dirty="0" err="1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Pengolah</a:t>
            </a:r>
            <a:r>
              <a:rPr lang="en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600" dirty="0" err="1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Sampah</a:t>
            </a:r>
            <a:r>
              <a:rPr lang="en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600" dirty="0" err="1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Menjadi</a:t>
            </a:r>
            <a:r>
              <a:rPr lang="en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600" dirty="0" err="1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Energi</a:t>
            </a:r>
            <a:r>
              <a:rPr lang="en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600" dirty="0" err="1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Listrik</a:t>
            </a:r>
            <a:r>
              <a:rPr lang="en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600" dirty="0" err="1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Berbasis</a:t>
            </a:r>
            <a:r>
              <a:rPr lang="en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1600" dirty="0" err="1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Teknologi</a:t>
            </a:r>
            <a:r>
              <a:rPr lang="en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Ramah </a:t>
            </a:r>
            <a:r>
              <a:rPr lang="en-ID" sz="1600" dirty="0" err="1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Lingkungan</a:t>
            </a:r>
            <a:endParaRPr lang="id-ID" sz="16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id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Peraturan Menteri Perencanaan Pembangunan Nasional No. 4 Tahun 2015 tentang Tata Cara Pelaksanaan Kerjasama Pemerintah dengan Badan Usaha Dalam Penyediaan Infrastruktur; dan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id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Peraturan Presiden Nomor 14 Tahun 2017 tentang Perubahan atas Peraturan Presiden Nomor 4 Tahun 2016 tentang Percepatan Pembangunan Infrastruktur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id-ID" sz="16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Peraturan perundang-undangan terkait lainnya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D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164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906000" cy="11862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  <a:latin typeface="Caviar Dreams" panose="020B0402020204020504" pitchFamily="34" charset="0"/>
              </a:rPr>
              <a:t>Dasar Hukum Pembangunan Instalasi Pengolahan Sampah Menjadi Energy Listrik (PLTSa)</a:t>
            </a:r>
            <a:r>
              <a:rPr lang="id-ID" sz="3200" dirty="0">
                <a:solidFill>
                  <a:schemeClr val="tx1"/>
                </a:solidFill>
                <a:latin typeface="Caviar Dreams" panose="020B0402020204020504" pitchFamily="34" charset="0"/>
              </a:rPr>
              <a:t> </a:t>
            </a:r>
          </a:p>
          <a:p>
            <a:pPr algn="ctr"/>
            <a:r>
              <a:rPr lang="id-ID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Undang-Undang RI No. 18 Tahun 2008 tentang Pengelolaan Sampah</a:t>
            </a:r>
            <a:endParaRPr lang="id-ID" dirty="0">
              <a:solidFill>
                <a:schemeClr val="tx1"/>
              </a:solidFill>
              <a:latin typeface="Caviar Dreams" panose="020B04020202040205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9390" y="1316122"/>
            <a:ext cx="8919410" cy="4943015"/>
            <a:chOff x="1057983" y="1173826"/>
            <a:chExt cx="10076034" cy="4943015"/>
          </a:xfrm>
        </p:grpSpPr>
        <p:sp>
          <p:nvSpPr>
            <p:cNvPr id="8" name="Rectangle 7"/>
            <p:cNvSpPr/>
            <p:nvPr/>
          </p:nvSpPr>
          <p:spPr>
            <a:xfrm>
              <a:off x="1057983" y="4719919"/>
              <a:ext cx="10076033" cy="13969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>
                  <a:solidFill>
                    <a:schemeClr val="tx2">
                      <a:lumMod val="50000"/>
                    </a:schemeClr>
                  </a:solidFill>
                  <a:latin typeface="Caviar Dreams" panose="020B0402020204020504" pitchFamily="34" charset="0"/>
                </a:rPr>
                <a:t>Pasal 27 UU</a:t>
              </a:r>
            </a:p>
            <a:p>
              <a:pPr algn="ctr"/>
              <a:r>
                <a:rPr lang="id-ID" sz="1600" dirty="0">
                  <a:solidFill>
                    <a:schemeClr val="tx2">
                      <a:lumMod val="50000"/>
                    </a:schemeClr>
                  </a:solidFill>
                  <a:latin typeface="Caviar Dreams" panose="020B0402020204020504" pitchFamily="34" charset="0"/>
                </a:rPr>
                <a:t>Pemerintah daerah kabupaten/kota secara sendiri-sendiri atau bersama-sama dapat bermitra dengan badan usaha pengelolaan sampah dalam penyelenggaraan pengelolaan sampah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7984" y="1173826"/>
              <a:ext cx="10076033" cy="1080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>
                  <a:solidFill>
                    <a:schemeClr val="tx2">
                      <a:lumMod val="50000"/>
                    </a:schemeClr>
                  </a:solidFill>
                  <a:latin typeface="Caviar Dreams" panose="020B0402020204020504" pitchFamily="34" charset="0"/>
                </a:rPr>
                <a:t>Pasal 5 UU</a:t>
              </a:r>
            </a:p>
            <a:p>
              <a:pPr algn="ctr"/>
              <a:r>
                <a:rPr lang="id-ID" sz="1600" dirty="0">
                  <a:solidFill>
                    <a:schemeClr val="tx2">
                      <a:lumMod val="50000"/>
                    </a:schemeClr>
                  </a:solidFill>
                  <a:latin typeface="Caviar Dreams" panose="020B0402020204020504" pitchFamily="34" charset="0"/>
                </a:rPr>
                <a:t>Pemerintah dan Pemerintah daerah bertugas menjamin terselenggaranya pengelolaan sampah yang baik dan berwawasan lingkungan sesuai dengan tujuan sebagaimana dimaksud dalam UU 18/2008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7983" y="2254539"/>
              <a:ext cx="10076033" cy="246537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b="1" dirty="0">
                  <a:solidFill>
                    <a:schemeClr val="tx2">
                      <a:lumMod val="50000"/>
                    </a:schemeClr>
                  </a:solidFill>
                  <a:latin typeface="Caviar Dreams" panose="020B0402020204020504" pitchFamily="34" charset="0"/>
                </a:rPr>
                <a:t>Pasal 6 UU</a:t>
              </a:r>
            </a:p>
            <a:p>
              <a:pPr algn="ctr"/>
              <a:r>
                <a:rPr lang="id-ID" sz="1600" dirty="0">
                  <a:solidFill>
                    <a:schemeClr val="tx2">
                      <a:lumMod val="50000"/>
                    </a:schemeClr>
                  </a:solidFill>
                  <a:latin typeface="Caviar Dreams" panose="020B0402020204020504" pitchFamily="34" charset="0"/>
                </a:rPr>
                <a:t>Tugas Pemerintah dan pemerintahan daerah dalam penyelenggaaraan pengelolaan sampah sebagaimana diatur dalam UU 18/2008 antara lain:</a:t>
              </a:r>
            </a:p>
            <a:p>
              <a:pPr marL="342900" indent="-342900">
                <a:buFont typeface="+mj-lt"/>
                <a:buAutoNum type="alphaLcPeriod"/>
              </a:pPr>
              <a:r>
                <a:rPr lang="id-ID" sz="1600" dirty="0">
                  <a:solidFill>
                    <a:schemeClr val="tx2">
                      <a:lumMod val="50000"/>
                    </a:schemeClr>
                  </a:solidFill>
                  <a:latin typeface="Caviar Dreams" panose="020B0402020204020504" pitchFamily="34" charset="0"/>
                </a:rPr>
                <a:t>Memfasilitasi, mengembangkan, dan melaksanakan upaya pengurangan, penanganan, dan pemanfaatan sampah;</a:t>
              </a:r>
            </a:p>
            <a:p>
              <a:pPr marL="342900" indent="-342900">
                <a:buFont typeface="+mj-lt"/>
                <a:buAutoNum type="alphaLcPeriod"/>
              </a:pPr>
              <a:r>
                <a:rPr lang="id-ID" sz="1600" dirty="0">
                  <a:solidFill>
                    <a:schemeClr val="tx2">
                      <a:lumMod val="50000"/>
                    </a:schemeClr>
                  </a:solidFill>
                  <a:latin typeface="Caviar Dreams" panose="020B0402020204020504" pitchFamily="34" charset="0"/>
                </a:rPr>
                <a:t>Melaksanakan pengelolaan sampah dan memfasilitasi penyediaan prasarana dan sarana pengelolaan sampah; dan</a:t>
              </a:r>
            </a:p>
            <a:p>
              <a:pPr marL="342900" indent="-342900">
                <a:buFont typeface="+mj-lt"/>
                <a:buAutoNum type="alphaLcPeriod"/>
              </a:pPr>
              <a:r>
                <a:rPr lang="id-ID" sz="1600" dirty="0">
                  <a:solidFill>
                    <a:schemeClr val="tx2">
                      <a:lumMod val="50000"/>
                    </a:schemeClr>
                  </a:solidFill>
                  <a:latin typeface="Caviar Dreams" panose="020B0402020204020504" pitchFamily="34" charset="0"/>
                </a:rPr>
                <a:t>Mendorong dan memfasilitasi pengembangan manfaat hasil pengelolaan sampah.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33134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CB9D61-5B6E-487F-8055-32C719F45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674" y="1893281"/>
            <a:ext cx="9331841" cy="1088087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ID" sz="1800" b="1" dirty="0"/>
              <a:t>TEKNOLOGI</a:t>
            </a:r>
          </a:p>
          <a:p>
            <a:pPr marL="0" indent="0">
              <a:buNone/>
            </a:pPr>
            <a:r>
              <a:rPr lang="en-ID" sz="1800" dirty="0" err="1"/>
              <a:t>Teknologi</a:t>
            </a:r>
            <a:r>
              <a:rPr lang="en-ID" sz="1800" dirty="0"/>
              <a:t> yang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teknologi</a:t>
            </a:r>
            <a:r>
              <a:rPr lang="en-ID" sz="1800" dirty="0"/>
              <a:t> yang </a:t>
            </a:r>
            <a:r>
              <a:rPr lang="en-ID" sz="1800" dirty="0" err="1"/>
              <a:t>mengolah</a:t>
            </a:r>
            <a:r>
              <a:rPr lang="en-ID" sz="1800" dirty="0"/>
              <a:t> </a:t>
            </a:r>
            <a:r>
              <a:rPr lang="en-ID" sz="1800" dirty="0" err="1"/>
              <a:t>sampah</a:t>
            </a:r>
            <a:r>
              <a:rPr lang="en-ID" sz="1800" dirty="0"/>
              <a:t> </a:t>
            </a:r>
            <a:r>
              <a:rPr lang="en-ID" sz="1800" dirty="0" err="1"/>
              <a:t>menjadi</a:t>
            </a:r>
            <a:r>
              <a:rPr lang="en-ID" sz="1800" dirty="0"/>
              <a:t> </a:t>
            </a:r>
            <a:r>
              <a:rPr lang="en-ID" sz="1800" dirty="0" err="1"/>
              <a:t>listrik</a:t>
            </a:r>
            <a:r>
              <a:rPr lang="en-ID" sz="1800" dirty="0"/>
              <a:t> dan </a:t>
            </a:r>
            <a:r>
              <a:rPr lang="en-ID" sz="1800" dirty="0" err="1"/>
              <a:t>mengurangi</a:t>
            </a:r>
            <a:r>
              <a:rPr lang="en-ID" sz="1800" dirty="0"/>
              <a:t> volume </a:t>
            </a:r>
            <a:r>
              <a:rPr lang="en-ID" sz="1800" dirty="0" err="1"/>
              <a:t>sampah</a:t>
            </a:r>
            <a:r>
              <a:rPr lang="en-ID" sz="1800" dirty="0"/>
              <a:t>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dirty="0" err="1"/>
              <a:t>signifikan</a:t>
            </a:r>
            <a:r>
              <a:rPr lang="en-ID" sz="1800" dirty="0"/>
              <a:t>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E8BE3D99-5EB7-47A4-B302-4CAFD5D17D61}"/>
              </a:ext>
            </a:extLst>
          </p:cNvPr>
          <p:cNvSpPr txBox="1">
            <a:spLocks/>
          </p:cNvSpPr>
          <p:nvPr/>
        </p:nvSpPr>
        <p:spPr>
          <a:xfrm>
            <a:off x="354674" y="3105312"/>
            <a:ext cx="3350635" cy="3314538"/>
          </a:xfrm>
          <a:prstGeom prst="rect">
            <a:avLst/>
          </a:prstGeom>
          <a:solidFill>
            <a:schemeClr val="accent6">
              <a:lumMod val="40000"/>
              <a:lumOff val="60000"/>
              <a:alpha val="38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/>
              <a:t>BIAYA PENGOLAHAN SAMPAH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800" dirty="0" err="1"/>
              <a:t>Dihitung</a:t>
            </a:r>
            <a:r>
              <a:rPr lang="en-ID" sz="1800" dirty="0"/>
              <a:t> per ton, </a:t>
            </a:r>
            <a:r>
              <a:rPr lang="en-ID" sz="1800" dirty="0" err="1"/>
              <a:t>diluar</a:t>
            </a:r>
            <a:r>
              <a:rPr lang="en-ID" sz="1800" dirty="0"/>
              <a:t> </a:t>
            </a:r>
            <a:r>
              <a:rPr lang="en-ID" sz="1800" dirty="0" err="1"/>
              <a:t>biaya</a:t>
            </a:r>
            <a:r>
              <a:rPr lang="en-ID" sz="1800" dirty="0"/>
              <a:t> </a:t>
            </a:r>
            <a:r>
              <a:rPr lang="en-ID" sz="1800" dirty="0" err="1"/>
              <a:t>pengumpulan</a:t>
            </a:r>
            <a:r>
              <a:rPr lang="en-ID" sz="1800" dirty="0"/>
              <a:t>, </a:t>
            </a:r>
            <a:r>
              <a:rPr lang="en-ID" sz="1800" dirty="0" err="1"/>
              <a:t>pengangkutan</a:t>
            </a:r>
            <a:r>
              <a:rPr lang="en-ID" sz="1800" dirty="0"/>
              <a:t> </a:t>
            </a:r>
            <a:r>
              <a:rPr lang="en-ID" sz="1800" dirty="0" err="1"/>
              <a:t>dan</a:t>
            </a:r>
            <a:r>
              <a:rPr lang="en-ID" sz="1800" dirty="0"/>
              <a:t> p</a:t>
            </a:r>
            <a:r>
              <a:rPr lang="id-ID" sz="1800" dirty="0"/>
              <a:t>emrosesan </a:t>
            </a:r>
            <a:r>
              <a:rPr lang="en-ID" sz="1800" dirty="0"/>
              <a:t> </a:t>
            </a:r>
            <a:r>
              <a:rPr lang="en-ID" sz="1800" dirty="0" err="1"/>
              <a:t>akhir</a:t>
            </a:r>
            <a:r>
              <a:rPr lang="en-ID" sz="1800" dirty="0"/>
              <a:t>; </a:t>
            </a:r>
            <a:endParaRPr lang="id-ID" sz="1800" dirty="0"/>
          </a:p>
          <a:p>
            <a:pPr marL="0" indent="0">
              <a:buNone/>
            </a:pPr>
            <a:r>
              <a:rPr lang="en-ID" sz="1800" dirty="0"/>
              <a:t>﻿</a:t>
            </a:r>
            <a:r>
              <a:rPr lang="en-ID" sz="1800" dirty="0" err="1"/>
              <a:t>Besarnya</a:t>
            </a:r>
            <a:r>
              <a:rPr lang="en-ID" sz="1800" dirty="0"/>
              <a:t> </a:t>
            </a:r>
            <a:r>
              <a:rPr lang="en-ID" sz="1800" dirty="0" err="1"/>
              <a:t>bantuan</a:t>
            </a:r>
            <a:r>
              <a:rPr lang="en-ID" sz="1800" dirty="0"/>
              <a:t> </a:t>
            </a:r>
            <a:r>
              <a:rPr lang="en-ID" sz="1800" dirty="0" err="1"/>
              <a:t>Biaya</a:t>
            </a:r>
            <a:r>
              <a:rPr lang="en-ID" sz="1800" dirty="0"/>
              <a:t> </a:t>
            </a:r>
            <a:r>
              <a:rPr lang="en-ID" sz="1800" dirty="0" err="1"/>
              <a:t>Layanan</a:t>
            </a:r>
            <a:r>
              <a:rPr lang="en-ID" sz="1800" dirty="0"/>
              <a:t> </a:t>
            </a:r>
            <a:r>
              <a:rPr lang="en-ID" sz="1800" dirty="0" err="1"/>
              <a:t>Pengolahan</a:t>
            </a:r>
            <a:r>
              <a:rPr lang="en-ID" sz="1800" dirty="0"/>
              <a:t> </a:t>
            </a:r>
            <a:r>
              <a:rPr lang="en-ID" sz="1800" dirty="0" err="1"/>
              <a:t>Sampah</a:t>
            </a:r>
            <a:r>
              <a:rPr lang="en-ID" sz="1800" dirty="0"/>
              <a:t> paling </a:t>
            </a:r>
            <a:r>
              <a:rPr lang="en-ID" sz="1800" dirty="0" err="1"/>
              <a:t>tinggi</a:t>
            </a:r>
            <a:r>
              <a:rPr lang="en-ID" sz="1800" dirty="0"/>
              <a:t> Rp500.000,00 (lima </a:t>
            </a:r>
            <a:r>
              <a:rPr lang="en-ID" sz="1800" dirty="0" err="1"/>
              <a:t>ratus</a:t>
            </a:r>
            <a:r>
              <a:rPr lang="en-ID" sz="1800" dirty="0"/>
              <a:t> </a:t>
            </a:r>
            <a:r>
              <a:rPr lang="en-ID" sz="1800" dirty="0" err="1"/>
              <a:t>ribu</a:t>
            </a:r>
            <a:r>
              <a:rPr lang="en-ID" sz="1800" dirty="0"/>
              <a:t> rupiah) per ton </a:t>
            </a:r>
            <a:r>
              <a:rPr lang="en-ID" sz="1800" dirty="0" err="1"/>
              <a:t>Sampah</a:t>
            </a:r>
            <a:r>
              <a:rPr lang="en-ID" sz="1800" dirty="0"/>
              <a:t>. </a:t>
            </a:r>
            <a:r>
              <a:rPr lang="id-ID" sz="1800" dirty="0"/>
              <a:t>(</a:t>
            </a:r>
            <a:r>
              <a:rPr lang="id-ID" sz="1800" b="1" dirty="0"/>
              <a:t>bersumber dari APBN</a:t>
            </a:r>
            <a:r>
              <a:rPr lang="id-ID" sz="1800" dirty="0"/>
              <a:t>)</a:t>
            </a:r>
            <a:r>
              <a:rPr lang="en-ID" sz="1800" dirty="0"/>
              <a:t>	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D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F53789F2-E415-49D8-9B68-28B4B20C3FE6}"/>
              </a:ext>
            </a:extLst>
          </p:cNvPr>
          <p:cNvSpPr txBox="1">
            <a:spLocks/>
          </p:cNvSpPr>
          <p:nvPr/>
        </p:nvSpPr>
        <p:spPr>
          <a:xfrm>
            <a:off x="3881644" y="3084529"/>
            <a:ext cx="5804871" cy="2217473"/>
          </a:xfrm>
          <a:prstGeom prst="rect">
            <a:avLst/>
          </a:prstGeom>
          <a:solidFill>
            <a:schemeClr val="accent6">
              <a:lumMod val="60000"/>
              <a:lumOff val="40000"/>
              <a:alpha val="38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800" b="1" dirty="0"/>
              <a:t>TARIF BELI LISTRIK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800" dirty="0" err="1"/>
              <a:t>Perjanjian</a:t>
            </a:r>
            <a:r>
              <a:rPr lang="en-ID" sz="1800" dirty="0"/>
              <a:t> </a:t>
            </a:r>
            <a:r>
              <a:rPr lang="en-ID" sz="1800" dirty="0" err="1"/>
              <a:t>Jual</a:t>
            </a:r>
            <a:r>
              <a:rPr lang="en-ID" sz="1800" dirty="0"/>
              <a:t> </a:t>
            </a:r>
            <a:r>
              <a:rPr lang="en-ID" sz="1800" dirty="0" err="1"/>
              <a:t>Beli</a:t>
            </a:r>
            <a:r>
              <a:rPr lang="en-ID" sz="1800" dirty="0"/>
              <a:t> </a:t>
            </a:r>
            <a:r>
              <a:rPr lang="en-ID" sz="1800" dirty="0" err="1"/>
              <a:t>Listrik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PLN </a:t>
            </a:r>
            <a:r>
              <a:rPr lang="en-ID" sz="1800" dirty="0" err="1"/>
              <a:t>selama</a:t>
            </a:r>
            <a:r>
              <a:rPr lang="en-ID" sz="1800" dirty="0"/>
              <a:t> </a:t>
            </a:r>
            <a:r>
              <a:rPr lang="en-ID" sz="1800" dirty="0" err="1"/>
              <a:t>periode</a:t>
            </a:r>
            <a:r>
              <a:rPr lang="en-ID" sz="1800" dirty="0"/>
              <a:t> </a:t>
            </a:r>
            <a:r>
              <a:rPr lang="id-ID" sz="1800" dirty="0"/>
              <a:t>“Proyek”</a:t>
            </a:r>
            <a:r>
              <a:rPr lang="en-ID" sz="18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sz="1800" dirty="0"/>
              <a:t>USD 13,35 cent/kWh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kapasitas</a:t>
            </a:r>
            <a:r>
              <a:rPr lang="en-ID" sz="1800" dirty="0"/>
              <a:t> </a:t>
            </a:r>
            <a:r>
              <a:rPr lang="en-ID" sz="1800" dirty="0" err="1"/>
              <a:t>sampai</a:t>
            </a:r>
            <a:r>
              <a:rPr lang="en-ID" sz="1800" dirty="0"/>
              <a:t> 20MW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sz="1800" dirty="0"/>
              <a:t>USD 14,54 cent/kWh – (0,076 x </a:t>
            </a:r>
            <a:r>
              <a:rPr lang="en-ID" sz="1800" dirty="0" err="1"/>
              <a:t>besaran</a:t>
            </a:r>
            <a:r>
              <a:rPr lang="en-ID" sz="1800" dirty="0"/>
              <a:t> </a:t>
            </a:r>
            <a:r>
              <a:rPr lang="en-ID" sz="1800" dirty="0" err="1"/>
              <a:t>kapasitas</a:t>
            </a:r>
            <a:r>
              <a:rPr lang="en-ID" sz="1800" dirty="0"/>
              <a:t> </a:t>
            </a:r>
            <a:r>
              <a:rPr lang="en-ID" sz="1800" dirty="0" err="1"/>
              <a:t>PLTSa</a:t>
            </a:r>
            <a:r>
              <a:rPr lang="en-ID" sz="1800" dirty="0"/>
              <a:t> yang </a:t>
            </a:r>
            <a:r>
              <a:rPr lang="en-ID" sz="1800" dirty="0" err="1"/>
              <a:t>dijual</a:t>
            </a:r>
            <a:r>
              <a:rPr lang="en-ID" sz="1800" dirty="0"/>
              <a:t> PLN)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kapasitas</a:t>
            </a:r>
            <a:r>
              <a:rPr lang="en-ID" sz="1800" dirty="0"/>
              <a:t> </a:t>
            </a:r>
            <a:r>
              <a:rPr lang="en-ID" sz="1800" dirty="0" err="1"/>
              <a:t>diatas</a:t>
            </a:r>
            <a:r>
              <a:rPr lang="en-ID" sz="1800" dirty="0"/>
              <a:t> 20MW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906000" cy="1396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  <a:latin typeface="Caviar Dreams" panose="020B0402020204020504" pitchFamily="34" charset="0"/>
              </a:rPr>
              <a:t>Dasar Hukum Pembangunan Instalasi Pengolahan Sampah Menjadi Energy Listrik (PLTSa)</a:t>
            </a:r>
            <a:r>
              <a:rPr lang="id-ID" sz="3200" b="1" dirty="0">
                <a:solidFill>
                  <a:schemeClr val="tx1"/>
                </a:solidFill>
                <a:latin typeface="Caviar Dreams" panose="020B0402020204020504" pitchFamily="34" charset="0"/>
              </a:rPr>
              <a:t> </a:t>
            </a:r>
          </a:p>
          <a:p>
            <a:pPr algn="ctr"/>
            <a:r>
              <a:rPr lang="id-ID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Peraturan Presiden No. 35 Tahun 2018 tentang Percepatan Pembangunan Installasi Pengolah Sampah menjadi Energi Listrik berbasis Teknologi Ramah Lingkungan</a:t>
            </a:r>
            <a:endParaRPr lang="id-ID" dirty="0">
              <a:solidFill>
                <a:schemeClr val="tx1"/>
              </a:solidFill>
              <a:latin typeface="Caviar Dreams" panose="020B0402020204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166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1CC01E9-25DE-445D-BF85-3709EE78BCD1}"/>
              </a:ext>
            </a:extLst>
          </p:cNvPr>
          <p:cNvSpPr/>
          <p:nvPr/>
        </p:nvSpPr>
        <p:spPr>
          <a:xfrm>
            <a:off x="-3229" y="4585852"/>
            <a:ext cx="9906000" cy="562410"/>
          </a:xfrm>
          <a:prstGeom prst="rect">
            <a:avLst/>
          </a:prstGeom>
          <a:solidFill>
            <a:schemeClr val="accent6">
              <a:lumMod val="40000"/>
              <a:lumOff val="6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048B427-F417-4FBF-ACEC-96D07F152E0D}"/>
              </a:ext>
            </a:extLst>
          </p:cNvPr>
          <p:cNvSpPr/>
          <p:nvPr/>
        </p:nvSpPr>
        <p:spPr>
          <a:xfrm>
            <a:off x="3229" y="2930090"/>
            <a:ext cx="9906000" cy="1655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7B145DC-30D1-479F-B39A-D1F55BD4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Kondisi Saat Ini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F1BF034-30EC-4169-AC0B-11C0676C1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5"/>
            <a:ext cx="8543925" cy="443930"/>
          </a:xfrm>
        </p:spPr>
        <p:txBody>
          <a:bodyPr/>
          <a:lstStyle/>
          <a:p>
            <a:r>
              <a:rPr lang="en-ID" sz="2000" dirty="0" err="1"/>
              <a:t>Pengelolaan</a:t>
            </a:r>
            <a:r>
              <a:rPr lang="en-ID" sz="2000" dirty="0"/>
              <a:t> </a:t>
            </a:r>
            <a:r>
              <a:rPr lang="id-ID" sz="2000" dirty="0"/>
              <a:t>TPA  Rawa Kucing Kota Tangerang</a:t>
            </a:r>
            <a:endParaRPr lang="en-GB" sz="2000" dirty="0"/>
          </a:p>
        </p:txBody>
      </p:sp>
      <p:pic>
        <p:nvPicPr>
          <p:cNvPr id="7" name="Picture 5" descr="C:\Users\Asus\Desktop\logo tangerang.png">
            <a:extLst>
              <a:ext uri="{FF2B5EF4-FFF2-40B4-BE49-F238E27FC236}">
                <a16:creationId xmlns="" xmlns:a16="http://schemas.microsoft.com/office/drawing/2014/main" id="{D51D36F6-F218-4360-8BBD-69CEF3CB8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78509" y="1049537"/>
            <a:ext cx="1648420" cy="180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6996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LIGO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2545</TotalTime>
  <Words>2431</Words>
  <Application>Microsoft Office PowerPoint</Application>
  <PresentationFormat>A4 Paper (210x297 mm)</PresentationFormat>
  <Paragraphs>265</Paragraphs>
  <Slides>30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Daftar Isi</vt:lpstr>
      <vt:lpstr>Slide 3</vt:lpstr>
      <vt:lpstr>Latar Belakang</vt:lpstr>
      <vt:lpstr>Penjajakan Minat Pasar</vt:lpstr>
      <vt:lpstr>Dasar Hukum/Peraturan Perundang-Undangan</vt:lpstr>
      <vt:lpstr>Slide 7</vt:lpstr>
      <vt:lpstr>Slide 8</vt:lpstr>
      <vt:lpstr>Kondisi Saat Ini</vt:lpstr>
      <vt:lpstr>Slide 10</vt:lpstr>
      <vt:lpstr>Layout TPA Rawa Kucing</vt:lpstr>
      <vt:lpstr>Slide 12</vt:lpstr>
      <vt:lpstr>Posisi TPA terhadap Bandara Soekarno-Hatta</vt:lpstr>
      <vt:lpstr>Tantangan Yang Dihadapi Proyek</vt:lpstr>
      <vt:lpstr>Biaya Pengelolaan TPA Rawa Kucing</vt:lpstr>
      <vt:lpstr>Biaya Pengelolaan TPA Rawa Kucing</vt:lpstr>
      <vt:lpstr>Slide 17</vt:lpstr>
      <vt:lpstr>Slide 18</vt:lpstr>
      <vt:lpstr>Slide 19</vt:lpstr>
      <vt:lpstr>Ruang Lingkup  Proyek</vt:lpstr>
      <vt:lpstr>Ruang Lingkup Kerjasama</vt:lpstr>
      <vt:lpstr>Teknologi Yang Dapat Diimplementasikan</vt:lpstr>
      <vt:lpstr>Teknologi Yang Dapat Diimplementasikan</vt:lpstr>
      <vt:lpstr>Pembagian Tugas  antara Pemerintah &amp; Badan Usaha Pelaksana</vt:lpstr>
      <vt:lpstr>Slide 25</vt:lpstr>
      <vt:lpstr>Persyaratan Badan Usaha Pelaksana</vt:lpstr>
      <vt:lpstr>Standar Kinerja</vt:lpstr>
      <vt:lpstr>Keterlibatan BUMD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Lumbanraja</dc:creator>
  <cp:lastModifiedBy>INDRIA</cp:lastModifiedBy>
  <cp:revision>184</cp:revision>
  <cp:lastPrinted>2018-05-14T04:55:44Z</cp:lastPrinted>
  <dcterms:created xsi:type="dcterms:W3CDTF">2017-01-23T13:10:54Z</dcterms:created>
  <dcterms:modified xsi:type="dcterms:W3CDTF">2018-05-14T06:37:33Z</dcterms:modified>
</cp:coreProperties>
</file>