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E169-3BA2-4606-919B-E59AA741E36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A2A23-2E8E-4CAB-8571-BB0172C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291A-B1EB-4FE7-ADB0-E3DD0B24B7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2" r="24758"/>
          <a:stretch/>
        </p:blipFill>
        <p:spPr>
          <a:xfrm rot="16200000">
            <a:off x="5669185" y="-5739724"/>
            <a:ext cx="823877" cy="1227603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725074" y="6666112"/>
            <a:ext cx="428423" cy="198805"/>
          </a:xfrm>
          <a:prstGeom prst="rect">
            <a:avLst/>
          </a:prstGeom>
          <a:solidFill>
            <a:srgbClr val="005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3" tIns="26993" rIns="26993" bIns="26993"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93" y="1021343"/>
            <a:ext cx="11949698" cy="53863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2" descr="E:\Yanuar\Dropbox\Kerjaan\ppt_template_bappenas_newLogo\gradient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86997" y="1279099"/>
            <a:ext cx="198804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2318" y="6666112"/>
            <a:ext cx="484827" cy="198805"/>
          </a:xfrm>
        </p:spPr>
        <p:txBody>
          <a:bodyPr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027959" y="6666112"/>
            <a:ext cx="291525" cy="198805"/>
          </a:xfrm>
          <a:prstGeom prst="rect">
            <a:avLst/>
          </a:prstGeom>
          <a:solidFill>
            <a:srgbClr val="005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377144" y="6666112"/>
            <a:ext cx="291525" cy="198805"/>
          </a:xfrm>
          <a:prstGeom prst="rect">
            <a:avLst/>
          </a:prstGeom>
          <a:solidFill>
            <a:srgbClr val="005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557" y="25412"/>
            <a:ext cx="793575" cy="784829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07293" y="25412"/>
            <a:ext cx="10189492" cy="784829"/>
          </a:xfrm>
        </p:spPr>
        <p:txBody>
          <a:bodyPr>
            <a:normAutofit/>
          </a:bodyPr>
          <a:lstStyle>
            <a:lvl1pPr algn="ctr">
              <a:defRPr sz="3199" b="1" i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34" y="31051"/>
            <a:ext cx="500690" cy="518891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17" name="TextBox 16"/>
          <p:cNvSpPr txBox="1"/>
          <p:nvPr userDrawn="1"/>
        </p:nvSpPr>
        <p:spPr>
          <a:xfrm>
            <a:off x="43034" y="526519"/>
            <a:ext cx="688299" cy="2718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700"/>
              </a:lnSpc>
              <a:defRPr/>
            </a:pPr>
            <a:r>
              <a:rPr lang="en-US" sz="700" b="1" dirty="0">
                <a:solidFill>
                  <a:srgbClr val="FFC000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ea typeface="MS PGothic" pitchFamily="34" charset="-128"/>
                <a:cs typeface="Arial" pitchFamily="34" charset="0"/>
              </a:rPr>
              <a:t>REPUBLIK INDONESIA</a:t>
            </a:r>
          </a:p>
        </p:txBody>
      </p:sp>
    </p:spTree>
    <p:extLst>
      <p:ext uri="{BB962C8B-B14F-4D97-AF65-F5344CB8AC3E}">
        <p14:creationId xmlns:p14="http://schemas.microsoft.com/office/powerpoint/2010/main" val="400562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2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786C-2A2B-4F10-A940-7FDBF351C1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242E-10CF-4C25-B038-33675AA2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4"/>
          <p:cNvSpPr txBox="1">
            <a:spLocks noChangeArrowheads="1"/>
          </p:cNvSpPr>
          <p:nvPr/>
        </p:nvSpPr>
        <p:spPr bwMode="auto">
          <a:xfrm>
            <a:off x="6873935" y="2737849"/>
            <a:ext cx="258561" cy="2340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/>
            <a:endParaRPr lang="en-ID" altLang="en-US" sz="960" noProof="1"/>
          </a:p>
        </p:txBody>
      </p:sp>
      <p:sp>
        <p:nvSpPr>
          <p:cNvPr id="8" name="TextBox 48"/>
          <p:cNvSpPr txBox="1">
            <a:spLocks noChangeArrowheads="1"/>
          </p:cNvSpPr>
          <p:nvPr/>
        </p:nvSpPr>
        <p:spPr bwMode="auto">
          <a:xfrm>
            <a:off x="1753594" y="2723005"/>
            <a:ext cx="1688084" cy="20069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ctr">
              <a:buFont typeface="+mj-lt"/>
              <a:buAutoNum type="arabicPeriod"/>
            </a:pPr>
            <a:r>
              <a:rPr lang="en-ID" altLang="en-US" sz="960" noProof="1"/>
              <a:t>Yogya - Bawen Toll Road</a:t>
            </a:r>
            <a:r>
              <a:rPr lang="id-ID" altLang="en-US" sz="960" noProof="1"/>
              <a:t> </a:t>
            </a:r>
            <a:endParaRPr lang="en-ID" altLang="en-US" sz="960" noProof="1"/>
          </a:p>
          <a:p>
            <a:pPr fontAlgn="ctr">
              <a:buFont typeface="+mj-lt"/>
              <a:buAutoNum type="arabicPeriod"/>
            </a:pPr>
            <a:r>
              <a:rPr lang="id-ID" altLang="en-US" sz="960" noProof="1"/>
              <a:t>Makassar-Pare-pare Railway</a:t>
            </a:r>
            <a:endParaRPr lang="en-ID" altLang="en-US" sz="960" noProof="1"/>
          </a:p>
          <a:p>
            <a:pPr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Surakarta Street Lighting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National Integrated Welfare System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960" noProof="1"/>
              <a:t>Gorontalo Hospital</a:t>
            </a:r>
            <a:endParaRPr lang="en-ID" altLang="en-US" sz="960" noProof="1"/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Nusakambangan Industrial Correctional Facility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Correctional Facility Relocation (Ciangir)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960" noProof="1"/>
              <a:t>Ciputat Market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Bintuni Industrial Zone</a:t>
            </a:r>
          </a:p>
        </p:txBody>
      </p:sp>
      <p:sp>
        <p:nvSpPr>
          <p:cNvPr id="9" name="TextBox 50"/>
          <p:cNvSpPr txBox="1">
            <a:spLocks noChangeArrowheads="1"/>
          </p:cNvSpPr>
          <p:nvPr/>
        </p:nvSpPr>
        <p:spPr bwMode="auto">
          <a:xfrm>
            <a:off x="3559466" y="2709947"/>
            <a:ext cx="1615676" cy="30410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ctr">
              <a:buFont typeface="+mj-lt"/>
              <a:buAutoNum type="arabicPeriod"/>
            </a:pPr>
            <a:r>
              <a:rPr lang="en-ID" altLang="en-US" sz="960" noProof="1"/>
              <a:t>Riau Non-Toll Road </a:t>
            </a:r>
          </a:p>
          <a:p>
            <a:pPr fontAlgn="ctr">
              <a:buFont typeface="+mj-lt"/>
              <a:buAutoNum type="arabicPeriod"/>
            </a:pPr>
            <a:r>
              <a:rPr lang="en-ID" altLang="en-US" sz="960" noProof="1"/>
              <a:t>South Sumatera Non-Toll Road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Semarang – Demak Toll Road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Surabaya - Madura  Toll Bridge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Medan Municipal Transport (LRT)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Pekanbaru Regional Water Supply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University of Sam Ratulangi Teaching Hospital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Sidoarjo General Hospital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Pirngadi Hospital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Indonesia National Cancer Center Dharmais Hospital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ID" altLang="en-US" sz="960" noProof="1"/>
              <a:t>Multifunction Satellite</a:t>
            </a:r>
          </a:p>
        </p:txBody>
      </p:sp>
      <p:sp>
        <p:nvSpPr>
          <p:cNvPr id="12" name="TextBox 54"/>
          <p:cNvSpPr txBox="1">
            <a:spLocks noChangeArrowheads="1"/>
          </p:cNvSpPr>
          <p:nvPr/>
        </p:nvSpPr>
        <p:spPr bwMode="auto">
          <a:xfrm>
            <a:off x="9506626" y="2655108"/>
            <a:ext cx="1501213" cy="259784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 lIns="85554" tIns="42777" rIns="85554" bIns="42777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ID" altLang="en-US" sz="960" noProof="1"/>
              <a:t>Manado - Bitung Toll Road</a:t>
            </a:r>
          </a:p>
          <a:p>
            <a:pPr eaLnBrk="1" hangingPunct="1">
              <a:buFontTx/>
              <a:buAutoNum type="arabicPeriod"/>
            </a:pPr>
            <a:r>
              <a:rPr lang="en-ID" altLang="en-US" sz="960" noProof="1"/>
              <a:t>Balikpapan -Samarinda Toll Road</a:t>
            </a:r>
          </a:p>
          <a:p>
            <a:pPr eaLnBrk="1" hangingPunct="1">
              <a:buFontTx/>
              <a:buAutoNum type="arabicPeriod"/>
            </a:pPr>
            <a:r>
              <a:rPr lang="en-ID" altLang="en-US" sz="960" noProof="1"/>
              <a:t>Pandaan - Malang Toll Road</a:t>
            </a:r>
          </a:p>
          <a:p>
            <a:pPr eaLnBrk="1" hangingPunct="1">
              <a:buFontTx/>
              <a:buAutoNum type="arabicPeriod"/>
            </a:pPr>
            <a:r>
              <a:rPr lang="en-ID" altLang="en-US" sz="960" noProof="1"/>
              <a:t>Batang - Semarang Toll Road</a:t>
            </a:r>
          </a:p>
          <a:p>
            <a:pPr eaLnBrk="1" hangingPunct="1">
              <a:buFontTx/>
              <a:buAutoNum type="arabicPeriod"/>
            </a:pPr>
            <a:r>
              <a:rPr lang="en-ID" altLang="en-US" sz="960" noProof="1"/>
              <a:t>Serpong - Balaraja Toll Road</a:t>
            </a:r>
          </a:p>
          <a:p>
            <a:pPr>
              <a:buFontTx/>
              <a:buAutoNum type="arabicPeriod"/>
            </a:pPr>
            <a:r>
              <a:rPr lang="en-ID" altLang="en-US" sz="960" noProof="1"/>
              <a:t>Umbulan Water Supply</a:t>
            </a:r>
          </a:p>
          <a:p>
            <a:pPr>
              <a:buFontTx/>
              <a:buAutoNum type="arabicPeriod"/>
            </a:pPr>
            <a:r>
              <a:rPr lang="en-ID" altLang="en-US" sz="960" noProof="1"/>
              <a:t>Central Java Power Plant</a:t>
            </a:r>
          </a:p>
          <a:p>
            <a:pPr>
              <a:buFontTx/>
              <a:buAutoNum type="arabicPeriod"/>
            </a:pPr>
            <a:r>
              <a:rPr lang="en-ID" altLang="en-US" sz="960" noProof="1"/>
              <a:t>Central Palapa Ring</a:t>
            </a:r>
          </a:p>
          <a:p>
            <a:pPr>
              <a:buFontTx/>
              <a:buAutoNum type="arabicPeriod"/>
            </a:pPr>
            <a:r>
              <a:rPr lang="en-ID" altLang="en-US" sz="960" noProof="1"/>
              <a:t>East Palapa Ring</a:t>
            </a:r>
            <a:endParaRPr lang="id-ID" altLang="en-US" sz="960" noProof="1"/>
          </a:p>
          <a:p>
            <a:pPr>
              <a:buFontTx/>
              <a:buAutoNum type="arabicPeriod"/>
            </a:pPr>
            <a:r>
              <a:rPr lang="en-ID" altLang="en-US" sz="960" noProof="1"/>
              <a:t>Cisumdawu Toll Road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49509" y="2374487"/>
            <a:ext cx="11002977" cy="6346"/>
          </a:xfrm>
          <a:prstGeom prst="line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291181" y="1927605"/>
            <a:ext cx="422800" cy="371282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57819" y="1902803"/>
            <a:ext cx="422800" cy="371282"/>
          </a:xfrm>
          <a:prstGeom prst="ellipse">
            <a:avLst/>
          </a:prstGeom>
          <a:noFill/>
          <a:ln w="1016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07662" y="1905970"/>
            <a:ext cx="422800" cy="3696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69B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18846" y="1883755"/>
            <a:ext cx="422800" cy="3696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57292" y="1885351"/>
            <a:ext cx="422800" cy="369695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51482" y="1896453"/>
            <a:ext cx="422800" cy="37128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12821" y="1886930"/>
            <a:ext cx="422800" cy="3696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33859" y="1874241"/>
            <a:ext cx="421370" cy="371282"/>
          </a:xfrm>
          <a:prstGeom prst="ellipse">
            <a:avLst/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275" y="1161824"/>
            <a:ext cx="1211264" cy="381701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 defTabSz="969510">
              <a:defRPr/>
            </a:pPr>
            <a:r>
              <a:rPr lang="en-ID" sz="960" b="1" noProof="1">
                <a:solidFill>
                  <a:prstClr val="black"/>
                </a:solidFill>
              </a:rPr>
              <a:t>Preliminary </a:t>
            </a:r>
          </a:p>
          <a:p>
            <a:pPr algn="ctr" defTabSz="969510">
              <a:defRPr/>
            </a:pPr>
            <a:r>
              <a:rPr lang="en-ID" sz="960" b="1" noProof="1">
                <a:solidFill>
                  <a:prstClr val="black"/>
                </a:solidFill>
              </a:rPr>
              <a:t>study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10733" y="1204663"/>
            <a:ext cx="1419808" cy="381701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 defTabSz="969510">
              <a:defRPr/>
            </a:pPr>
            <a:r>
              <a:rPr lang="en-ID" sz="960" b="1" noProof="1">
                <a:solidFill>
                  <a:prstClr val="black"/>
                </a:solidFill>
              </a:rPr>
              <a:t>Outline Business Case</a:t>
            </a:r>
          </a:p>
          <a:p>
            <a:pPr algn="ctr" defTabSz="969510">
              <a:defRPr/>
            </a:pPr>
            <a:r>
              <a:rPr lang="en-ID" sz="960" b="1" noProof="1">
                <a:solidFill>
                  <a:prstClr val="black"/>
                </a:solidFill>
              </a:rPr>
              <a:t>(OBC)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2007" y="1199905"/>
            <a:ext cx="1326962" cy="381701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 defTabSz="969510">
              <a:defRPr/>
            </a:pPr>
            <a:r>
              <a:rPr lang="en-ID" sz="960" b="1" noProof="1">
                <a:solidFill>
                  <a:prstClr val="black"/>
                </a:solidFill>
              </a:rPr>
              <a:t>Final Business Case</a:t>
            </a:r>
          </a:p>
          <a:p>
            <a:pPr algn="ctr" defTabSz="969510">
              <a:defRPr/>
            </a:pPr>
            <a:r>
              <a:rPr lang="en-ID" sz="960" b="1" noProof="1">
                <a:solidFill>
                  <a:prstClr val="black"/>
                </a:solidFill>
              </a:rPr>
              <a:t>(FBC)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33188" y="1244332"/>
            <a:ext cx="1219835" cy="234045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>
              <a:defRPr/>
            </a:pPr>
            <a:r>
              <a:rPr lang="en-ID" sz="960" b="1" noProof="1">
                <a:solidFill>
                  <a:srgbClr val="000000"/>
                </a:solidFill>
              </a:rPr>
              <a:t>PQ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04511" y="1206250"/>
            <a:ext cx="1114135" cy="381701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 defTabSz="969510">
              <a:defRPr/>
            </a:pPr>
            <a:r>
              <a:rPr lang="en-ID" sz="960" b="1" noProof="1">
                <a:solidFill>
                  <a:prstClr val="black"/>
                </a:solidFill>
              </a:rPr>
              <a:t>Request for</a:t>
            </a:r>
          </a:p>
          <a:p>
            <a:pPr algn="ctr" defTabSz="969510">
              <a:defRPr/>
            </a:pPr>
            <a:r>
              <a:rPr lang="en-ID" sz="960" b="1" noProof="1">
                <a:solidFill>
                  <a:prstClr val="black"/>
                </a:solidFill>
              </a:rPr>
              <a:t>Proposal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81" y="1258611"/>
            <a:ext cx="1112707" cy="234045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>
              <a:defRPr/>
            </a:pPr>
            <a:r>
              <a:rPr lang="en-ID" sz="960" b="1" i="1" noProof="1">
                <a:solidFill>
                  <a:srgbClr val="000000"/>
                </a:solidFill>
              </a:rPr>
              <a:t>Bid Award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26207" y="1179277"/>
            <a:ext cx="1114135" cy="381701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>
              <a:defRPr/>
            </a:pPr>
            <a:r>
              <a:rPr lang="en-ID" sz="960" b="1" noProof="1">
                <a:solidFill>
                  <a:srgbClr val="000000"/>
                </a:solidFill>
              </a:rPr>
              <a:t>PPP </a:t>
            </a:r>
            <a:r>
              <a:rPr lang="en-ID" sz="960" b="1" i="1" noProof="1">
                <a:solidFill>
                  <a:srgbClr val="000000"/>
                </a:solidFill>
              </a:rPr>
              <a:t>Agreement Signing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38495" y="1241160"/>
            <a:ext cx="1114135" cy="234045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>
              <a:defRPr/>
            </a:pPr>
            <a:r>
              <a:rPr lang="en-ID" sz="960" b="1" i="1" noProof="1">
                <a:solidFill>
                  <a:srgbClr val="000000"/>
                </a:solidFill>
              </a:rPr>
              <a:t>Financial Close</a:t>
            </a:r>
          </a:p>
        </p:txBody>
      </p:sp>
      <p:sp>
        <p:nvSpPr>
          <p:cNvPr id="32" name="Freeform 28"/>
          <p:cNvSpPr/>
          <p:nvPr/>
        </p:nvSpPr>
        <p:spPr>
          <a:xfrm>
            <a:off x="9009714" y="1556907"/>
            <a:ext cx="41422" cy="193575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33" name="Freeform 29"/>
          <p:cNvSpPr/>
          <p:nvPr/>
        </p:nvSpPr>
        <p:spPr>
          <a:xfrm>
            <a:off x="8325652" y="1553734"/>
            <a:ext cx="41422" cy="193575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34" name="Freeform 30"/>
          <p:cNvSpPr/>
          <p:nvPr/>
        </p:nvSpPr>
        <p:spPr>
          <a:xfrm>
            <a:off x="7645744" y="1553734"/>
            <a:ext cx="41422" cy="193575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35" name="Freeform 31"/>
          <p:cNvSpPr/>
          <p:nvPr/>
        </p:nvSpPr>
        <p:spPr>
          <a:xfrm>
            <a:off x="6775862" y="1550562"/>
            <a:ext cx="41422" cy="193575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36" name="Freeform 32"/>
          <p:cNvSpPr/>
          <p:nvPr/>
        </p:nvSpPr>
        <p:spPr>
          <a:xfrm>
            <a:off x="6034535" y="1563254"/>
            <a:ext cx="41422" cy="193575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37" name="Freeform 33"/>
          <p:cNvSpPr/>
          <p:nvPr/>
        </p:nvSpPr>
        <p:spPr>
          <a:xfrm>
            <a:off x="4229066" y="1563254"/>
            <a:ext cx="41422" cy="193575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38" name="Freeform 34"/>
          <p:cNvSpPr/>
          <p:nvPr/>
        </p:nvSpPr>
        <p:spPr>
          <a:xfrm>
            <a:off x="3070649" y="1585469"/>
            <a:ext cx="41422" cy="193575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39" name="Freeform 35"/>
          <p:cNvSpPr/>
          <p:nvPr/>
        </p:nvSpPr>
        <p:spPr>
          <a:xfrm>
            <a:off x="1461909" y="1558496"/>
            <a:ext cx="41422" cy="193575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44" name="Freeform 64"/>
          <p:cNvSpPr/>
          <p:nvPr/>
        </p:nvSpPr>
        <p:spPr>
          <a:xfrm>
            <a:off x="5192246" y="1563255"/>
            <a:ext cx="39995" cy="225307"/>
          </a:xfrm>
          <a:custGeom>
            <a:avLst/>
            <a:gdLst>
              <a:gd name="connsiteX0" fmla="*/ 0 w 0"/>
              <a:gd name="connsiteY0" fmla="*/ 0 h 800100"/>
              <a:gd name="connsiteX1" fmla="*/ 0 w 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53103" y="1171342"/>
            <a:ext cx="1219835" cy="381701"/>
          </a:xfrm>
          <a:prstGeom prst="rect">
            <a:avLst/>
          </a:prstGeom>
          <a:noFill/>
        </p:spPr>
        <p:txBody>
          <a:bodyPr lIns="85554" tIns="42777" rIns="85554" bIns="42777">
            <a:spAutoFit/>
          </a:bodyPr>
          <a:lstStyle/>
          <a:p>
            <a:pPr algn="ctr">
              <a:defRPr/>
            </a:pPr>
            <a:r>
              <a:rPr lang="en-ID" sz="960" b="1" noProof="1">
                <a:solidFill>
                  <a:srgbClr val="000000"/>
                </a:solidFill>
              </a:rPr>
              <a:t>Tender</a:t>
            </a:r>
          </a:p>
          <a:p>
            <a:pPr algn="ctr">
              <a:defRPr/>
            </a:pPr>
            <a:r>
              <a:rPr lang="en-ID" sz="960" b="1" noProof="1">
                <a:solidFill>
                  <a:srgbClr val="000000"/>
                </a:solidFill>
              </a:rPr>
              <a:t> Preparation</a:t>
            </a:r>
          </a:p>
        </p:txBody>
      </p:sp>
      <p:sp>
        <p:nvSpPr>
          <p:cNvPr id="46" name="Oval 45"/>
          <p:cNvSpPr/>
          <p:nvPr/>
        </p:nvSpPr>
        <p:spPr>
          <a:xfrm>
            <a:off x="4980684" y="1888525"/>
            <a:ext cx="421370" cy="369695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>
              <a:defRPr/>
            </a:pPr>
            <a:endParaRPr lang="en-ID" sz="2158" noProof="1">
              <a:solidFill>
                <a:prstClr val="white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04054" y="2442717"/>
            <a:ext cx="0" cy="247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endCxn id="65" idx="0"/>
          </p:cNvCxnSpPr>
          <p:nvPr/>
        </p:nvCxnSpPr>
        <p:spPr>
          <a:xfrm>
            <a:off x="8400024" y="2332006"/>
            <a:ext cx="0" cy="183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91542" y="2439543"/>
            <a:ext cx="0" cy="24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397274" y="2374487"/>
            <a:ext cx="0" cy="247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2"/>
          <p:cNvSpPr txBox="1">
            <a:spLocks noChangeArrowheads="1"/>
          </p:cNvSpPr>
          <p:nvPr/>
        </p:nvSpPr>
        <p:spPr bwMode="auto">
          <a:xfrm>
            <a:off x="5646170" y="2707186"/>
            <a:ext cx="1177145" cy="3941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ID" altLang="en-US" sz="1000" noProof="1"/>
              <a:t>West Semarang Water Supply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31672" y="2431606"/>
            <a:ext cx="0" cy="24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042486" y="2459238"/>
            <a:ext cx="2856" cy="24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9013720" y="2417830"/>
            <a:ext cx="0" cy="329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z="1600" noProof="1" smtClean="0">
                <a:solidFill>
                  <a:prstClr val="white"/>
                </a:solidFill>
                <a:latin typeface="Calibri"/>
              </a:rPr>
              <a:pPr/>
              <a:t>1</a:t>
            </a:fld>
            <a:endParaRPr lang="en-US" sz="1600" noProof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2800" noProof="1">
                <a:solidFill>
                  <a:schemeClr val="tx1"/>
                </a:solidFill>
                <a:latin typeface="Century Gothic" panose="020B0502020202020204" pitchFamily="34" charset="0"/>
              </a:rPr>
              <a:t>Solicited PPP Project Pipeline</a:t>
            </a:r>
            <a:r>
              <a:rPr lang="en-ID" sz="2000" noProof="1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lang="en-ID" sz="2000" noProof="1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ID" sz="1600" noProof="1"/>
              <a:t>1 operating project, 1</a:t>
            </a:r>
            <a:r>
              <a:rPr lang="en-US" sz="1600" noProof="1">
                <a:solidFill>
                  <a:schemeClr val="tx1"/>
                </a:solidFill>
                <a:latin typeface="Century Gothic" panose="020B0502020202020204" pitchFamily="34" charset="0"/>
              </a:rPr>
              <a:t>0</a:t>
            </a:r>
            <a:r>
              <a:rPr lang="en-ID" sz="1600" noProof="1">
                <a:solidFill>
                  <a:schemeClr val="tx1"/>
                </a:solidFill>
                <a:latin typeface="Century Gothic" panose="020B0502020202020204" pitchFamily="34" charset="0"/>
              </a:rPr>
              <a:t> under construction projects and 35 on progress projects</a:t>
            </a:r>
          </a:p>
        </p:txBody>
      </p:sp>
      <p:sp>
        <p:nvSpPr>
          <p:cNvPr id="61" name="TextBox 52"/>
          <p:cNvSpPr txBox="1">
            <a:spLocks noChangeArrowheads="1"/>
          </p:cNvSpPr>
          <p:nvPr/>
        </p:nvSpPr>
        <p:spPr bwMode="auto">
          <a:xfrm>
            <a:off x="426576" y="2714272"/>
            <a:ext cx="1282442" cy="2893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17105" indent="-217105" fontAlgn="ctr">
              <a:buFont typeface="+mj-lt"/>
              <a:buAutoNum type="arabicPeriod"/>
            </a:pPr>
            <a:r>
              <a:rPr lang="id-ID" altLang="en-US" sz="960" noProof="1"/>
              <a:t>Labuan bajo Airport</a:t>
            </a:r>
          </a:p>
          <a:p>
            <a:pPr marL="217105" indent="-217105" fontAlgn="ctr">
              <a:buFont typeface="+mj-lt"/>
              <a:buAutoNum type="arabicPeriod"/>
            </a:pPr>
            <a:r>
              <a:rPr lang="en-ID" sz="960" noProof="1"/>
              <a:t>UNDIP’s Marine Institute</a:t>
            </a:r>
          </a:p>
          <a:p>
            <a:pPr marL="217040" indent="-217040" fontAlgn="ctr">
              <a:buFont typeface="+mj-lt"/>
              <a:buAutoNum type="arabicPeriod"/>
            </a:pPr>
            <a:r>
              <a:rPr lang="en-ID" sz="960" noProof="1"/>
              <a:t>ITB Cirebon</a:t>
            </a:r>
          </a:p>
          <a:p>
            <a:pPr marL="217040" indent="-217040" fontAlgn="ctr">
              <a:buFont typeface="+mj-lt"/>
              <a:buAutoNum type="arabicPeriod"/>
            </a:pPr>
            <a:r>
              <a:rPr lang="en-ID" sz="960" noProof="1"/>
              <a:t>UIN Malang Dormitory</a:t>
            </a:r>
          </a:p>
          <a:p>
            <a:pPr marL="217040" indent="-217040" fontAlgn="ctr">
              <a:buFont typeface="+mj-lt"/>
              <a:buAutoNum type="arabicPeriod"/>
            </a:pPr>
            <a:r>
              <a:rPr lang="en-ID" sz="960" noProof="1"/>
              <a:t>UGM Teaching Hospital</a:t>
            </a:r>
          </a:p>
          <a:p>
            <a:pPr marL="217040" indent="-217040" fontAlgn="ctr">
              <a:buFont typeface="+mj-lt"/>
              <a:buAutoNum type="arabicPeriod"/>
            </a:pPr>
            <a:r>
              <a:rPr lang="en-ID" sz="960" noProof="1"/>
              <a:t>UIN Jakarta  Teaching Hospital</a:t>
            </a:r>
          </a:p>
          <a:p>
            <a:pPr marL="217040" indent="-217040" fontAlgn="ctr">
              <a:buFont typeface="+mj-lt"/>
              <a:buAutoNum type="arabicPeriod"/>
            </a:pPr>
            <a:r>
              <a:rPr lang="en-ID" sz="960" noProof="1"/>
              <a:t>UIN Makassar Teaching Hospital</a:t>
            </a:r>
          </a:p>
          <a:p>
            <a:pPr marL="217040" indent="-217040" fontAlgn="ctr">
              <a:buFont typeface="+mj-lt"/>
              <a:buAutoNum type="arabicPeriod"/>
            </a:pPr>
            <a:r>
              <a:rPr lang="id-ID" altLang="en-US" sz="960" noProof="1"/>
              <a:t>Udayana Teaching Hospital</a:t>
            </a:r>
            <a:endParaRPr lang="en-US" altLang="en-US" sz="960" noProof="1"/>
          </a:p>
          <a:p>
            <a:pPr marL="217040" indent="-217040" fontAlgn="ctr">
              <a:buFont typeface="+mj-lt"/>
              <a:buAutoNum type="arabicPeriod"/>
            </a:pPr>
            <a:r>
              <a:rPr lang="en-US" altLang="en-US" sz="960" noProof="1"/>
              <a:t>Batam Polytechnic Education Facility Development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481397" y="2454372"/>
            <a:ext cx="2856" cy="24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6"/>
          <p:cNvSpPr txBox="1">
            <a:spLocks noChangeArrowheads="1"/>
          </p:cNvSpPr>
          <p:nvPr/>
        </p:nvSpPr>
        <p:spPr bwMode="auto">
          <a:xfrm>
            <a:off x="7776622" y="4165562"/>
            <a:ext cx="1246804" cy="17483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531" indent="-228531" algn="just">
              <a:buFontTx/>
              <a:buAutoNum type="arabicPeriod"/>
            </a:pPr>
            <a:r>
              <a:rPr lang="en-ID" altLang="en-US" sz="900" noProof="1"/>
              <a:t>Jakarta -Cikampek South Toll Road</a:t>
            </a:r>
          </a:p>
          <a:p>
            <a:pPr marL="228531" indent="-228531" algn="just">
              <a:buFontTx/>
              <a:buAutoNum type="arabicPeriod"/>
            </a:pPr>
            <a:r>
              <a:rPr lang="en-ID" altLang="en-US" sz="900" noProof="1"/>
              <a:t>Probowangi Toll Road</a:t>
            </a:r>
          </a:p>
          <a:p>
            <a:pPr marL="228531" indent="-228531" algn="just">
              <a:buFontTx/>
              <a:buAutoNum type="arabicPeriod"/>
            </a:pPr>
            <a:r>
              <a:rPr lang="en-ID" altLang="en-US" sz="900" noProof="1">
                <a:solidFill>
                  <a:srgbClr val="000000"/>
                </a:solidFill>
              </a:rPr>
              <a:t>Serang -Panimbang Toll Road </a:t>
            </a:r>
            <a:r>
              <a:rPr lang="id-ID" altLang="en-US" sz="900" noProof="1">
                <a:solidFill>
                  <a:srgbClr val="000000"/>
                </a:solidFill>
              </a:rPr>
              <a:t> </a:t>
            </a:r>
            <a:endParaRPr lang="en-ID" altLang="en-US" sz="900" noProof="1">
              <a:solidFill>
                <a:srgbClr val="000000"/>
              </a:solidFill>
            </a:endParaRPr>
          </a:p>
          <a:p>
            <a:pPr marL="228531" indent="-228531" algn="just">
              <a:buFontTx/>
              <a:buAutoNum type="arabicPeriod"/>
            </a:pPr>
            <a:r>
              <a:rPr lang="en-ID" altLang="en-US" sz="900" noProof="1"/>
              <a:t>Bandar Lampung Water Supply</a:t>
            </a:r>
          </a:p>
          <a:p>
            <a:pPr marL="228531" indent="-228531" algn="just">
              <a:buFontTx/>
              <a:buAutoNum type="arabicPeriod"/>
            </a:pPr>
            <a:r>
              <a:rPr lang="en-ID" altLang="en-US" sz="900" noProof="1"/>
              <a:t>Nambo Regional Waste Management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641019" y="2452783"/>
            <a:ext cx="0" cy="24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286412" y="2469141"/>
            <a:ext cx="0" cy="25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B580F12-5AC6-4B0B-8DAC-DDC7D556861B}"/>
              </a:ext>
            </a:extLst>
          </p:cNvPr>
          <p:cNvSpPr txBox="1"/>
          <p:nvPr/>
        </p:nvSpPr>
        <p:spPr>
          <a:xfrm>
            <a:off x="534401" y="6293744"/>
            <a:ext cx="4581683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1050" noProof="1">
                <a:latin typeface="Century Gothic" panose="020B0502020202020204" pitchFamily="34" charset="0"/>
              </a:rPr>
              <a:t>TOTAL: </a:t>
            </a:r>
            <a:r>
              <a:rPr lang="id-ID" sz="1050" b="1" noProof="1">
                <a:latin typeface="Century Gothic" panose="020B0502020202020204" pitchFamily="34" charset="0"/>
              </a:rPr>
              <a:t>US$</a:t>
            </a:r>
            <a:r>
              <a:rPr lang="en-US" sz="1050" b="1" noProof="1">
                <a:latin typeface="Century Gothic" panose="020B0502020202020204" pitchFamily="34" charset="0"/>
              </a:rPr>
              <a:t> 7.1</a:t>
            </a:r>
            <a:r>
              <a:rPr lang="en-ID" sz="1050" b="1" noProof="1">
                <a:latin typeface="Century Gothic" panose="020B0502020202020204" pitchFamily="34" charset="0"/>
              </a:rPr>
              <a:t> billion + </a:t>
            </a:r>
            <a:r>
              <a:rPr lang="id-ID" sz="1050" b="1" noProof="1">
                <a:latin typeface="Century Gothic" panose="020B0502020202020204" pitchFamily="34" charset="0"/>
              </a:rPr>
              <a:t>9</a:t>
            </a:r>
            <a:r>
              <a:rPr lang="en-ID" sz="1050" b="1" noProof="1">
                <a:latin typeface="Century Gothic" panose="020B0502020202020204" pitchFamily="34" charset="0"/>
              </a:rPr>
              <a:t> under calculation projects</a:t>
            </a:r>
            <a:endParaRPr lang="en-ID" sz="1100" b="1" noProof="1"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235EBC2-B638-4B72-B43A-224C556E3D82}"/>
              </a:ext>
            </a:extLst>
          </p:cNvPr>
          <p:cNvSpPr txBox="1"/>
          <p:nvPr/>
        </p:nvSpPr>
        <p:spPr>
          <a:xfrm>
            <a:off x="5205239" y="6293745"/>
            <a:ext cx="4265279" cy="2539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050" noProof="1">
                <a:latin typeface="Century Gothic" panose="020B0502020202020204" pitchFamily="34" charset="0"/>
              </a:rPr>
              <a:t>TOTAL: </a:t>
            </a:r>
            <a:r>
              <a:rPr lang="en-ID" sz="1050" b="1" noProof="1">
                <a:latin typeface="Century Gothic" panose="020B0502020202020204" pitchFamily="34" charset="0"/>
              </a:rPr>
              <a:t>US$ </a:t>
            </a:r>
            <a:r>
              <a:rPr lang="id-ID" sz="1050" b="1" noProof="1">
                <a:latin typeface="Century Gothic" panose="020B0502020202020204" pitchFamily="34" charset="0"/>
              </a:rPr>
              <a:t>3.4 </a:t>
            </a:r>
            <a:r>
              <a:rPr lang="en-ID" sz="1050" b="1" noProof="1">
                <a:latin typeface="Century Gothic" panose="020B0502020202020204" pitchFamily="34" charset="0"/>
              </a:rPr>
              <a:t>billion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66C8971-956D-465F-B663-7D227565184F}"/>
              </a:ext>
            </a:extLst>
          </p:cNvPr>
          <p:cNvSpPr txBox="1"/>
          <p:nvPr/>
        </p:nvSpPr>
        <p:spPr>
          <a:xfrm>
            <a:off x="9508908" y="6293745"/>
            <a:ext cx="1574297" cy="25391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050" noProof="1">
                <a:latin typeface="Century Gothic" panose="020B0502020202020204" pitchFamily="34" charset="0"/>
              </a:rPr>
              <a:t>TOTAL: </a:t>
            </a:r>
            <a:r>
              <a:rPr lang="en-ID" sz="1050" b="1" noProof="1">
                <a:latin typeface="Century Gothic" panose="020B0502020202020204" pitchFamily="34" charset="0"/>
              </a:rPr>
              <a:t>US$ </a:t>
            </a:r>
            <a:r>
              <a:rPr lang="id-ID" sz="1050" b="1" noProof="1">
                <a:latin typeface="Century Gothic" panose="020B0502020202020204" pitchFamily="34" charset="0"/>
              </a:rPr>
              <a:t>8</a:t>
            </a:r>
            <a:r>
              <a:rPr lang="en-ID" sz="1050" b="1" noProof="1">
                <a:latin typeface="Century Gothic" panose="020B0502020202020204" pitchFamily="34" charset="0"/>
              </a:rPr>
              <a:t>.3 billion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067AFC-F04C-432E-AB7D-A90A01179A17}"/>
              </a:ext>
            </a:extLst>
          </p:cNvPr>
          <p:cNvSpPr txBox="1"/>
          <p:nvPr/>
        </p:nvSpPr>
        <p:spPr>
          <a:xfrm>
            <a:off x="989502" y="838142"/>
            <a:ext cx="1608354" cy="3356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5554" tIns="42777" rIns="85554" bIns="42777">
            <a:spAutoFit/>
          </a:bodyPr>
          <a:lstStyle/>
          <a:p>
            <a:pPr algn="ctr" defTabSz="914126">
              <a:lnSpc>
                <a:spcPct val="150000"/>
              </a:lnSpc>
              <a:defRPr/>
            </a:pPr>
            <a:r>
              <a:rPr lang="id-ID" sz="1080" b="1" noProof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PLANNING</a:t>
            </a:r>
            <a:endParaRPr lang="en-ID" sz="1080" b="1" noProof="1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310752A-6008-4A31-AFB8-AA362A1F0303}"/>
              </a:ext>
            </a:extLst>
          </p:cNvPr>
          <p:cNvSpPr txBox="1"/>
          <p:nvPr/>
        </p:nvSpPr>
        <p:spPr>
          <a:xfrm>
            <a:off x="2882103" y="830207"/>
            <a:ext cx="1608354" cy="335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5554" tIns="42777" rIns="85554" bIns="42777">
            <a:spAutoFit/>
          </a:bodyPr>
          <a:lstStyle/>
          <a:p>
            <a:pPr algn="ctr" defTabSz="914126">
              <a:lnSpc>
                <a:spcPct val="150000"/>
              </a:lnSpc>
              <a:defRPr/>
            </a:pPr>
            <a:r>
              <a:rPr lang="id-ID" sz="1080" b="1" noProof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PREPARATION</a:t>
            </a:r>
            <a:endParaRPr lang="en-ID" sz="960" b="1" noProof="1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9D5EBC3-4BDE-418C-A167-F07DCB2C644E}"/>
              </a:ext>
            </a:extLst>
          </p:cNvPr>
          <p:cNvSpPr txBox="1"/>
          <p:nvPr/>
        </p:nvSpPr>
        <p:spPr>
          <a:xfrm>
            <a:off x="4898971" y="834966"/>
            <a:ext cx="4571547" cy="335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85554" tIns="42777" rIns="85554" bIns="42777">
            <a:spAutoFit/>
          </a:bodyPr>
          <a:lstStyle/>
          <a:p>
            <a:pPr algn="ctr" defTabSz="914126">
              <a:lnSpc>
                <a:spcPct val="150000"/>
              </a:lnSpc>
              <a:defRPr/>
            </a:pPr>
            <a:r>
              <a:rPr lang="id-ID" sz="1080" b="1" noProof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TRANSACTION</a:t>
            </a:r>
            <a:endParaRPr lang="en-ID" sz="360" b="1" noProof="1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DD239AD5-A541-4658-B95C-9DDBCD9C6A0E}"/>
              </a:ext>
            </a:extLst>
          </p:cNvPr>
          <p:cNvSpPr/>
          <p:nvPr/>
        </p:nvSpPr>
        <p:spPr>
          <a:xfrm>
            <a:off x="9668396" y="857560"/>
            <a:ext cx="1305124" cy="3162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 defTabSz="914126">
              <a:defRPr/>
            </a:pPr>
            <a:r>
              <a:rPr lang="id-ID" sz="1200" b="1" noProof="1">
                <a:solidFill>
                  <a:prstClr val="white"/>
                </a:solidFill>
                <a:latin typeface="Calibri" panose="020F0502020204030204"/>
              </a:rPr>
              <a:t>CONSTRUCTION</a:t>
            </a:r>
            <a:endParaRPr lang="en-ID" sz="1200" b="1" noProof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TextBox 44"/>
          <p:cNvSpPr txBox="1">
            <a:spLocks noChangeArrowheads="1"/>
          </p:cNvSpPr>
          <p:nvPr/>
        </p:nvSpPr>
        <p:spPr bwMode="auto">
          <a:xfrm>
            <a:off x="5212243" y="2703585"/>
            <a:ext cx="258561" cy="2340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/>
            <a:endParaRPr lang="en-ID" altLang="en-US" sz="960" noProof="1"/>
          </a:p>
        </p:txBody>
      </p:sp>
      <p:sp>
        <p:nvSpPr>
          <p:cNvPr id="85" name="TextBox 44"/>
          <p:cNvSpPr txBox="1">
            <a:spLocks noChangeArrowheads="1"/>
          </p:cNvSpPr>
          <p:nvPr/>
        </p:nvSpPr>
        <p:spPr bwMode="auto">
          <a:xfrm>
            <a:off x="7533602" y="2743201"/>
            <a:ext cx="258561" cy="2340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/>
            <a:endParaRPr lang="en-ID" altLang="en-US" sz="960" noProof="1"/>
          </a:p>
        </p:txBody>
      </p:sp>
      <p:sp>
        <p:nvSpPr>
          <p:cNvPr id="86" name="TextBox 44"/>
          <p:cNvSpPr txBox="1">
            <a:spLocks noChangeArrowheads="1"/>
          </p:cNvSpPr>
          <p:nvPr/>
        </p:nvSpPr>
        <p:spPr bwMode="auto">
          <a:xfrm>
            <a:off x="8947133" y="2743201"/>
            <a:ext cx="258561" cy="2340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/>
            <a:endParaRPr lang="en-ID" altLang="en-US" sz="960" noProof="1"/>
          </a:p>
        </p:txBody>
      </p:sp>
      <p:sp>
        <p:nvSpPr>
          <p:cNvPr id="87" name="TextBox 86"/>
          <p:cNvSpPr txBox="1"/>
          <p:nvPr/>
        </p:nvSpPr>
        <p:spPr>
          <a:xfrm>
            <a:off x="9506626" y="6041932"/>
            <a:ext cx="1838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Data </a:t>
            </a:r>
            <a:r>
              <a:rPr lang="id-ID" sz="1100"/>
              <a:t>per 08/05/2018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949732" y="5790321"/>
            <a:ext cx="3994768" cy="387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960" dirty="0">
                <a:latin typeface="Calibri" panose="020F0502020204030204" pitchFamily="34" charset="0"/>
              </a:rPr>
              <a:t>  Proyek yang masuk kedalam sk menteri ppp book 2018</a:t>
            </a:r>
          </a:p>
          <a:p>
            <a:r>
              <a:rPr lang="id-ID" sz="960" dirty="0">
                <a:latin typeface="Calibri" panose="020F0502020204030204" pitchFamily="34" charset="0"/>
              </a:rPr>
              <a:t>  Proyek </a:t>
            </a:r>
            <a:r>
              <a:rPr lang="en-US" sz="960" dirty="0" err="1">
                <a:latin typeface="Calibri" panose="020F0502020204030204" pitchFamily="34" charset="0"/>
              </a:rPr>
              <a:t>Strategis</a:t>
            </a:r>
            <a:r>
              <a:rPr lang="en-US" sz="960" dirty="0">
                <a:latin typeface="Calibri" panose="020F0502020204030204" pitchFamily="34" charset="0"/>
              </a:rPr>
              <a:t> </a:t>
            </a:r>
            <a:r>
              <a:rPr lang="id-ID" sz="960" dirty="0">
                <a:latin typeface="Calibri" panose="020F0502020204030204" pitchFamily="34" charset="0"/>
              </a:rPr>
              <a:t>Nasional</a:t>
            </a:r>
            <a:endParaRPr lang="en-US" sz="960" dirty="0">
              <a:latin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263399" y="2804337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54870" y="3107556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209590" y="4579860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102211" y="3364660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976142" y="5551815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671542" y="2957128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837038" y="4376836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51090" y="4650003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753658" y="5345857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907934" y="5101116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1697895" y="2961079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688550" y="4941756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817655" y="4808161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118805" y="4644256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205446" y="4359959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328719" y="4051914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337142" y="3763658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357427" y="3475026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851136" y="3188963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136861" y="2880305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217939" y="3362137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172216" y="3673476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621265" y="3974364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547055" y="4268241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278660" y="4702762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098763" y="4847247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700625" y="4998717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060312" y="5556227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737348" y="2961949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328246" y="5439362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030918" y="4281729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321521" y="3838967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826412" y="3542443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69638" y="3256499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352503" y="5083502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991596" y="5869907"/>
            <a:ext cx="63676" cy="690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991596" y="6041932"/>
            <a:ext cx="63676" cy="6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DD239AD5-A541-4658-B95C-9DDBCD9C6A0E}"/>
              </a:ext>
            </a:extLst>
          </p:cNvPr>
          <p:cNvSpPr/>
          <p:nvPr/>
        </p:nvSpPr>
        <p:spPr>
          <a:xfrm>
            <a:off x="11083206" y="857560"/>
            <a:ext cx="968565" cy="3162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54" tIns="42777" rIns="85554" bIns="42777" anchor="ctr"/>
          <a:lstStyle/>
          <a:p>
            <a:pPr algn="ctr" defTabSz="914126">
              <a:defRPr/>
            </a:pPr>
            <a:r>
              <a:rPr lang="en-US" sz="1200" b="1" noProof="1">
                <a:solidFill>
                  <a:prstClr val="white"/>
                </a:solidFill>
                <a:latin typeface="Calibri" panose="020F0502020204030204"/>
              </a:rPr>
              <a:t>OPERATION</a:t>
            </a:r>
            <a:endParaRPr lang="en-ID" sz="1200" b="1" noProof="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1589897" y="2457649"/>
            <a:ext cx="0" cy="247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44"/>
          <p:cNvSpPr txBox="1">
            <a:spLocks noChangeArrowheads="1"/>
          </p:cNvSpPr>
          <p:nvPr/>
        </p:nvSpPr>
        <p:spPr bwMode="auto">
          <a:xfrm flipH="1">
            <a:off x="11158421" y="2729304"/>
            <a:ext cx="818134" cy="3818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554" tIns="42777" rIns="85554" bIns="42777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/>
            <a:r>
              <a:rPr lang="en-ID" altLang="en-US" sz="960" noProof="1"/>
              <a:t>West Palapa Ring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F66C8971-956D-465F-B663-7D227565184F}"/>
              </a:ext>
            </a:extLst>
          </p:cNvPr>
          <p:cNvSpPr txBox="1"/>
          <p:nvPr/>
        </p:nvSpPr>
        <p:spPr>
          <a:xfrm>
            <a:off x="11122796" y="6294411"/>
            <a:ext cx="1057567" cy="2308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900" b="1" noProof="1">
                <a:latin typeface="Century Gothic" panose="020B0502020202020204" pitchFamily="34" charset="0"/>
              </a:rPr>
              <a:t>US$ </a:t>
            </a:r>
            <a:r>
              <a:rPr lang="id-ID" sz="900" b="1" noProof="1">
                <a:latin typeface="Century Gothic" panose="020B0502020202020204" pitchFamily="34" charset="0"/>
              </a:rPr>
              <a:t>8</a:t>
            </a:r>
            <a:r>
              <a:rPr lang="en-US" sz="900" b="1" noProof="1">
                <a:latin typeface="Century Gothic" panose="020B0502020202020204" pitchFamily="34" charset="0"/>
              </a:rPr>
              <a:t>7</a:t>
            </a:r>
            <a:r>
              <a:rPr lang="en-ID" sz="900" b="1" noProof="1">
                <a:latin typeface="Century Gothic" panose="020B0502020202020204" pitchFamily="34" charset="0"/>
              </a:rPr>
              <a:t>.6 million</a:t>
            </a:r>
          </a:p>
        </p:txBody>
      </p:sp>
    </p:spTree>
    <p:extLst>
      <p:ext uri="{BB962C8B-B14F-4D97-AF65-F5344CB8AC3E}">
        <p14:creationId xmlns:p14="http://schemas.microsoft.com/office/powerpoint/2010/main" val="12253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Up Arrow 402"/>
          <p:cNvSpPr>
            <a:spLocks noChangeArrowheads="1"/>
          </p:cNvSpPr>
          <p:nvPr/>
        </p:nvSpPr>
        <p:spPr bwMode="auto">
          <a:xfrm rot="10800000">
            <a:off x="5937213" y="4086226"/>
            <a:ext cx="362035" cy="944563"/>
          </a:xfrm>
          <a:prstGeom prst="up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40" name="Up Arrow 402"/>
          <p:cNvSpPr>
            <a:spLocks noChangeArrowheads="1"/>
          </p:cNvSpPr>
          <p:nvPr/>
        </p:nvSpPr>
        <p:spPr bwMode="auto">
          <a:xfrm>
            <a:off x="5922923" y="1624014"/>
            <a:ext cx="362035" cy="944562"/>
          </a:xfrm>
          <a:prstGeom prst="up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7365" y="5845175"/>
            <a:ext cx="8412545" cy="827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906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4342" name="Title 1"/>
          <p:cNvSpPr>
            <a:spLocks noGrp="1"/>
          </p:cNvSpPr>
          <p:nvPr>
            <p:ph type="title"/>
          </p:nvPr>
        </p:nvSpPr>
        <p:spPr>
          <a:xfrm>
            <a:off x="863206" y="111505"/>
            <a:ext cx="11497705" cy="846971"/>
          </a:xfrm>
        </p:spPr>
        <p:txBody>
          <a:bodyPr/>
          <a:lstStyle/>
          <a:p>
            <a:pPr eaLnBrk="1" hangingPunct="1"/>
            <a:r>
              <a:rPr lang="tr-TR" altLang="en-US" sz="2360" dirty="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Proyek PSN dapat menggunakan berbagai fasilitas dan keistimewaan sesuai </a:t>
            </a:r>
            <a:r>
              <a:rPr lang="en-GB" altLang="en-US" sz="2360" dirty="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/>
            </a:r>
            <a:br>
              <a:rPr lang="en-GB" altLang="en-US" sz="2360" dirty="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tr-TR" altLang="en-US" sz="2360" dirty="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Perpres </a:t>
            </a:r>
            <a:r>
              <a:rPr altLang="en-US" sz="2360" dirty="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No. 3/2016 </a:t>
            </a:r>
            <a:r>
              <a:rPr altLang="en-US" sz="2360" dirty="0" err="1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j.o</a:t>
            </a:r>
            <a:r>
              <a:rPr altLang="en-US" sz="2360" dirty="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altLang="en-US" sz="2360" dirty="0" err="1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Perpres</a:t>
            </a:r>
            <a:r>
              <a:rPr altLang="en-US" sz="2360" dirty="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No.58/2017</a:t>
            </a:r>
          </a:p>
        </p:txBody>
      </p:sp>
      <p:sp>
        <p:nvSpPr>
          <p:cNvPr id="14343" name="Up Arrow 393"/>
          <p:cNvSpPr>
            <a:spLocks noChangeArrowheads="1"/>
          </p:cNvSpPr>
          <p:nvPr/>
        </p:nvSpPr>
        <p:spPr bwMode="auto">
          <a:xfrm rot="6767423">
            <a:off x="7065439" y="3686859"/>
            <a:ext cx="361950" cy="944783"/>
          </a:xfrm>
          <a:prstGeom prst="up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44" name="Up Arrow 394"/>
          <p:cNvSpPr>
            <a:spLocks noChangeArrowheads="1"/>
          </p:cNvSpPr>
          <p:nvPr/>
        </p:nvSpPr>
        <p:spPr bwMode="auto">
          <a:xfrm rot="-8531347">
            <a:off x="5254428" y="4135438"/>
            <a:ext cx="362035" cy="944562"/>
          </a:xfrm>
          <a:prstGeom prst="up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45" name="Up Arrow 395"/>
          <p:cNvSpPr>
            <a:spLocks noChangeArrowheads="1"/>
          </p:cNvSpPr>
          <p:nvPr/>
        </p:nvSpPr>
        <p:spPr bwMode="auto">
          <a:xfrm rot="8489692">
            <a:off x="6646992" y="4076700"/>
            <a:ext cx="360447" cy="1022350"/>
          </a:xfrm>
          <a:prstGeom prst="up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46" name="Up Arrow 396"/>
          <p:cNvSpPr>
            <a:spLocks noChangeArrowheads="1"/>
          </p:cNvSpPr>
          <p:nvPr/>
        </p:nvSpPr>
        <p:spPr bwMode="auto">
          <a:xfrm rot="3235023">
            <a:off x="7109901" y="2142211"/>
            <a:ext cx="371475" cy="1046408"/>
          </a:xfrm>
          <a:prstGeom prst="up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47" name="Up Arrow 397"/>
          <p:cNvSpPr>
            <a:spLocks noChangeArrowheads="1"/>
          </p:cNvSpPr>
          <p:nvPr/>
        </p:nvSpPr>
        <p:spPr bwMode="auto">
          <a:xfrm rot="5400000">
            <a:off x="7504486" y="2943115"/>
            <a:ext cx="361950" cy="946371"/>
          </a:xfrm>
          <a:prstGeom prst="up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48" name="Up Arrow 398"/>
          <p:cNvSpPr>
            <a:spLocks noChangeArrowheads="1"/>
          </p:cNvSpPr>
          <p:nvPr/>
        </p:nvSpPr>
        <p:spPr bwMode="auto">
          <a:xfrm rot="-6606203">
            <a:off x="4827333" y="3730515"/>
            <a:ext cx="361950" cy="946371"/>
          </a:xfrm>
          <a:prstGeom prst="up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49" name="Up Arrow 399"/>
          <p:cNvSpPr>
            <a:spLocks noChangeArrowheads="1"/>
          </p:cNvSpPr>
          <p:nvPr/>
        </p:nvSpPr>
        <p:spPr bwMode="auto">
          <a:xfrm rot="-5400000">
            <a:off x="4386700" y="2943909"/>
            <a:ext cx="361950" cy="944784"/>
          </a:xfrm>
          <a:prstGeom prst="up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50" name="Up Arrow 400"/>
          <p:cNvSpPr>
            <a:spLocks noChangeArrowheads="1"/>
          </p:cNvSpPr>
          <p:nvPr/>
        </p:nvSpPr>
        <p:spPr bwMode="auto">
          <a:xfrm rot="-3112593">
            <a:off x="4680455" y="2143798"/>
            <a:ext cx="360362" cy="1035293"/>
          </a:xfrm>
          <a:prstGeom prst="up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51" name="Up Arrow 401"/>
          <p:cNvSpPr>
            <a:spLocks noChangeArrowheads="1"/>
          </p:cNvSpPr>
          <p:nvPr/>
        </p:nvSpPr>
        <p:spPr bwMode="auto">
          <a:xfrm rot="2287872">
            <a:off x="6510436" y="1684338"/>
            <a:ext cx="362035" cy="944562"/>
          </a:xfrm>
          <a:prstGeom prst="up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4352" name="Up Arrow 402"/>
          <p:cNvSpPr>
            <a:spLocks noChangeArrowheads="1"/>
          </p:cNvSpPr>
          <p:nvPr/>
        </p:nvSpPr>
        <p:spPr bwMode="auto">
          <a:xfrm rot="-2282874">
            <a:off x="5319531" y="1689102"/>
            <a:ext cx="362035" cy="944563"/>
          </a:xfrm>
          <a:prstGeom prst="up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52" tIns="45726" rIns="91452" bIns="45726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35082" fontAlgn="base">
              <a:spcBef>
                <a:spcPct val="0"/>
              </a:spcBef>
              <a:spcAft>
                <a:spcPct val="0"/>
              </a:spcAft>
            </a:pPr>
            <a:endParaRPr lang="en-US" altLang="en-US" sz="1634" b="1">
              <a:solidFill>
                <a:srgbClr val="FFFFFF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471250" y="1006475"/>
            <a:ext cx="1659326" cy="685800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Percepatan </a:t>
            </a:r>
            <a:r>
              <a:rPr lang="en-US" sz="1361" dirty="0" err="1">
                <a:solidFill>
                  <a:prstClr val="white"/>
                </a:solidFill>
              </a:rPr>
              <a:t>Proyek</a:t>
            </a:r>
            <a:r>
              <a:rPr lang="en-US" sz="1361" dirty="0">
                <a:solidFill>
                  <a:prstClr val="white"/>
                </a:solidFill>
              </a:rPr>
              <a:t> non </a:t>
            </a:r>
            <a:r>
              <a:rPr lang="en-US" sz="1361" dirty="0" err="1">
                <a:solidFill>
                  <a:prstClr val="white"/>
                </a:solidFill>
              </a:rPr>
              <a:t>Anggaran</a:t>
            </a:r>
            <a:r>
              <a:rPr lang="en-US" sz="1361" dirty="0">
                <a:solidFill>
                  <a:prstClr val="white"/>
                </a:solidFill>
              </a:rPr>
              <a:t> </a:t>
            </a:r>
            <a:r>
              <a:rPr lang="en-US" sz="1361" dirty="0" err="1">
                <a:solidFill>
                  <a:prstClr val="white"/>
                </a:solidFill>
              </a:rPr>
              <a:t>Pemerintah</a:t>
            </a:r>
            <a:r>
              <a:rPr lang="en-US" sz="1361" dirty="0">
                <a:solidFill>
                  <a:prstClr val="white"/>
                </a:solidFill>
              </a:rPr>
              <a:t> - PINA</a:t>
            </a:r>
          </a:p>
        </p:txBody>
      </p:sp>
      <p:sp>
        <p:nvSpPr>
          <p:cNvPr id="20" name="Freeform 19"/>
          <p:cNvSpPr/>
          <p:nvPr/>
        </p:nvSpPr>
        <p:spPr>
          <a:xfrm>
            <a:off x="7051901" y="1006475"/>
            <a:ext cx="1471957" cy="685800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Penyelesaian Perizinan &amp; Non Perizinan</a:t>
            </a:r>
          </a:p>
        </p:txBody>
      </p:sp>
      <p:sp>
        <p:nvSpPr>
          <p:cNvPr id="21" name="Freeform 20"/>
          <p:cNvSpPr/>
          <p:nvPr/>
        </p:nvSpPr>
        <p:spPr>
          <a:xfrm>
            <a:off x="7868067" y="1979613"/>
            <a:ext cx="1535472" cy="685800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Pengaturan Tata Ruang</a:t>
            </a:r>
          </a:p>
        </p:txBody>
      </p:sp>
      <p:sp>
        <p:nvSpPr>
          <p:cNvPr id="22" name="Freeform 21"/>
          <p:cNvSpPr/>
          <p:nvPr/>
        </p:nvSpPr>
        <p:spPr>
          <a:xfrm>
            <a:off x="8439701" y="3049590"/>
            <a:ext cx="1533884" cy="687387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 err="1">
                <a:solidFill>
                  <a:prstClr val="white"/>
                </a:solidFill>
              </a:rPr>
              <a:t>Percepatan</a:t>
            </a:r>
            <a:r>
              <a:rPr lang="en-US" sz="1361" dirty="0">
                <a:solidFill>
                  <a:prstClr val="white"/>
                </a:solidFill>
              </a:rPr>
              <a:t> </a:t>
            </a:r>
            <a:r>
              <a:rPr lang="en-US" sz="1361" dirty="0" err="1">
                <a:solidFill>
                  <a:prstClr val="white"/>
                </a:solidFill>
              </a:rPr>
              <a:t>Penyediaan</a:t>
            </a:r>
            <a:r>
              <a:rPr lang="en-US" sz="1361" dirty="0">
                <a:solidFill>
                  <a:prstClr val="white"/>
                </a:solidFill>
              </a:rPr>
              <a:t> Tanah</a:t>
            </a:r>
          </a:p>
        </p:txBody>
      </p:sp>
      <p:sp>
        <p:nvSpPr>
          <p:cNvPr id="23" name="Freeform 22"/>
          <p:cNvSpPr/>
          <p:nvPr/>
        </p:nvSpPr>
        <p:spPr>
          <a:xfrm>
            <a:off x="7826782" y="4029075"/>
            <a:ext cx="1535472" cy="687388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 err="1">
                <a:solidFill>
                  <a:prstClr val="white"/>
                </a:solidFill>
              </a:rPr>
              <a:t>Pengutamaan</a:t>
            </a:r>
            <a:r>
              <a:rPr lang="en-US" sz="1361" dirty="0">
                <a:solidFill>
                  <a:prstClr val="white"/>
                </a:solidFill>
              </a:rPr>
              <a:t> </a:t>
            </a:r>
            <a:r>
              <a:rPr lang="en-US" sz="1361" dirty="0" err="1">
                <a:solidFill>
                  <a:prstClr val="white"/>
                </a:solidFill>
              </a:rPr>
              <a:t>Komponen</a:t>
            </a:r>
            <a:r>
              <a:rPr lang="en-US" sz="1361" dirty="0">
                <a:solidFill>
                  <a:prstClr val="white"/>
                </a:solidFill>
              </a:rPr>
              <a:t> Dalam Negeri</a:t>
            </a:r>
          </a:p>
        </p:txBody>
      </p:sp>
      <p:sp>
        <p:nvSpPr>
          <p:cNvPr id="24" name="Freeform 23"/>
          <p:cNvSpPr/>
          <p:nvPr/>
        </p:nvSpPr>
        <p:spPr>
          <a:xfrm>
            <a:off x="2378794" y="3122613"/>
            <a:ext cx="1552938" cy="685800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Percepatan Pengadaan Barang dan Jasa</a:t>
            </a:r>
          </a:p>
        </p:txBody>
      </p:sp>
      <p:sp>
        <p:nvSpPr>
          <p:cNvPr id="25" name="Freeform 24"/>
          <p:cNvSpPr/>
          <p:nvPr/>
        </p:nvSpPr>
        <p:spPr>
          <a:xfrm>
            <a:off x="2894852" y="4054475"/>
            <a:ext cx="1565642" cy="687388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Penyelesaian Permasalahan dan Hambatan</a:t>
            </a:r>
          </a:p>
        </p:txBody>
      </p:sp>
      <p:sp>
        <p:nvSpPr>
          <p:cNvPr id="26" name="Freeform 25"/>
          <p:cNvSpPr/>
          <p:nvPr/>
        </p:nvSpPr>
        <p:spPr>
          <a:xfrm>
            <a:off x="2909142" y="1951040"/>
            <a:ext cx="1416382" cy="687387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Penyelesaian  Permasalahan Hukum</a:t>
            </a:r>
          </a:p>
        </p:txBody>
      </p:sp>
      <p:grpSp>
        <p:nvGrpSpPr>
          <p:cNvPr id="14361" name="Group 411"/>
          <p:cNvGrpSpPr>
            <a:grpSpLocks/>
          </p:cNvGrpSpPr>
          <p:nvPr/>
        </p:nvGrpSpPr>
        <p:grpSpPr bwMode="auto">
          <a:xfrm>
            <a:off x="4954322" y="2085976"/>
            <a:ext cx="2294475" cy="2727325"/>
            <a:chOff x="-893172" y="1473367"/>
            <a:chExt cx="2292995" cy="2727105"/>
          </a:xfrm>
        </p:grpSpPr>
        <p:pic>
          <p:nvPicPr>
            <p:cNvPr id="28" name="Picture 27" descr="imgres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93172" y="1473367"/>
              <a:ext cx="2292995" cy="2727105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4374" name="TextBox 413"/>
            <p:cNvSpPr txBox="1">
              <a:spLocks noChangeArrowheads="1"/>
            </p:cNvSpPr>
            <p:nvPr/>
          </p:nvSpPr>
          <p:spPr bwMode="auto">
            <a:xfrm>
              <a:off x="-803432" y="2241102"/>
              <a:ext cx="2201863" cy="37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53498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53498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53498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53498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53508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15" b="1">
                  <a:solidFill>
                    <a:srgbClr val="FFFFFF"/>
                  </a:solidFill>
                  <a:ea typeface="MS PGothic" panose="020B0600070205080204" pitchFamily="34" charset="-128"/>
                </a:rPr>
                <a:t>Fasilitas PSN</a:t>
              </a:r>
            </a:p>
          </p:txBody>
        </p:sp>
        <p:pic>
          <p:nvPicPr>
            <p:cNvPr id="14375" name="Picture 414" descr="Screen Shot 2016-09-04 at 4.15.31 P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1380" y="3045319"/>
              <a:ext cx="858845" cy="61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Freeform 30"/>
          <p:cNvSpPr/>
          <p:nvPr/>
        </p:nvSpPr>
        <p:spPr>
          <a:xfrm>
            <a:off x="7258325" y="4959350"/>
            <a:ext cx="1535472" cy="685800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Pemberian Jaminan Pemerintah</a:t>
            </a:r>
          </a:p>
        </p:txBody>
      </p:sp>
      <p:sp>
        <p:nvSpPr>
          <p:cNvPr id="32" name="Freeform 31"/>
          <p:cNvSpPr/>
          <p:nvPr/>
        </p:nvSpPr>
        <p:spPr>
          <a:xfrm>
            <a:off x="3525236" y="4964115"/>
            <a:ext cx="1537060" cy="687387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Penugasan BUMN</a:t>
            </a:r>
          </a:p>
        </p:txBody>
      </p:sp>
      <p:sp>
        <p:nvSpPr>
          <p:cNvPr id="14364" name="TextBox 44"/>
          <p:cNvSpPr txBox="1">
            <a:spLocks noChangeArrowheads="1"/>
          </p:cNvSpPr>
          <p:nvPr/>
        </p:nvSpPr>
        <p:spPr bwMode="auto">
          <a:xfrm>
            <a:off x="2947251" y="5892801"/>
            <a:ext cx="7329616" cy="72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2" tIns="45726" rIns="91452" bIns="45726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3508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61">
                <a:solidFill>
                  <a:srgbClr val="000000"/>
                </a:solidFill>
                <a:ea typeface="MS PGothic" panose="020B0600070205080204" pitchFamily="34" charset="-128"/>
              </a:rPr>
              <a:t>Seluruh fasilitas dalam rancangan Perpres No. 3/2016 j.o. Perpres No. 58/2017 tentang Percepatan Pelaksanaan PSN dapat dimanfaatkan untuk </a:t>
            </a:r>
            <a:r>
              <a:rPr lang="en-US" altLang="en-US" sz="1361" b="1">
                <a:solidFill>
                  <a:srgbClr val="000000"/>
                </a:solidFill>
                <a:ea typeface="MS PGothic" panose="020B0600070205080204" pitchFamily="34" charset="-128"/>
              </a:rPr>
              <a:t>memudahkan pelaksanaan pelaksanaan PSN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63318"/>
          <a:stretch/>
        </p:blipFill>
        <p:spPr>
          <a:xfrm>
            <a:off x="2200165" y="5966367"/>
            <a:ext cx="660359" cy="561032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5371931" y="879475"/>
            <a:ext cx="1468782" cy="685800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 err="1">
                <a:solidFill>
                  <a:prstClr val="white"/>
                </a:solidFill>
              </a:rPr>
              <a:t>Penetapan</a:t>
            </a:r>
            <a:r>
              <a:rPr lang="en-US" sz="1361" dirty="0">
                <a:solidFill>
                  <a:prstClr val="white"/>
                </a:solidFill>
              </a:rPr>
              <a:t> Proyek Strategis Nasional</a:t>
            </a:r>
          </a:p>
        </p:txBody>
      </p:sp>
      <p:sp>
        <p:nvSpPr>
          <p:cNvPr id="36" name="Freeform 35"/>
          <p:cNvSpPr/>
          <p:nvPr/>
        </p:nvSpPr>
        <p:spPr>
          <a:xfrm>
            <a:off x="5389398" y="5095875"/>
            <a:ext cx="1535471" cy="685800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rgbClr val="F7964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61" dirty="0">
                <a:solidFill>
                  <a:prstClr val="white"/>
                </a:solidFill>
              </a:rPr>
              <a:t>Pemantauan </a:t>
            </a:r>
            <a:r>
              <a:rPr lang="en-US" sz="1361" dirty="0" err="1">
                <a:solidFill>
                  <a:prstClr val="white"/>
                </a:solidFill>
              </a:rPr>
              <a:t>Proyek</a:t>
            </a:r>
            <a:r>
              <a:rPr lang="en-US" sz="1361" dirty="0">
                <a:solidFill>
                  <a:prstClr val="white"/>
                </a:solidFill>
              </a:rPr>
              <a:t> oleh </a:t>
            </a:r>
            <a:r>
              <a:rPr lang="en-US" sz="1361" dirty="0" err="1">
                <a:solidFill>
                  <a:prstClr val="white"/>
                </a:solidFill>
              </a:rPr>
              <a:t>Sistem</a:t>
            </a:r>
            <a:r>
              <a:rPr lang="en-US" sz="1361" dirty="0">
                <a:solidFill>
                  <a:prstClr val="white"/>
                </a:solidFill>
              </a:rPr>
              <a:t> TI KPPIP</a:t>
            </a:r>
          </a:p>
        </p:txBody>
      </p:sp>
      <p:sp>
        <p:nvSpPr>
          <p:cNvPr id="37" name="Freeform 36"/>
          <p:cNvSpPr/>
          <p:nvPr/>
        </p:nvSpPr>
        <p:spPr>
          <a:xfrm>
            <a:off x="1287925" y="4908551"/>
            <a:ext cx="423963" cy="355600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endParaRPr lang="en-US" sz="1361" dirty="0">
              <a:solidFill>
                <a:prstClr val="white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1287925" y="5354639"/>
            <a:ext cx="423963" cy="344487"/>
          </a:xfrm>
          <a:custGeom>
            <a:avLst/>
            <a:gdLst>
              <a:gd name="connsiteX0" fmla="*/ 0 w 858107"/>
              <a:gd name="connsiteY0" fmla="*/ 68649 h 686485"/>
              <a:gd name="connsiteX1" fmla="*/ 68649 w 858107"/>
              <a:gd name="connsiteY1" fmla="*/ 0 h 686485"/>
              <a:gd name="connsiteX2" fmla="*/ 789459 w 858107"/>
              <a:gd name="connsiteY2" fmla="*/ 0 h 686485"/>
              <a:gd name="connsiteX3" fmla="*/ 858108 w 858107"/>
              <a:gd name="connsiteY3" fmla="*/ 68649 h 686485"/>
              <a:gd name="connsiteX4" fmla="*/ 858107 w 858107"/>
              <a:gd name="connsiteY4" fmla="*/ 617837 h 686485"/>
              <a:gd name="connsiteX5" fmla="*/ 789458 w 858107"/>
              <a:gd name="connsiteY5" fmla="*/ 686486 h 686485"/>
              <a:gd name="connsiteX6" fmla="*/ 68649 w 858107"/>
              <a:gd name="connsiteY6" fmla="*/ 686485 h 686485"/>
              <a:gd name="connsiteX7" fmla="*/ 0 w 858107"/>
              <a:gd name="connsiteY7" fmla="*/ 617836 h 686485"/>
              <a:gd name="connsiteX8" fmla="*/ 0 w 858107"/>
              <a:gd name="connsiteY8" fmla="*/ 68649 h 6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107" h="686485">
                <a:moveTo>
                  <a:pt x="0" y="68649"/>
                </a:moveTo>
                <a:cubicBezTo>
                  <a:pt x="0" y="30735"/>
                  <a:pt x="30735" y="0"/>
                  <a:pt x="68649" y="0"/>
                </a:cubicBezTo>
                <a:lnTo>
                  <a:pt x="789459" y="0"/>
                </a:lnTo>
                <a:cubicBezTo>
                  <a:pt x="827373" y="0"/>
                  <a:pt x="858108" y="30735"/>
                  <a:pt x="858108" y="68649"/>
                </a:cubicBezTo>
                <a:cubicBezTo>
                  <a:pt x="858108" y="251712"/>
                  <a:pt x="858107" y="434774"/>
                  <a:pt x="858107" y="617837"/>
                </a:cubicBezTo>
                <a:cubicBezTo>
                  <a:pt x="858107" y="655751"/>
                  <a:pt x="827372" y="686486"/>
                  <a:pt x="789458" y="686486"/>
                </a:cubicBezTo>
                <a:lnTo>
                  <a:pt x="68649" y="686485"/>
                </a:lnTo>
                <a:cubicBezTo>
                  <a:pt x="30735" y="686485"/>
                  <a:pt x="0" y="655750"/>
                  <a:pt x="0" y="617836"/>
                </a:cubicBezTo>
                <a:lnTo>
                  <a:pt x="0" y="686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7256" tIns="37256" rIns="37256" bIns="37256" spcCol="1400" anchor="ctr"/>
          <a:lstStyle/>
          <a:p>
            <a:pPr algn="ctr" defTabSz="400120">
              <a:lnSpc>
                <a:spcPct val="90000"/>
              </a:lnSpc>
              <a:spcAft>
                <a:spcPct val="35000"/>
              </a:spcAft>
              <a:defRPr/>
            </a:pPr>
            <a:endParaRPr lang="en-US" sz="1361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08711" y="4970463"/>
            <a:ext cx="1269924" cy="259955"/>
          </a:xfrm>
          <a:prstGeom prst="rect">
            <a:avLst/>
          </a:prstGeom>
          <a:noFill/>
        </p:spPr>
        <p:txBody>
          <a:bodyPr wrap="none" lIns="91452" tIns="45726" rIns="91452" bIns="45726">
            <a:spAutoFit/>
          </a:bodyPr>
          <a:lstStyle/>
          <a:p>
            <a:pPr defTabSz="536405">
              <a:defRPr/>
            </a:pPr>
            <a:r>
              <a:rPr lang="en-US" sz="1089" dirty="0" err="1">
                <a:solidFill>
                  <a:prstClr val="black"/>
                </a:solidFill>
              </a:rPr>
              <a:t>Fasilitas</a:t>
            </a:r>
            <a:r>
              <a:rPr lang="en-US" sz="1089" dirty="0">
                <a:solidFill>
                  <a:prstClr val="black"/>
                </a:solidFill>
              </a:rPr>
              <a:t> </a:t>
            </a:r>
            <a:r>
              <a:rPr lang="en-US" sz="1089" dirty="0" err="1">
                <a:solidFill>
                  <a:prstClr val="black"/>
                </a:solidFill>
              </a:rPr>
              <a:t>Tambahan</a:t>
            </a:r>
            <a:endParaRPr lang="en-US" sz="1089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5537" y="5383213"/>
            <a:ext cx="1106417" cy="259955"/>
          </a:xfrm>
          <a:prstGeom prst="rect">
            <a:avLst/>
          </a:prstGeom>
          <a:noFill/>
        </p:spPr>
        <p:txBody>
          <a:bodyPr wrap="none" lIns="91452" tIns="45726" rIns="91452" bIns="45726">
            <a:spAutoFit/>
          </a:bodyPr>
          <a:lstStyle/>
          <a:p>
            <a:pPr defTabSz="536405">
              <a:defRPr/>
            </a:pPr>
            <a:r>
              <a:rPr lang="en-US" sz="1089" dirty="0" err="1">
                <a:solidFill>
                  <a:prstClr val="black"/>
                </a:solidFill>
              </a:rPr>
              <a:t>Fasilitas</a:t>
            </a:r>
            <a:r>
              <a:rPr lang="en-US" sz="1089" dirty="0">
                <a:solidFill>
                  <a:prstClr val="black"/>
                </a:solidFill>
              </a:rPr>
              <a:t> </a:t>
            </a:r>
            <a:r>
              <a:rPr lang="en-US" sz="1089" i="1" dirty="0">
                <a:solidFill>
                  <a:prstClr val="black"/>
                </a:solidFill>
              </a:rPr>
              <a:t>Existing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" y="12173"/>
            <a:ext cx="712793" cy="7595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1" name="Rectangle 40"/>
          <p:cNvSpPr/>
          <p:nvPr/>
        </p:nvSpPr>
        <p:spPr>
          <a:xfrm>
            <a:off x="161" y="6381328"/>
            <a:ext cx="1427496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52" tIns="45726" rIns="91452" bIns="45726" rtlCol="0" anchor="ctr"/>
          <a:lstStyle/>
          <a:p>
            <a:pPr algn="ctr"/>
            <a:endParaRPr lang="en-US" sz="1634"/>
          </a:p>
        </p:txBody>
      </p:sp>
      <p:sp>
        <p:nvSpPr>
          <p:cNvPr id="43" name="Slide Number Placeholder 2">
            <a:extLst>
              <a:ext uri="{FF2B5EF4-FFF2-40B4-BE49-F238E27FC236}">
                <a16:creationId xmlns="" xmlns:a16="http://schemas.microsoft.com/office/drawing/2014/main" id="{F5DCC55E-DDC6-432C-BF2E-60A8E4B7CA69}"/>
              </a:ext>
            </a:extLst>
          </p:cNvPr>
          <p:cNvSpPr txBox="1">
            <a:spLocks/>
          </p:cNvSpPr>
          <p:nvPr/>
        </p:nvSpPr>
        <p:spPr>
          <a:xfrm>
            <a:off x="11596731" y="6520180"/>
            <a:ext cx="614248" cy="36511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103865" tIns="51932" rIns="103865" bIns="51932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defTabSz="609427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44" name="Slide Number Placeholder 5">
            <a:extLst>
              <a:ext uri="{FF2B5EF4-FFF2-40B4-BE49-F238E27FC236}">
                <a16:creationId xmlns="" xmlns:a16="http://schemas.microsoft.com/office/drawing/2014/main" id="{D1D28310-F9AC-4F85-AD61-20E2AB9A6F80}"/>
              </a:ext>
            </a:extLst>
          </p:cNvPr>
          <p:cNvSpPr txBox="1">
            <a:spLocks/>
          </p:cNvSpPr>
          <p:nvPr/>
        </p:nvSpPr>
        <p:spPr>
          <a:xfrm>
            <a:off x="11778436" y="6533512"/>
            <a:ext cx="624097" cy="365115"/>
          </a:xfrm>
          <a:prstGeom prst="rect">
            <a:avLst/>
          </a:prstGeom>
        </p:spPr>
        <p:txBody>
          <a:bodyPr lIns="103868" tIns="51933" rIns="103868" bIns="51933"/>
          <a:lstStyle>
            <a:defPPr>
              <a:defRPr lang="en-US"/>
            </a:defPPr>
            <a:lvl1pPr marL="0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8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4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45714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B9F7D4-1DA6-4E86-8E28-66D2CC991CEA}" type="slidenum">
              <a:rPr lang="en-US" altLang="en-US" sz="130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en-US" altLang="en-US" sz="13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4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Calibri Light</vt:lpstr>
      <vt:lpstr>Century Gothic</vt:lpstr>
      <vt:lpstr>Office Theme</vt:lpstr>
      <vt:lpstr>Solicited PPP Project Pipeline 1 operating project, 10 under construction projects and 35 on progress projects</vt:lpstr>
      <vt:lpstr>Proyek PSN dapat menggunakan berbagai fasilitas dan keistimewaan sesuai  Perpres No. 3/2016 j.o Perpres No.58/2017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Solicited PPP Project Pipeline 1 operating project, 10 under construction projects and 35 on progress projects</dc:title>
  <dc:creator>Acer</dc:creator>
  <cp:lastModifiedBy>Acer</cp:lastModifiedBy>
  <cp:revision>2</cp:revision>
  <dcterms:created xsi:type="dcterms:W3CDTF">2018-05-15T16:40:19Z</dcterms:created>
  <dcterms:modified xsi:type="dcterms:W3CDTF">2018-05-15T17:20:57Z</dcterms:modified>
</cp:coreProperties>
</file>