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IBM Plex Sans Bold" panose="020B0604020202020204" charset="0"/>
      <p:regular r:id="rId3"/>
    </p:embeddedFont>
    <p:embeddedFont>
      <p:font typeface="Open Sans" panose="020B0606030504020204" pitchFamily="34" charset="0"/>
      <p:regular r:id="rId4"/>
    </p:embeddedFont>
    <p:embeddedFont>
      <p:font typeface="Open Sans Bold" panose="020B0806030504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50" d="100"/>
          <a:sy n="150" d="100"/>
        </p:scale>
        <p:origin x="-10072" y="-6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521499" y="1028700"/>
            <a:ext cx="17245002" cy="0"/>
          </a:xfrm>
          <a:prstGeom prst="line">
            <a:avLst/>
          </a:prstGeom>
          <a:ln w="19050" cap="flat">
            <a:solidFill>
              <a:srgbClr val="35383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2025639"/>
            <a:ext cx="8526398" cy="7232661"/>
            <a:chOff x="0" y="0"/>
            <a:chExt cx="11368531" cy="964354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16844" r="16844"/>
            <a:stretch>
              <a:fillRect/>
            </a:stretch>
          </p:blipFill>
          <p:spPr>
            <a:xfrm>
              <a:off x="0" y="0"/>
              <a:ext cx="11368531" cy="9643548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0" y="2040700"/>
            <a:ext cx="8535923" cy="7242186"/>
            <a:chOff x="0" y="0"/>
            <a:chExt cx="2248144" cy="19074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48144" cy="1907407"/>
            </a:xfrm>
            <a:custGeom>
              <a:avLst/>
              <a:gdLst/>
              <a:ahLst/>
              <a:cxnLst/>
              <a:rect l="l" t="t" r="r" b="b"/>
              <a:pathLst>
                <a:path w="2248144" h="1907407">
                  <a:moveTo>
                    <a:pt x="0" y="0"/>
                  </a:moveTo>
                  <a:lnTo>
                    <a:pt x="2248144" y="0"/>
                  </a:lnTo>
                  <a:lnTo>
                    <a:pt x="2248144" y="1907407"/>
                  </a:lnTo>
                  <a:lnTo>
                    <a:pt x="0" y="1907407"/>
                  </a:lnTo>
                  <a:close/>
                </a:path>
              </a:pathLst>
            </a:custGeom>
            <a:solidFill>
              <a:srgbClr val="353839">
                <a:alpha val="94902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248144" cy="1955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982793" y="2025639"/>
            <a:ext cx="1734635" cy="1634045"/>
            <a:chOff x="0" y="0"/>
            <a:chExt cx="456859" cy="4303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6859" cy="430366"/>
            </a:xfrm>
            <a:custGeom>
              <a:avLst/>
              <a:gdLst/>
              <a:ahLst/>
              <a:cxnLst/>
              <a:rect l="l" t="t" r="r" b="b"/>
              <a:pathLst>
                <a:path w="456859" h="430366">
                  <a:moveTo>
                    <a:pt x="0" y="0"/>
                  </a:moveTo>
                  <a:lnTo>
                    <a:pt x="456859" y="0"/>
                  </a:lnTo>
                  <a:lnTo>
                    <a:pt x="456859" y="430366"/>
                  </a:lnTo>
                  <a:lnTo>
                    <a:pt x="0" y="430366"/>
                  </a:lnTo>
                  <a:close/>
                </a:path>
              </a:pathLst>
            </a:custGeom>
            <a:solidFill>
              <a:srgbClr val="353839">
                <a:alpha val="4706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56859" cy="47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982793" y="4824947"/>
            <a:ext cx="1734635" cy="1634045"/>
            <a:chOff x="0" y="0"/>
            <a:chExt cx="456859" cy="4303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6859" cy="430366"/>
            </a:xfrm>
            <a:custGeom>
              <a:avLst/>
              <a:gdLst/>
              <a:ahLst/>
              <a:cxnLst/>
              <a:rect l="l" t="t" r="r" b="b"/>
              <a:pathLst>
                <a:path w="456859" h="430366">
                  <a:moveTo>
                    <a:pt x="0" y="0"/>
                  </a:moveTo>
                  <a:lnTo>
                    <a:pt x="456859" y="0"/>
                  </a:lnTo>
                  <a:lnTo>
                    <a:pt x="456859" y="430366"/>
                  </a:lnTo>
                  <a:lnTo>
                    <a:pt x="0" y="430366"/>
                  </a:lnTo>
                  <a:close/>
                </a:path>
              </a:pathLst>
            </a:custGeom>
            <a:solidFill>
              <a:srgbClr val="353839">
                <a:alpha val="4706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456859" cy="47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982793" y="7624255"/>
            <a:ext cx="1734635" cy="1634045"/>
            <a:chOff x="0" y="0"/>
            <a:chExt cx="456859" cy="43036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6859" cy="430366"/>
            </a:xfrm>
            <a:custGeom>
              <a:avLst/>
              <a:gdLst/>
              <a:ahLst/>
              <a:cxnLst/>
              <a:rect l="l" t="t" r="r" b="b"/>
              <a:pathLst>
                <a:path w="456859" h="430366">
                  <a:moveTo>
                    <a:pt x="0" y="0"/>
                  </a:moveTo>
                  <a:lnTo>
                    <a:pt x="456859" y="0"/>
                  </a:lnTo>
                  <a:lnTo>
                    <a:pt x="456859" y="430366"/>
                  </a:lnTo>
                  <a:lnTo>
                    <a:pt x="0" y="430366"/>
                  </a:lnTo>
                  <a:close/>
                </a:path>
              </a:pathLst>
            </a:custGeom>
            <a:solidFill>
              <a:srgbClr val="353839">
                <a:alpha val="4706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456859" cy="47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rot="-10800000">
            <a:off x="8526398" y="4215115"/>
            <a:ext cx="9747303" cy="0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rot="-10800000">
            <a:off x="8526398" y="7064794"/>
            <a:ext cx="9747303" cy="0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9554204" y="2546756"/>
            <a:ext cx="591812" cy="591812"/>
          </a:xfrm>
          <a:custGeom>
            <a:avLst/>
            <a:gdLst/>
            <a:ahLst/>
            <a:cxnLst/>
            <a:rect l="l" t="t" r="r" b="b"/>
            <a:pathLst>
              <a:path w="591812" h="591812">
                <a:moveTo>
                  <a:pt x="0" y="0"/>
                </a:moveTo>
                <a:lnTo>
                  <a:pt x="591812" y="0"/>
                </a:lnTo>
                <a:lnTo>
                  <a:pt x="591812" y="591812"/>
                </a:lnTo>
                <a:lnTo>
                  <a:pt x="0" y="591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9648585" y="5388116"/>
            <a:ext cx="403051" cy="547353"/>
          </a:xfrm>
          <a:custGeom>
            <a:avLst/>
            <a:gdLst/>
            <a:ahLst/>
            <a:cxnLst/>
            <a:rect l="l" t="t" r="r" b="b"/>
            <a:pathLst>
              <a:path w="403051" h="547353">
                <a:moveTo>
                  <a:pt x="0" y="0"/>
                </a:moveTo>
                <a:lnTo>
                  <a:pt x="403051" y="0"/>
                </a:lnTo>
                <a:lnTo>
                  <a:pt x="403051" y="547353"/>
                </a:lnTo>
                <a:lnTo>
                  <a:pt x="0" y="5473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9574605" y="8151642"/>
            <a:ext cx="551011" cy="551011"/>
          </a:xfrm>
          <a:custGeom>
            <a:avLst/>
            <a:gdLst/>
            <a:ahLst/>
            <a:cxnLst/>
            <a:rect l="l" t="t" r="r" b="b"/>
            <a:pathLst>
              <a:path w="551011" h="551011">
                <a:moveTo>
                  <a:pt x="0" y="0"/>
                </a:moveTo>
                <a:lnTo>
                  <a:pt x="551011" y="0"/>
                </a:lnTo>
                <a:lnTo>
                  <a:pt x="551011" y="551011"/>
                </a:lnTo>
                <a:lnTo>
                  <a:pt x="0" y="5510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546099" y="390602"/>
            <a:ext cx="2376414" cy="29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0"/>
              </a:lnSpc>
            </a:pPr>
            <a:r>
              <a:rPr lang="en-US" sz="190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Team 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388560" y="390602"/>
            <a:ext cx="1377941" cy="29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70"/>
              </a:lnSpc>
            </a:pPr>
            <a:r>
              <a:rPr lang="en-US" sz="190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Poster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589889" y="405131"/>
            <a:ext cx="3928630" cy="29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0"/>
              </a:lnSpc>
            </a:pPr>
            <a:r>
              <a:rPr lang="en-US" sz="190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Movie Recommendation System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96921" y="2989289"/>
            <a:ext cx="5932557" cy="229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9"/>
              </a:lnSpc>
            </a:pPr>
            <a:r>
              <a:rPr lang="en-US" sz="5499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Movie Recommendation System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96921" y="5397276"/>
            <a:ext cx="5398512" cy="1815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Members</a:t>
            </a:r>
          </a:p>
          <a:p>
            <a:pPr algn="l">
              <a:lnSpc>
                <a:spcPts val="2400"/>
              </a:lnSpc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Uday Raman Senthil Kumar (2320030052)</a:t>
            </a:r>
          </a:p>
          <a:p>
            <a:pPr algn="l">
              <a:lnSpc>
                <a:spcPts val="2400"/>
              </a:lnSpc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Neeraj Narayanam (2320030103)</a:t>
            </a:r>
          </a:p>
          <a:p>
            <a:pPr algn="l">
              <a:lnSpc>
                <a:spcPts val="2400"/>
              </a:lnSpc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KANKIPATI ARNOLD RAJ (2320030480)</a:t>
            </a:r>
          </a:p>
          <a:p>
            <a:pPr algn="l">
              <a:lnSpc>
                <a:spcPts val="2400"/>
              </a:lnSpc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Lokesh Tumula (2320030477)</a:t>
            </a:r>
          </a:p>
          <a:p>
            <a:pPr algn="l">
              <a:lnSpc>
                <a:spcPts val="2400"/>
              </a:lnSpc>
            </a:pPr>
            <a:endParaRPr lang="en-US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1164297" y="2660892"/>
            <a:ext cx="5720287" cy="120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Create a machine learning-based system to recommend movies based on user preferences.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174628" y="5549659"/>
            <a:ext cx="5720287" cy="1510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1" lvl="1" indent="-172725" algn="l">
              <a:lnSpc>
                <a:spcPts val="2400"/>
              </a:lnSpc>
              <a:buFont typeface="Arial"/>
              <a:buChar char="•"/>
            </a:pPr>
            <a:r>
              <a:rPr lang="en-US" sz="160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Data Preprocessing</a:t>
            </a:r>
          </a:p>
          <a:p>
            <a:pPr marL="345451" lvl="1" indent="-172725" algn="l">
              <a:lnSpc>
                <a:spcPts val="2400"/>
              </a:lnSpc>
              <a:buFont typeface="Arial"/>
              <a:buChar char="•"/>
            </a:pPr>
            <a:r>
              <a:rPr lang="en-US" sz="160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TF-IDF Vectorization</a:t>
            </a:r>
          </a:p>
          <a:p>
            <a:pPr marL="345451" lvl="1" indent="-172725" algn="l">
              <a:lnSpc>
                <a:spcPts val="2400"/>
              </a:lnSpc>
              <a:buFont typeface="Arial"/>
              <a:buChar char="•"/>
            </a:pPr>
            <a:r>
              <a:rPr lang="en-US" sz="160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Cosine Similarity</a:t>
            </a:r>
          </a:p>
          <a:p>
            <a:pPr marL="345451" lvl="1" indent="-172725" algn="l">
              <a:lnSpc>
                <a:spcPts val="2400"/>
              </a:lnSpc>
              <a:buFont typeface="Arial"/>
              <a:buChar char="•"/>
            </a:pPr>
            <a:r>
              <a:rPr lang="en-US" sz="160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User Movie Input</a:t>
            </a:r>
          </a:p>
          <a:p>
            <a:pPr algn="l">
              <a:lnSpc>
                <a:spcPts val="2400"/>
              </a:lnSpc>
            </a:pPr>
            <a:endParaRPr lang="en-US" sz="1600">
              <a:solidFill>
                <a:srgbClr val="3538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164297" y="8313185"/>
            <a:ext cx="5720287" cy="901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600" dirty="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Pandas, NumPy, Scikit-learn, </a:t>
            </a:r>
            <a:r>
              <a:rPr lang="en-US" sz="1600" dirty="0" err="1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Difflib</a:t>
            </a:r>
            <a:r>
              <a:rPr lang="en-US" sz="1600" dirty="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60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Kaggle Dataset</a:t>
            </a:r>
            <a:endParaRPr lang="en-US" sz="1600" dirty="0">
              <a:solidFill>
                <a:srgbClr val="35383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400"/>
              </a:lnSpc>
            </a:pPr>
            <a:r>
              <a:rPr lang="en-US" sz="1600" dirty="0">
                <a:solidFill>
                  <a:srgbClr val="353839"/>
                </a:solidFill>
                <a:latin typeface="Open Sans"/>
                <a:ea typeface="Open Sans"/>
                <a:cs typeface="Open Sans"/>
                <a:sym typeface="Open Sans"/>
              </a:rPr>
              <a:t>Provides personalized movie recommendations based on similarity measures.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174628" y="1978014"/>
            <a:ext cx="4084614" cy="50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 b="1">
                <a:solidFill>
                  <a:srgbClr val="35383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Objective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174628" y="4766900"/>
            <a:ext cx="4933152" cy="50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 b="1">
                <a:solidFill>
                  <a:srgbClr val="35383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Key Features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174628" y="7486685"/>
            <a:ext cx="4933152" cy="50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 b="1">
                <a:solidFill>
                  <a:srgbClr val="35383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Libraries and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Open Sans</vt:lpstr>
      <vt:lpstr>Open Sans Bold</vt:lpstr>
      <vt:lpstr>IBM Plex Sans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Minimalist Modern Annual Financial Report 2022 - Presentation Template</dc:title>
  <cp:lastModifiedBy>Uday Raman Senthil Kumar</cp:lastModifiedBy>
  <cp:revision>2</cp:revision>
  <dcterms:created xsi:type="dcterms:W3CDTF">2006-08-16T00:00:00Z</dcterms:created>
  <dcterms:modified xsi:type="dcterms:W3CDTF">2024-09-08T18:01:57Z</dcterms:modified>
  <dc:identifier>DAGQMZSkans</dc:identifier>
</cp:coreProperties>
</file>