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Proxima Nova"/>
      <p:regular r:id="rId36"/>
      <p:bold r:id="rId37"/>
      <p:italic r:id="rId38"/>
      <p:boldItalic r:id="rId39"/>
    </p:embeddedFont>
    <p:embeddedFont>
      <p:font typeface="Nuni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5.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Nuni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bold.fntdata"/><Relationship Id="rId14" Type="http://schemas.openxmlformats.org/officeDocument/2006/relationships/slide" Target="slides/slide9.xml"/><Relationship Id="rId36" Type="http://schemas.openxmlformats.org/officeDocument/2006/relationships/font" Target="fonts/ProximaNova-regular.fntdata"/><Relationship Id="rId17" Type="http://schemas.openxmlformats.org/officeDocument/2006/relationships/slide" Target="slides/slide12.xml"/><Relationship Id="rId39" Type="http://schemas.openxmlformats.org/officeDocument/2006/relationships/font" Target="fonts/ProximaNova-boldItalic.fntdata"/><Relationship Id="rId16" Type="http://schemas.openxmlformats.org/officeDocument/2006/relationships/slide" Target="slides/slide11.xml"/><Relationship Id="rId38" Type="http://schemas.openxmlformats.org/officeDocument/2006/relationships/font" Target="fonts/ProximaNov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602aabe8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602aabe8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602aabe8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602aabe8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602aabe8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602aabe8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602aabe8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602aabe8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602aabe8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602aabe8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602aabe8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602aabe8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602aabe8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602aabe8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5ecc7d7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5ecc7d7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602aabe8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602aabe8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602aabe8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602aabe8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602aabe8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602aabe8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602aabe8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602aabe8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602aabe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602aabe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5ecc7d73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5ecc7d73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5ecc7d73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5ecc7d73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6992832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6992832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602aabe8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602aabe8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5ecc7d73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5ecc7d73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5ecc7d73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5ecc7d73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1258dc90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1258dc90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602aabe8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602aabe8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5c87fb33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5c87fb3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5c87fb33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5c87fb33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602aabe8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602aabe8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5c87fb33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5c87fb33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s://arxiv.org/pdf/1806.00749v1.pdf" TargetMode="External"/><Relationship Id="rId4" Type="http://schemas.openxmlformats.org/officeDocument/2006/relationships/hyperlink" Target="https://drive.google.com/open?id=0B3e3qZpPtccsMFo5bk9Ib3VCc2c"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134000"/>
          </a:xfrm>
          <a:prstGeom prst="rect">
            <a:avLst/>
          </a:prstGeom>
        </p:spPr>
        <p:txBody>
          <a:bodyPr anchorCtr="0" anchor="b" bIns="91425" lIns="91425" spcFirstLastPara="1" rIns="91425" wrap="square" tIns="91425">
            <a:normAutofit fontScale="90000"/>
          </a:bodyPr>
          <a:lstStyle/>
          <a:p>
            <a:pPr indent="0" lvl="0" marL="0" rtl="0" algn="ctr">
              <a:lnSpc>
                <a:spcPct val="120000"/>
              </a:lnSpc>
              <a:spcBef>
                <a:spcPts val="3800"/>
              </a:spcBef>
              <a:spcAft>
                <a:spcPts val="600"/>
              </a:spcAft>
              <a:buClr>
                <a:srgbClr val="4285F4"/>
              </a:buClr>
              <a:buSzPct val="38521"/>
              <a:buFont typeface="Arial"/>
              <a:buNone/>
            </a:pPr>
            <a:r>
              <a:rPr b="1" lang="en" sz="2855">
                <a:solidFill>
                  <a:schemeClr val="accent5"/>
                </a:solidFill>
                <a:highlight>
                  <a:srgbClr val="292929"/>
                </a:highlight>
                <a:latin typeface="Nunito"/>
                <a:ea typeface="Nunito"/>
                <a:cs typeface="Nunito"/>
                <a:sym typeface="Nunito"/>
              </a:rPr>
              <a:t>TI-CNN: Convolutional Neural Networks for Fake News Detection</a:t>
            </a:r>
            <a:endParaRPr sz="3500">
              <a:solidFill>
                <a:schemeClr val="accent5"/>
              </a:solidFill>
              <a:highlight>
                <a:srgbClr val="292929"/>
              </a:highligh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a:t>
            </a:r>
            <a:endParaRPr/>
          </a:p>
        </p:txBody>
      </p:sp>
      <p:sp>
        <p:nvSpPr>
          <p:cNvPr id="56" name="Google Shape;56;p13"/>
          <p:cNvSpPr txBox="1"/>
          <p:nvPr/>
        </p:nvSpPr>
        <p:spPr>
          <a:xfrm>
            <a:off x="311700" y="2834125"/>
            <a:ext cx="8520600" cy="2349000"/>
          </a:xfrm>
          <a:prstGeom prst="rect">
            <a:avLst/>
          </a:prstGeom>
          <a:noFill/>
          <a:ln>
            <a:noFill/>
          </a:ln>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2400">
                <a:solidFill>
                  <a:srgbClr val="FFFFFF"/>
                </a:solidFill>
                <a:latin typeface="Nunito"/>
                <a:ea typeface="Nunito"/>
                <a:cs typeface="Nunito"/>
                <a:sym typeface="Nunito"/>
              </a:rPr>
              <a:t>Group Members:</a:t>
            </a:r>
            <a:endParaRPr sz="2400">
              <a:solidFill>
                <a:srgbClr val="FFFFFF"/>
              </a:solidFill>
              <a:latin typeface="Nunito"/>
              <a:ea typeface="Nunito"/>
              <a:cs typeface="Nunito"/>
              <a:sym typeface="Nunito"/>
            </a:endParaRPr>
          </a:p>
          <a:p>
            <a:pPr indent="0" lvl="0" marL="0" rtl="0" algn="ctr">
              <a:spcBef>
                <a:spcPts val="0"/>
              </a:spcBef>
              <a:spcAft>
                <a:spcPts val="0"/>
              </a:spcAft>
              <a:buNone/>
            </a:pPr>
            <a:r>
              <a:t/>
            </a:r>
            <a:endParaRPr sz="2400">
              <a:solidFill>
                <a:srgbClr val="FFFFFF"/>
              </a:solidFill>
              <a:latin typeface="Nunito"/>
              <a:ea typeface="Nunito"/>
              <a:cs typeface="Nunito"/>
              <a:sym typeface="Nunito"/>
            </a:endParaRPr>
          </a:p>
          <a:p>
            <a:pPr indent="457200" lvl="0" marL="1371600" rtl="0" algn="l">
              <a:spcBef>
                <a:spcPts val="0"/>
              </a:spcBef>
              <a:spcAft>
                <a:spcPts val="0"/>
              </a:spcAft>
              <a:buNone/>
            </a:pPr>
            <a:r>
              <a:rPr lang="en" sz="2400">
                <a:solidFill>
                  <a:srgbClr val="FFFFFF"/>
                </a:solidFill>
                <a:latin typeface="Nunito"/>
                <a:ea typeface="Nunito"/>
                <a:cs typeface="Nunito"/>
                <a:sym typeface="Nunito"/>
              </a:rPr>
              <a:t>Ayush Singh- 2018A7PS0274P</a:t>
            </a:r>
            <a:endParaRPr sz="2400">
              <a:solidFill>
                <a:srgbClr val="FFFFFF"/>
              </a:solidFill>
              <a:latin typeface="Nunito"/>
              <a:ea typeface="Nunito"/>
              <a:cs typeface="Nunito"/>
              <a:sym typeface="Nunito"/>
            </a:endParaRPr>
          </a:p>
          <a:p>
            <a:pPr indent="457200" lvl="0" marL="1371600" rtl="0" algn="l">
              <a:spcBef>
                <a:spcPts val="0"/>
              </a:spcBef>
              <a:spcAft>
                <a:spcPts val="0"/>
              </a:spcAft>
              <a:buNone/>
            </a:pPr>
            <a:r>
              <a:rPr lang="en" sz="2400">
                <a:solidFill>
                  <a:srgbClr val="FFFFFF"/>
                </a:solidFill>
                <a:latin typeface="Nunito"/>
                <a:ea typeface="Nunito"/>
                <a:cs typeface="Nunito"/>
                <a:sym typeface="Nunito"/>
              </a:rPr>
              <a:t>Harshita Gupta-2018A2PS0147P</a:t>
            </a:r>
            <a:endParaRPr sz="2400">
              <a:solidFill>
                <a:srgbClr val="FFFFFF"/>
              </a:solidFill>
              <a:latin typeface="Nunito"/>
              <a:ea typeface="Nunito"/>
              <a:cs typeface="Nunito"/>
              <a:sym typeface="Nunito"/>
            </a:endParaRPr>
          </a:p>
          <a:p>
            <a:pPr indent="457200" lvl="0" marL="1371600" rtl="0" algn="l">
              <a:spcBef>
                <a:spcPts val="0"/>
              </a:spcBef>
              <a:spcAft>
                <a:spcPts val="0"/>
              </a:spcAft>
              <a:buNone/>
            </a:pPr>
            <a:r>
              <a:rPr lang="en" sz="2400">
                <a:solidFill>
                  <a:srgbClr val="FFFFFF"/>
                </a:solidFill>
                <a:latin typeface="Nunito"/>
                <a:ea typeface="Nunito"/>
                <a:cs typeface="Nunito"/>
                <a:sym typeface="Nunito"/>
              </a:rPr>
              <a:t>Himanshu Pandey- 2018A7PS0196P</a:t>
            </a:r>
            <a:endParaRPr sz="2400">
              <a:solidFill>
                <a:srgbClr val="FFFFFF"/>
              </a:solidFill>
              <a:latin typeface="Nunito"/>
              <a:ea typeface="Nunito"/>
              <a:cs typeface="Nunito"/>
              <a:sym typeface="Nunito"/>
            </a:endParaRPr>
          </a:p>
          <a:p>
            <a:pPr indent="457200" lvl="0" marL="1371600" rtl="0" algn="l">
              <a:spcBef>
                <a:spcPts val="0"/>
              </a:spcBef>
              <a:spcAft>
                <a:spcPts val="0"/>
              </a:spcAft>
              <a:buNone/>
            </a:pPr>
            <a:r>
              <a:rPr lang="en" sz="2400">
                <a:solidFill>
                  <a:srgbClr val="FFFFFF"/>
                </a:solidFill>
                <a:latin typeface="Nunito"/>
                <a:ea typeface="Nunito"/>
                <a:cs typeface="Nunito"/>
                <a:sym typeface="Nunito"/>
              </a:rPr>
              <a:t>Naman Goenka- 2018A7PS0398P</a:t>
            </a:r>
            <a:br>
              <a:rPr lang="en" sz="2400">
                <a:latin typeface="Nunito"/>
                <a:ea typeface="Nunito"/>
                <a:cs typeface="Nunito"/>
                <a:sym typeface="Nunito"/>
              </a:rPr>
            </a:br>
            <a:endParaRPr sz="24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311700" y="133720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5000">
                <a:solidFill>
                  <a:schemeClr val="accent5"/>
                </a:solidFill>
              </a:rPr>
              <a:t>Our Idea and Solution</a:t>
            </a:r>
            <a:endParaRPr sz="5000">
              <a:solidFill>
                <a:schemeClr val="accent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chemeClr val="accent5"/>
                </a:solidFill>
              </a:rPr>
              <a:t>Preprocessing</a:t>
            </a:r>
            <a:endParaRPr sz="3400">
              <a:solidFill>
                <a:schemeClr val="accent5"/>
              </a:solidFill>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Font typeface="Proxima Nova"/>
              <a:buChar char="●"/>
            </a:pPr>
            <a:r>
              <a:rPr lang="en">
                <a:solidFill>
                  <a:schemeClr val="dk1"/>
                </a:solidFill>
                <a:latin typeface="Proxima Nova"/>
                <a:ea typeface="Proxima Nova"/>
                <a:cs typeface="Proxima Nova"/>
                <a:sym typeface="Proxima Nova"/>
              </a:rPr>
              <a:t>Several columns such as country, language, uuid, id, publication_date, author name etc, are dropped off because either they don’t tell any meaningful information about target attribute or are almost unique for an entry.</a:t>
            </a:r>
            <a:endParaRPr>
              <a:solidFill>
                <a:schemeClr val="dk1"/>
              </a:solidFill>
              <a:latin typeface="Proxima Nova"/>
              <a:ea typeface="Proxima Nova"/>
              <a:cs typeface="Proxima Nova"/>
              <a:sym typeface="Proxima Nova"/>
            </a:endParaRPr>
          </a:p>
          <a:p>
            <a:pPr indent="-342900" lvl="0" marL="457200" rtl="0" algn="l">
              <a:spcBef>
                <a:spcPts val="0"/>
              </a:spcBef>
              <a:spcAft>
                <a:spcPts val="0"/>
              </a:spcAft>
              <a:buClr>
                <a:schemeClr val="dk1"/>
              </a:buClr>
              <a:buSzPts val="1800"/>
              <a:buFont typeface="Proxima Nova"/>
              <a:buChar char="●"/>
            </a:pPr>
            <a:r>
              <a:rPr lang="en">
                <a:solidFill>
                  <a:schemeClr val="dk1"/>
                </a:solidFill>
                <a:latin typeface="Proxima Nova"/>
                <a:ea typeface="Proxima Nova"/>
                <a:cs typeface="Proxima Nova"/>
                <a:sym typeface="Proxima Nova"/>
              </a:rPr>
              <a:t>Data points having non empty title and text are only kept, accounting to 20015 data points.</a:t>
            </a:r>
            <a:endParaRPr>
              <a:solidFill>
                <a:schemeClr val="dk1"/>
              </a:solidFill>
              <a:latin typeface="Proxima Nova"/>
              <a:ea typeface="Proxima Nova"/>
              <a:cs typeface="Proxima Nova"/>
              <a:sym typeface="Proxima Nova"/>
            </a:endParaRPr>
          </a:p>
          <a:p>
            <a:pPr indent="-342900" lvl="0" marL="457200" rtl="0" algn="l">
              <a:spcBef>
                <a:spcPts val="0"/>
              </a:spcBef>
              <a:spcAft>
                <a:spcPts val="0"/>
              </a:spcAft>
              <a:buClr>
                <a:schemeClr val="dk1"/>
              </a:buClr>
              <a:buSzPts val="1800"/>
              <a:buFont typeface="Proxima Nova"/>
              <a:buChar char="●"/>
            </a:pPr>
            <a:r>
              <a:rPr lang="en">
                <a:solidFill>
                  <a:schemeClr val="dk1"/>
                </a:solidFill>
                <a:latin typeface="Proxima Nova"/>
                <a:ea typeface="Proxima Nova"/>
                <a:cs typeface="Proxima Nova"/>
                <a:sym typeface="Proxima Nova"/>
              </a:rPr>
              <a:t>Target attribute is encoded via </a:t>
            </a:r>
            <a:r>
              <a:rPr b="1" lang="en">
                <a:solidFill>
                  <a:schemeClr val="dk1"/>
                </a:solidFill>
                <a:latin typeface="Proxima Nova"/>
                <a:ea typeface="Proxima Nova"/>
                <a:cs typeface="Proxima Nova"/>
                <a:sym typeface="Proxima Nova"/>
              </a:rPr>
              <a:t>Label Encoder</a:t>
            </a:r>
            <a:r>
              <a:rPr lang="en">
                <a:solidFill>
                  <a:schemeClr val="dk1"/>
                </a:solidFill>
                <a:latin typeface="Proxima Nova"/>
                <a:ea typeface="Proxima Nova"/>
                <a:cs typeface="Proxima Nova"/>
                <a:sym typeface="Proxima Nova"/>
              </a:rPr>
              <a:t>.</a:t>
            </a:r>
            <a:endParaRPr>
              <a:solidFill>
                <a:schemeClr val="dk1"/>
              </a:solidFill>
              <a:latin typeface="Proxima Nova"/>
              <a:ea typeface="Proxima Nova"/>
              <a:cs typeface="Proxima Nova"/>
              <a:sym typeface="Proxima Nova"/>
            </a:endParaRPr>
          </a:p>
          <a:p>
            <a:pPr indent="-342900" lvl="0" marL="457200" rtl="0" algn="l">
              <a:spcBef>
                <a:spcPts val="0"/>
              </a:spcBef>
              <a:spcAft>
                <a:spcPts val="0"/>
              </a:spcAft>
              <a:buClr>
                <a:schemeClr val="dk1"/>
              </a:buClr>
              <a:buSzPts val="1800"/>
              <a:buFont typeface="Proxima Nova"/>
              <a:buChar char="●"/>
            </a:pPr>
            <a:r>
              <a:rPr lang="en">
                <a:solidFill>
                  <a:schemeClr val="dk1"/>
                </a:solidFill>
                <a:latin typeface="Proxima Nova"/>
                <a:ea typeface="Proxima Nova"/>
                <a:cs typeface="Proxima Nova"/>
                <a:sym typeface="Proxima Nova"/>
              </a:rPr>
              <a:t>Keras inbuilt tokenizer is fitted upon </a:t>
            </a:r>
            <a:r>
              <a:rPr b="1" lang="en">
                <a:solidFill>
                  <a:schemeClr val="dk1"/>
                </a:solidFill>
                <a:latin typeface="Proxima Nova"/>
                <a:ea typeface="Proxima Nova"/>
                <a:cs typeface="Proxima Nova"/>
                <a:sym typeface="Proxima Nova"/>
              </a:rPr>
              <a:t>100 dimensional GLOVE embeddings</a:t>
            </a:r>
            <a:r>
              <a:rPr lang="en">
                <a:solidFill>
                  <a:schemeClr val="dk1"/>
                </a:solidFill>
                <a:latin typeface="Proxima Nova"/>
                <a:ea typeface="Proxima Nova"/>
                <a:cs typeface="Proxima Nova"/>
                <a:sym typeface="Proxima Nova"/>
              </a:rPr>
              <a:t>, and text and title are transformed to sequences of indexes of words in GLOVE vocabulary.</a:t>
            </a:r>
            <a:endParaRPr>
              <a:solidFill>
                <a:schemeClr val="dk1"/>
              </a:solidFill>
              <a:latin typeface="Proxima Nova"/>
              <a:ea typeface="Proxima Nova"/>
              <a:cs typeface="Proxima Nova"/>
              <a:sym typeface="Proxima Nova"/>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153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Continued...</a:t>
            </a:r>
            <a:endParaRPr>
              <a:solidFill>
                <a:schemeClr val="accent5"/>
              </a:solidFill>
            </a:endParaRPr>
          </a:p>
        </p:txBody>
      </p:sp>
      <p:sp>
        <p:nvSpPr>
          <p:cNvPr id="120" name="Google Shape;120;p24"/>
          <p:cNvSpPr txBox="1"/>
          <p:nvPr>
            <p:ph idx="1" type="body"/>
          </p:nvPr>
        </p:nvSpPr>
        <p:spPr>
          <a:xfrm>
            <a:off x="311700" y="793625"/>
            <a:ext cx="8520600" cy="4088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Font typeface="Proxima Nova"/>
              <a:buChar char="●"/>
            </a:pPr>
            <a:r>
              <a:rPr lang="en">
                <a:solidFill>
                  <a:schemeClr val="dk1"/>
                </a:solidFill>
                <a:latin typeface="Proxima Nova"/>
                <a:ea typeface="Proxima Nova"/>
                <a:cs typeface="Proxima Nova"/>
                <a:sym typeface="Proxima Nova"/>
              </a:rPr>
              <a:t>Text and title sequences are </a:t>
            </a:r>
            <a:r>
              <a:rPr b="1" lang="en">
                <a:solidFill>
                  <a:schemeClr val="dk1"/>
                </a:solidFill>
                <a:latin typeface="Proxima Nova"/>
                <a:ea typeface="Proxima Nova"/>
                <a:cs typeface="Proxima Nova"/>
                <a:sym typeface="Proxima Nova"/>
              </a:rPr>
              <a:t>post padded</a:t>
            </a:r>
            <a:r>
              <a:rPr lang="en">
                <a:solidFill>
                  <a:schemeClr val="dk1"/>
                </a:solidFill>
                <a:latin typeface="Proxima Nova"/>
                <a:ea typeface="Proxima Nova"/>
                <a:cs typeface="Proxima Nova"/>
                <a:sym typeface="Proxima Nova"/>
              </a:rPr>
              <a:t> with 0 value to 1000 (from paper) and 93 length respectively.</a:t>
            </a:r>
            <a:endParaRPr>
              <a:solidFill>
                <a:schemeClr val="dk1"/>
              </a:solidFill>
              <a:latin typeface="Proxima Nova"/>
              <a:ea typeface="Proxima Nova"/>
              <a:cs typeface="Proxima Nova"/>
              <a:sym typeface="Proxima Nova"/>
            </a:endParaRPr>
          </a:p>
          <a:p>
            <a:pPr indent="-334327" lvl="0" marL="457200" rtl="0" algn="l">
              <a:spcBef>
                <a:spcPts val="0"/>
              </a:spcBef>
              <a:spcAft>
                <a:spcPts val="0"/>
              </a:spcAft>
              <a:buClr>
                <a:schemeClr val="dk1"/>
              </a:buClr>
              <a:buSzPct val="100000"/>
              <a:buFont typeface="Proxima Nova"/>
              <a:buChar char="●"/>
            </a:pPr>
            <a:r>
              <a:rPr b="1" lang="en">
                <a:solidFill>
                  <a:schemeClr val="dk1"/>
                </a:solidFill>
                <a:latin typeface="Proxima Nova"/>
                <a:ea typeface="Proxima Nova"/>
                <a:cs typeface="Proxima Nova"/>
                <a:sym typeface="Proxima Nova"/>
              </a:rPr>
              <a:t>Glove embedding matrix</a:t>
            </a:r>
            <a:r>
              <a:rPr lang="en">
                <a:solidFill>
                  <a:schemeClr val="dk1"/>
                </a:solidFill>
                <a:latin typeface="Proxima Nova"/>
                <a:ea typeface="Proxima Nova"/>
                <a:cs typeface="Proxima Nova"/>
                <a:sym typeface="Proxima Nova"/>
              </a:rPr>
              <a:t> is constructed and saved for future use.</a:t>
            </a:r>
            <a:endParaRPr>
              <a:solidFill>
                <a:schemeClr val="dk1"/>
              </a:solidFill>
              <a:latin typeface="Proxima Nova"/>
              <a:ea typeface="Proxima Nova"/>
              <a:cs typeface="Proxima Nova"/>
              <a:sym typeface="Proxima Nova"/>
            </a:endParaRPr>
          </a:p>
          <a:p>
            <a:pPr indent="-334327" lvl="0" marL="457200" rtl="0" algn="l">
              <a:spcBef>
                <a:spcPts val="0"/>
              </a:spcBef>
              <a:spcAft>
                <a:spcPts val="0"/>
              </a:spcAft>
              <a:buClr>
                <a:schemeClr val="dk1"/>
              </a:buClr>
              <a:buSzPct val="100000"/>
              <a:buFont typeface="Proxima Nova"/>
              <a:buChar char="●"/>
            </a:pPr>
            <a:r>
              <a:rPr lang="en">
                <a:solidFill>
                  <a:schemeClr val="dk1"/>
                </a:solidFill>
                <a:latin typeface="Proxima Nova"/>
                <a:ea typeface="Proxima Nova"/>
                <a:cs typeface="Proxima Nova"/>
                <a:sym typeface="Proxima Nova"/>
              </a:rPr>
              <a:t>Using </a:t>
            </a:r>
            <a:r>
              <a:rPr b="1" lang="en">
                <a:solidFill>
                  <a:schemeClr val="dk1"/>
                </a:solidFill>
                <a:latin typeface="Proxima Nova"/>
                <a:ea typeface="Proxima Nova"/>
                <a:cs typeface="Proxima Nova"/>
                <a:sym typeface="Proxima Nova"/>
              </a:rPr>
              <a:t>requests</a:t>
            </a:r>
            <a:r>
              <a:rPr lang="en">
                <a:solidFill>
                  <a:schemeClr val="dk1"/>
                </a:solidFill>
                <a:latin typeface="Proxima Nova"/>
                <a:ea typeface="Proxima Nova"/>
                <a:cs typeface="Proxima Nova"/>
                <a:sym typeface="Proxima Nova"/>
              </a:rPr>
              <a:t> library, a script was written to fetch images urls mentioned in ‘main_img_url ‘ column using custom headers which was </a:t>
            </a:r>
            <a:r>
              <a:rPr b="1" lang="en">
                <a:solidFill>
                  <a:schemeClr val="dk1"/>
                </a:solidFill>
                <a:latin typeface="Proxima Nova"/>
                <a:ea typeface="Proxima Nova"/>
                <a:cs typeface="Proxima Nova"/>
                <a:sym typeface="Proxima Nova"/>
              </a:rPr>
              <a:t>robust</a:t>
            </a:r>
            <a:r>
              <a:rPr lang="en">
                <a:solidFill>
                  <a:schemeClr val="dk1"/>
                </a:solidFill>
                <a:latin typeface="Proxima Nova"/>
                <a:ea typeface="Proxima Nova"/>
                <a:cs typeface="Proxima Nova"/>
                <a:sym typeface="Proxima Nova"/>
              </a:rPr>
              <a:t> against 404 error, connection error etc.</a:t>
            </a:r>
            <a:endParaRPr>
              <a:solidFill>
                <a:schemeClr val="dk1"/>
              </a:solidFill>
              <a:latin typeface="Proxima Nova"/>
              <a:ea typeface="Proxima Nova"/>
              <a:cs typeface="Proxima Nova"/>
              <a:sym typeface="Proxima Nova"/>
            </a:endParaRPr>
          </a:p>
          <a:p>
            <a:pPr indent="-334327" lvl="0" marL="457200" rtl="0" algn="l">
              <a:spcBef>
                <a:spcPts val="0"/>
              </a:spcBef>
              <a:spcAft>
                <a:spcPts val="0"/>
              </a:spcAft>
              <a:buClr>
                <a:schemeClr val="dk1"/>
              </a:buClr>
              <a:buSzPct val="100000"/>
              <a:buFont typeface="Proxima Nova"/>
              <a:buChar char="●"/>
            </a:pPr>
            <a:r>
              <a:rPr lang="en">
                <a:solidFill>
                  <a:schemeClr val="dk1"/>
                </a:solidFill>
                <a:latin typeface="Proxima Nova"/>
                <a:ea typeface="Proxima Nova"/>
                <a:cs typeface="Proxima Nova"/>
                <a:sym typeface="Proxima Nova"/>
              </a:rPr>
              <a:t>A blob of 400 * 400 was used to resize the image with scaling factor 1.2 for feeding it into the model.</a:t>
            </a:r>
            <a:endParaRPr>
              <a:solidFill>
                <a:schemeClr val="dk1"/>
              </a:solidFill>
              <a:latin typeface="Proxima Nova"/>
              <a:ea typeface="Proxima Nova"/>
              <a:cs typeface="Proxima Nova"/>
              <a:sym typeface="Proxima Nova"/>
            </a:endParaRPr>
          </a:p>
          <a:p>
            <a:pPr indent="-334327" lvl="0" marL="457200" rtl="0" algn="l">
              <a:spcBef>
                <a:spcPts val="0"/>
              </a:spcBef>
              <a:spcAft>
                <a:spcPts val="0"/>
              </a:spcAft>
              <a:buClr>
                <a:schemeClr val="dk1"/>
              </a:buClr>
              <a:buSzPct val="100000"/>
              <a:buFont typeface="Proxima Nova"/>
              <a:buChar char="●"/>
            </a:pPr>
            <a:r>
              <a:rPr lang="en">
                <a:solidFill>
                  <a:schemeClr val="dk1"/>
                </a:solidFill>
                <a:latin typeface="Proxima Nova"/>
                <a:ea typeface="Proxima Nova"/>
                <a:cs typeface="Proxima Nova"/>
                <a:sym typeface="Proxima Nova"/>
              </a:rPr>
              <a:t>A Pre Trained model was used to </a:t>
            </a:r>
            <a:r>
              <a:rPr b="1" lang="en">
                <a:solidFill>
                  <a:schemeClr val="dk1"/>
                </a:solidFill>
                <a:latin typeface="Proxima Nova"/>
                <a:ea typeface="Proxima Nova"/>
                <a:cs typeface="Proxima Nova"/>
                <a:sym typeface="Proxima Nova"/>
              </a:rPr>
              <a:t>count faces in the extracted image</a:t>
            </a:r>
            <a:r>
              <a:rPr lang="en">
                <a:solidFill>
                  <a:schemeClr val="dk1"/>
                </a:solidFill>
                <a:latin typeface="Proxima Nova"/>
                <a:ea typeface="Proxima Nova"/>
                <a:cs typeface="Proxima Nova"/>
                <a:sym typeface="Proxima Nova"/>
              </a:rPr>
              <a:t>.</a:t>
            </a:r>
            <a:endParaRPr>
              <a:solidFill>
                <a:schemeClr val="dk1"/>
              </a:solidFill>
              <a:latin typeface="Proxima Nova"/>
              <a:ea typeface="Proxima Nova"/>
              <a:cs typeface="Proxima Nova"/>
              <a:sym typeface="Proxima Nova"/>
            </a:endParaRPr>
          </a:p>
          <a:p>
            <a:pPr indent="-334327" lvl="0" marL="457200" rtl="0" algn="l">
              <a:spcBef>
                <a:spcPts val="0"/>
              </a:spcBef>
              <a:spcAft>
                <a:spcPts val="0"/>
              </a:spcAft>
              <a:buClr>
                <a:schemeClr val="dk1"/>
              </a:buClr>
              <a:buSzPct val="100000"/>
              <a:buFont typeface="Proxima Nova"/>
              <a:buChar char="●"/>
            </a:pPr>
            <a:r>
              <a:rPr lang="en">
                <a:solidFill>
                  <a:schemeClr val="dk1"/>
                </a:solidFill>
                <a:latin typeface="Proxima Nova"/>
                <a:ea typeface="Proxima Nova"/>
                <a:cs typeface="Proxima Nova"/>
                <a:sym typeface="Proxima Nova"/>
              </a:rPr>
              <a:t>Using OpenCV, we read the image and get its resolution too.</a:t>
            </a:r>
            <a:endParaRPr>
              <a:solidFill>
                <a:schemeClr val="dk1"/>
              </a:solidFill>
              <a:latin typeface="Proxima Nova"/>
              <a:ea typeface="Proxima Nova"/>
              <a:cs typeface="Proxima Nova"/>
              <a:sym typeface="Proxima Nova"/>
            </a:endParaRPr>
          </a:p>
          <a:p>
            <a:pPr indent="-334327" lvl="0" marL="457200" rtl="0" algn="l">
              <a:spcBef>
                <a:spcPts val="0"/>
              </a:spcBef>
              <a:spcAft>
                <a:spcPts val="0"/>
              </a:spcAft>
              <a:buClr>
                <a:schemeClr val="dk1"/>
              </a:buClr>
              <a:buSzPct val="100000"/>
              <a:buFont typeface="Proxima Nova"/>
              <a:buChar char="●"/>
            </a:pPr>
            <a:r>
              <a:rPr lang="en">
                <a:solidFill>
                  <a:schemeClr val="dk1"/>
                </a:solidFill>
                <a:latin typeface="Proxima Nova"/>
                <a:ea typeface="Proxima Nova"/>
                <a:cs typeface="Proxima Nova"/>
                <a:sym typeface="Proxima Nova"/>
              </a:rPr>
              <a:t>Furthermore, some images which were having more than or less than 3 </a:t>
            </a:r>
            <a:r>
              <a:rPr lang="en">
                <a:solidFill>
                  <a:schemeClr val="dk1"/>
                </a:solidFill>
                <a:latin typeface="Proxima Nova"/>
                <a:ea typeface="Proxima Nova"/>
                <a:cs typeface="Proxima Nova"/>
                <a:sym typeface="Proxima Nova"/>
              </a:rPr>
              <a:t>channels were converted to 3-channel(RGB) format.</a:t>
            </a:r>
            <a:endParaRPr>
              <a:solidFill>
                <a:schemeClr val="dk1"/>
              </a:solidFill>
              <a:latin typeface="Proxima Nova"/>
              <a:ea typeface="Proxima Nova"/>
              <a:cs typeface="Proxima Nova"/>
              <a:sym typeface="Proxima Nova"/>
            </a:endParaRPr>
          </a:p>
          <a:p>
            <a:pPr indent="-334327" lvl="0" marL="457200" rtl="0" algn="l">
              <a:spcBef>
                <a:spcPts val="0"/>
              </a:spcBef>
              <a:spcAft>
                <a:spcPts val="0"/>
              </a:spcAft>
              <a:buClr>
                <a:schemeClr val="dk1"/>
              </a:buClr>
              <a:buSzPct val="100000"/>
              <a:buFont typeface="Proxima Nova"/>
              <a:buChar char="●"/>
            </a:pPr>
            <a:r>
              <a:rPr lang="en">
                <a:solidFill>
                  <a:schemeClr val="dk1"/>
                </a:solidFill>
                <a:latin typeface="Proxima Nova"/>
                <a:ea typeface="Proxima Nova"/>
                <a:cs typeface="Proxima Nova"/>
                <a:sym typeface="Proxima Nova"/>
              </a:rPr>
              <a:t>Finally,</a:t>
            </a:r>
            <a:r>
              <a:rPr b="1" lang="en">
                <a:solidFill>
                  <a:schemeClr val="dk1"/>
                </a:solidFill>
                <a:latin typeface="Proxima Nova"/>
                <a:ea typeface="Proxima Nova"/>
                <a:cs typeface="Proxima Nova"/>
                <a:sym typeface="Proxima Nova"/>
              </a:rPr>
              <a:t> we were able to finally extract 7272 out of 20015 data points</a:t>
            </a:r>
            <a:r>
              <a:rPr lang="en">
                <a:solidFill>
                  <a:schemeClr val="dk1"/>
                </a:solidFill>
                <a:latin typeface="Proxima Nova"/>
                <a:ea typeface="Proxima Nova"/>
                <a:cs typeface="Proxima Nova"/>
                <a:sym typeface="Proxima Nova"/>
              </a:rPr>
              <a:t>. Rest of the data points were discarded mainly due to broken image links in the dataset. </a:t>
            </a:r>
            <a:endParaRPr>
              <a:solidFill>
                <a:schemeClr val="dk1"/>
              </a:solidFill>
              <a:latin typeface="Proxima Nova"/>
              <a:ea typeface="Proxima Nova"/>
              <a:cs typeface="Proxima Nova"/>
              <a:sym typeface="Proxima Nova"/>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0" y="-148200"/>
            <a:ext cx="6367800" cy="766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400">
                <a:solidFill>
                  <a:schemeClr val="accent5"/>
                </a:solidFill>
              </a:rPr>
              <a:t>Our Baseline Methods</a:t>
            </a:r>
            <a:endParaRPr sz="3400">
              <a:solidFill>
                <a:schemeClr val="accent5"/>
              </a:solidFill>
            </a:endParaRPr>
          </a:p>
        </p:txBody>
      </p:sp>
      <p:sp>
        <p:nvSpPr>
          <p:cNvPr id="126" name="Google Shape;126;p25"/>
          <p:cNvSpPr txBox="1"/>
          <p:nvPr/>
        </p:nvSpPr>
        <p:spPr>
          <a:xfrm>
            <a:off x="118700" y="801200"/>
            <a:ext cx="89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sp>
        <p:nvSpPr>
          <p:cNvPr id="127" name="Google Shape;127;p25"/>
          <p:cNvSpPr txBox="1"/>
          <p:nvPr/>
        </p:nvSpPr>
        <p:spPr>
          <a:xfrm>
            <a:off x="91200" y="479800"/>
            <a:ext cx="8961600" cy="452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With image information only, the model cannot identify the fake news well indicating that image information is insufficient to identify the fake news.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Apart from CNN other techniques of text classification is also used. RNN(</a:t>
            </a:r>
            <a:r>
              <a:rPr lang="en">
                <a:solidFill>
                  <a:schemeClr val="dk1"/>
                </a:solidFill>
                <a:highlight>
                  <a:schemeClr val="lt1"/>
                </a:highlight>
              </a:rPr>
              <a:t>Recurrent neural networks), are a class of neural networks that allow previous outputs to be used as inputs while having hidden states. Unlike feedforward neural networks, RNNs can use their internal state (memory) to process sequences of inputs. This makes them applicable to tasks such as text classification or speech recognition. </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The three methods used are: </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a:solidFill>
                  <a:schemeClr val="dk1"/>
                </a:solidFill>
                <a:highlight>
                  <a:schemeClr val="lt1"/>
                </a:highlight>
              </a:rPr>
              <a:t>LSTM (Long-Short Term Memory)</a:t>
            </a:r>
            <a:endParaRPr>
              <a:solidFill>
                <a:schemeClr val="dk1"/>
              </a:solidFill>
              <a:highlight>
                <a:schemeClr val="lt1"/>
              </a:highlight>
            </a:endParaRPr>
          </a:p>
          <a:p>
            <a:pPr indent="0" lvl="0" marL="457200" rtl="0" algn="l">
              <a:spcBef>
                <a:spcPts val="0"/>
              </a:spcBef>
              <a:spcAft>
                <a:spcPts val="0"/>
              </a:spcAft>
              <a:buNone/>
            </a:pPr>
            <a:r>
              <a:rPr lang="en">
                <a:solidFill>
                  <a:schemeClr val="dk1"/>
                </a:solidFill>
                <a:highlight>
                  <a:schemeClr val="lt1"/>
                </a:highlight>
              </a:rPr>
              <a:t>We made a text branch and content branch with embedding of 400x100 and applied </a:t>
            </a:r>
            <a:r>
              <a:rPr lang="en">
                <a:solidFill>
                  <a:schemeClr val="dk1"/>
                </a:solidFill>
                <a:highlight>
                  <a:schemeClr val="lt1"/>
                </a:highlight>
              </a:rPr>
              <a:t>bidirectional</a:t>
            </a:r>
            <a:r>
              <a:rPr lang="en">
                <a:solidFill>
                  <a:schemeClr val="dk1"/>
                </a:solidFill>
                <a:highlight>
                  <a:schemeClr val="lt1"/>
                </a:highlight>
              </a:rPr>
              <a:t> LSTM. </a:t>
            </a:r>
            <a:endParaRPr>
              <a:solidFill>
                <a:schemeClr val="dk1"/>
              </a:solidFill>
              <a:highlight>
                <a:schemeClr val="lt1"/>
              </a:highlight>
            </a:endParaRPr>
          </a:p>
          <a:p>
            <a:pPr indent="0" lvl="0" marL="457200" rtl="0" algn="l">
              <a:spcBef>
                <a:spcPts val="0"/>
              </a:spcBef>
              <a:spcAft>
                <a:spcPts val="0"/>
              </a:spcAft>
              <a:buNone/>
            </a:pPr>
            <a:r>
              <a:rPr lang="en">
                <a:solidFill>
                  <a:schemeClr val="dk1"/>
                </a:solidFill>
                <a:highlight>
                  <a:schemeClr val="lt1"/>
                </a:highlight>
              </a:rPr>
              <a:t>Merging both the branches with two dense layers and two dropout layers to </a:t>
            </a:r>
            <a:r>
              <a:rPr lang="en" sz="1500">
                <a:solidFill>
                  <a:schemeClr val="dk1"/>
                </a:solidFill>
              </a:rPr>
              <a:t>improve the model’s generalization ability</a:t>
            </a:r>
            <a:r>
              <a:rPr lang="en">
                <a:solidFill>
                  <a:schemeClr val="dk1"/>
                </a:solidFill>
                <a:highlight>
                  <a:schemeClr val="lt1"/>
                </a:highlight>
              </a:rPr>
              <a:t> and a sigmoid activation in the last layer for news prediction.</a:t>
            </a:r>
            <a:endParaRPr>
              <a:solidFill>
                <a:schemeClr val="dk1"/>
              </a:solidFill>
              <a:highlight>
                <a:schemeClr val="lt1"/>
              </a:highlight>
            </a:endParaRPr>
          </a:p>
          <a:p>
            <a:pPr indent="0" lvl="0" marL="457200" rtl="0" algn="l">
              <a:spcBef>
                <a:spcPts val="0"/>
              </a:spcBef>
              <a:spcAft>
                <a:spcPts val="0"/>
              </a:spcAft>
              <a:buNone/>
            </a:pPr>
            <a:r>
              <a:rPr lang="en">
                <a:solidFill>
                  <a:schemeClr val="dk1"/>
                </a:solidFill>
                <a:highlight>
                  <a:schemeClr val="lt1"/>
                </a:highlight>
              </a:rPr>
              <a:t>For hyperparameter(no. of LSTM hidden neurons in both text and title branch, dense layer hidden neurons and dropout values) tuning Bayesian Optimization is used for 3 rounds with Adam Optimizer.</a:t>
            </a:r>
            <a:endParaRPr>
              <a:solidFill>
                <a:schemeClr val="dk1"/>
              </a:solidFill>
              <a:highlight>
                <a:schemeClr val="lt1"/>
              </a:highlight>
            </a:endParaRPr>
          </a:p>
          <a:p>
            <a:pPr indent="0" lvl="0" marL="457200" rtl="0" algn="l">
              <a:spcBef>
                <a:spcPts val="0"/>
              </a:spcBef>
              <a:spcAft>
                <a:spcPts val="0"/>
              </a:spcAft>
              <a:buNone/>
            </a:pPr>
            <a:r>
              <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a:solidFill>
                  <a:schemeClr val="dk1"/>
                </a:solidFill>
                <a:highlight>
                  <a:schemeClr val="lt1"/>
                </a:highlight>
              </a:rPr>
              <a:t>GRU (Gated Recurrent Unit)</a:t>
            </a:r>
            <a:endParaRPr>
              <a:solidFill>
                <a:schemeClr val="dk1"/>
              </a:solidFill>
              <a:highlight>
                <a:schemeClr val="lt1"/>
              </a:highlight>
            </a:endParaRPr>
          </a:p>
          <a:p>
            <a:pPr indent="0" lvl="0" marL="457200" rtl="0" algn="l">
              <a:spcBef>
                <a:spcPts val="0"/>
              </a:spcBef>
              <a:spcAft>
                <a:spcPts val="0"/>
              </a:spcAft>
              <a:buNone/>
            </a:pPr>
            <a:r>
              <a:rPr lang="en">
                <a:solidFill>
                  <a:schemeClr val="dk1"/>
                </a:solidFill>
                <a:highlight>
                  <a:schemeClr val="lt1"/>
                </a:highlight>
              </a:rPr>
              <a:t>Similarly</a:t>
            </a:r>
            <a:r>
              <a:rPr lang="en">
                <a:solidFill>
                  <a:schemeClr val="dk1"/>
                </a:solidFill>
                <a:highlight>
                  <a:schemeClr val="lt1"/>
                </a:highlight>
              </a:rPr>
              <a:t> Bidirectional-GRUs are also used as they are a variation on the LSTM because both are designed similarly and, in some cases, produce equally excellent results.</a:t>
            </a:r>
            <a:endParaRPr>
              <a:solidFill>
                <a:schemeClr val="dk1"/>
              </a:solidFill>
              <a:highlight>
                <a:schemeClr val="lt1"/>
              </a:highlight>
            </a:endParaRPr>
          </a:p>
          <a:p>
            <a:pPr indent="0" lvl="0" marL="457200" rtl="0" algn="l">
              <a:spcBef>
                <a:spcPts val="0"/>
              </a:spcBef>
              <a:spcAft>
                <a:spcPts val="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idx="1" type="body"/>
          </p:nvPr>
        </p:nvSpPr>
        <p:spPr>
          <a:xfrm>
            <a:off x="311700" y="208175"/>
            <a:ext cx="8520600" cy="3416400"/>
          </a:xfrm>
          <a:prstGeom prst="rect">
            <a:avLst/>
          </a:prstGeom>
        </p:spPr>
        <p:txBody>
          <a:bodyPr anchorCtr="0" anchor="t" bIns="91425" lIns="91425" spcFirstLastPara="1" rIns="91425" wrap="square" tIns="91425">
            <a:normAutofit/>
          </a:bodyPr>
          <a:lstStyle/>
          <a:p>
            <a:pPr indent="-336550" lvl="0" marL="457200" rtl="0" algn="l">
              <a:lnSpc>
                <a:spcPct val="100000"/>
              </a:lnSpc>
              <a:spcBef>
                <a:spcPts val="0"/>
              </a:spcBef>
              <a:spcAft>
                <a:spcPts val="0"/>
              </a:spcAft>
              <a:buClr>
                <a:schemeClr val="dk1"/>
              </a:buClr>
              <a:buSzPts val="1700"/>
              <a:buChar char="●"/>
            </a:pPr>
            <a:r>
              <a:rPr b="1" lang="en" sz="1700">
                <a:solidFill>
                  <a:schemeClr val="dk1"/>
                </a:solidFill>
                <a:highlight>
                  <a:schemeClr val="lt1"/>
                </a:highlight>
              </a:rPr>
              <a:t>CNN-text-1000</a:t>
            </a:r>
            <a:endParaRPr b="1" sz="1700">
              <a:solidFill>
                <a:schemeClr val="dk1"/>
              </a:solidFill>
              <a:highlight>
                <a:schemeClr val="lt1"/>
              </a:highlight>
            </a:endParaRPr>
          </a:p>
          <a:p>
            <a:pPr indent="0" lvl="0" marL="457200" rtl="0" algn="l">
              <a:lnSpc>
                <a:spcPct val="100000"/>
              </a:lnSpc>
              <a:spcBef>
                <a:spcPts val="0"/>
              </a:spcBef>
              <a:spcAft>
                <a:spcPts val="0"/>
              </a:spcAft>
              <a:buNone/>
            </a:pPr>
            <a:r>
              <a:rPr lang="en" sz="1600">
                <a:solidFill>
                  <a:schemeClr val="dk1"/>
                </a:solidFill>
                <a:highlight>
                  <a:schemeClr val="lt1"/>
                </a:highlight>
              </a:rPr>
              <a:t>This model makes use of only the textual latent and textual explicit branch of the TICNN-TITLE-1000 model (i.e. only the text content of the news article) to predict the whether the news article is fake or not.The dataset used has 20015 data points. An 8:1:1 training-test-validation split is used for obtaining the results</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Baseline Models’ Diagrams</a:t>
            </a:r>
            <a:endParaRPr>
              <a:solidFill>
                <a:schemeClr val="accent5"/>
              </a:solidFill>
            </a:endParaRPr>
          </a:p>
        </p:txBody>
      </p:sp>
      <p:pic>
        <p:nvPicPr>
          <p:cNvPr id="138" name="Google Shape;138;p27"/>
          <p:cNvPicPr preferRelativeResize="0"/>
          <p:nvPr/>
        </p:nvPicPr>
        <p:blipFill>
          <a:blip r:embed="rId3">
            <a:alphaModFix/>
          </a:blip>
          <a:stretch>
            <a:fillRect/>
          </a:stretch>
        </p:blipFill>
        <p:spPr>
          <a:xfrm>
            <a:off x="440600" y="1524875"/>
            <a:ext cx="3581400" cy="2495550"/>
          </a:xfrm>
          <a:prstGeom prst="rect">
            <a:avLst/>
          </a:prstGeom>
          <a:noFill/>
          <a:ln>
            <a:noFill/>
          </a:ln>
        </p:spPr>
      </p:pic>
      <p:pic>
        <p:nvPicPr>
          <p:cNvPr id="139" name="Google Shape;139;p27"/>
          <p:cNvPicPr preferRelativeResize="0"/>
          <p:nvPr/>
        </p:nvPicPr>
        <p:blipFill>
          <a:blip r:embed="rId4">
            <a:alphaModFix/>
          </a:blip>
          <a:stretch>
            <a:fillRect/>
          </a:stretch>
        </p:blipFill>
        <p:spPr>
          <a:xfrm>
            <a:off x="4626500" y="1543925"/>
            <a:ext cx="3505200" cy="2457450"/>
          </a:xfrm>
          <a:prstGeom prst="rect">
            <a:avLst/>
          </a:prstGeom>
          <a:noFill/>
          <a:ln>
            <a:noFill/>
          </a:ln>
        </p:spPr>
      </p:pic>
      <p:sp>
        <p:nvSpPr>
          <p:cNvPr id="140" name="Google Shape;140;p27"/>
          <p:cNvSpPr txBox="1"/>
          <p:nvPr>
            <p:ph idx="1" type="body"/>
          </p:nvPr>
        </p:nvSpPr>
        <p:spPr>
          <a:xfrm>
            <a:off x="492525" y="4263125"/>
            <a:ext cx="3365100" cy="73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FFFF"/>
                </a:solidFill>
              </a:rPr>
              <a:t>        GRU-</a:t>
            </a:r>
            <a:r>
              <a:rPr lang="en">
                <a:solidFill>
                  <a:srgbClr val="FFFFFF"/>
                </a:solidFill>
              </a:rPr>
              <a:t>400 Architecture</a:t>
            </a:r>
            <a:endParaRPr>
              <a:solidFill>
                <a:srgbClr val="FFFFFF"/>
              </a:solidFill>
            </a:endParaRPr>
          </a:p>
        </p:txBody>
      </p:sp>
      <p:sp>
        <p:nvSpPr>
          <p:cNvPr id="141" name="Google Shape;141;p27"/>
          <p:cNvSpPr txBox="1"/>
          <p:nvPr>
            <p:ph idx="1" type="body"/>
          </p:nvPr>
        </p:nvSpPr>
        <p:spPr>
          <a:xfrm>
            <a:off x="4934525" y="4214600"/>
            <a:ext cx="3365100" cy="73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FFFF"/>
                </a:solidFill>
              </a:rPr>
              <a:t>    LSTM</a:t>
            </a:r>
            <a:r>
              <a:rPr lang="en">
                <a:solidFill>
                  <a:srgbClr val="FFFFFF"/>
                </a:solidFill>
              </a:rPr>
              <a:t>-400 Architecture</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idx="1" type="body"/>
          </p:nvPr>
        </p:nvSpPr>
        <p:spPr>
          <a:xfrm>
            <a:off x="4656500" y="2249325"/>
            <a:ext cx="3365100" cy="73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FFFF"/>
                </a:solidFill>
              </a:rPr>
              <a:t>CNN-Text-1000 Architecture</a:t>
            </a:r>
            <a:endParaRPr>
              <a:solidFill>
                <a:srgbClr val="FFFFFF"/>
              </a:solidFill>
            </a:endParaRPr>
          </a:p>
        </p:txBody>
      </p:sp>
      <p:pic>
        <p:nvPicPr>
          <p:cNvPr id="147" name="Google Shape;147;p28"/>
          <p:cNvPicPr preferRelativeResize="0"/>
          <p:nvPr/>
        </p:nvPicPr>
        <p:blipFill>
          <a:blip r:embed="rId3">
            <a:alphaModFix/>
          </a:blip>
          <a:stretch>
            <a:fillRect/>
          </a:stretch>
        </p:blipFill>
        <p:spPr>
          <a:xfrm>
            <a:off x="426589" y="0"/>
            <a:ext cx="3187521"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61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3400">
                <a:solidFill>
                  <a:schemeClr val="accent5"/>
                </a:solidFill>
              </a:rPr>
              <a:t>Our Proposed Architecture</a:t>
            </a:r>
            <a:endParaRPr sz="3400">
              <a:solidFill>
                <a:schemeClr val="accent5"/>
              </a:solidFill>
            </a:endParaRPr>
          </a:p>
        </p:txBody>
      </p:sp>
      <p:sp>
        <p:nvSpPr>
          <p:cNvPr id="153" name="Google Shape;153;p29"/>
          <p:cNvSpPr txBox="1"/>
          <p:nvPr>
            <p:ph idx="1" type="body"/>
          </p:nvPr>
        </p:nvSpPr>
        <p:spPr>
          <a:xfrm>
            <a:off x="311700" y="696225"/>
            <a:ext cx="8520600" cy="4362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solidFill>
                  <a:schemeClr val="dk1"/>
                </a:solidFill>
              </a:rPr>
              <a:t>To further enhance the accuracy of the model, we have implemented a 5 branch architecture (as compared to 4 </a:t>
            </a:r>
            <a:r>
              <a:rPr lang="en" sz="1700">
                <a:solidFill>
                  <a:schemeClr val="dk1"/>
                </a:solidFill>
              </a:rPr>
              <a:t>branch architecture proposed in the paper</a:t>
            </a:r>
            <a:r>
              <a:rPr lang="en" sz="1700">
                <a:solidFill>
                  <a:schemeClr val="dk1"/>
                </a:solidFill>
              </a:rPr>
              <a:t>). </a:t>
            </a:r>
            <a:r>
              <a:rPr lang="en" sz="1700">
                <a:solidFill>
                  <a:schemeClr val="dk1"/>
                </a:solidFill>
              </a:rPr>
              <a:t>Furthermore</a:t>
            </a:r>
            <a:r>
              <a:rPr lang="en" sz="1700">
                <a:solidFill>
                  <a:schemeClr val="dk1"/>
                </a:solidFill>
              </a:rPr>
              <a:t>, we have made modifications in the structure of branches proposed in the paper which have contributed significantly in improving the accuracy of the model. The </a:t>
            </a:r>
            <a:r>
              <a:rPr lang="en" sz="1700" u="sng">
                <a:solidFill>
                  <a:schemeClr val="dk1"/>
                </a:solidFill>
              </a:rPr>
              <a:t>major differences between our proposed </a:t>
            </a:r>
            <a:r>
              <a:rPr lang="en" sz="1700" u="sng">
                <a:solidFill>
                  <a:srgbClr val="FF0000"/>
                </a:solidFill>
              </a:rPr>
              <a:t>TICNN-TITLE-1000 model</a:t>
            </a:r>
            <a:r>
              <a:rPr lang="en" sz="1700" u="sng">
                <a:solidFill>
                  <a:schemeClr val="dk1"/>
                </a:solidFill>
              </a:rPr>
              <a:t> and the model proposed in the paper are as follows</a:t>
            </a:r>
            <a:r>
              <a:rPr lang="en" sz="1700">
                <a:solidFill>
                  <a:schemeClr val="dk1"/>
                </a:solidFill>
              </a:rPr>
              <a:t>-</a:t>
            </a:r>
            <a:endParaRPr sz="1700">
              <a:solidFill>
                <a:schemeClr val="dk1"/>
              </a:solidFill>
            </a:endParaRPr>
          </a:p>
          <a:p>
            <a:pPr indent="-336550" lvl="0" marL="457200" rtl="0" algn="l">
              <a:spcBef>
                <a:spcPts val="1200"/>
              </a:spcBef>
              <a:spcAft>
                <a:spcPts val="0"/>
              </a:spcAft>
              <a:buClr>
                <a:schemeClr val="dk1"/>
              </a:buClr>
              <a:buSzPts val="1700"/>
              <a:buAutoNum type="arabicPeriod"/>
            </a:pPr>
            <a:r>
              <a:rPr lang="en" sz="1700">
                <a:solidFill>
                  <a:schemeClr val="dk1"/>
                </a:solidFill>
              </a:rPr>
              <a:t>We have introduced a new branch to the originally proposed model architecture.This branch is used to extract latent features from </a:t>
            </a:r>
            <a:r>
              <a:rPr lang="en" sz="1700" u="sng">
                <a:solidFill>
                  <a:schemeClr val="dk1"/>
                </a:solidFill>
              </a:rPr>
              <a:t>‘title’</a:t>
            </a:r>
            <a:r>
              <a:rPr lang="en" sz="1700">
                <a:solidFill>
                  <a:schemeClr val="dk1"/>
                </a:solidFill>
              </a:rPr>
              <a:t> of the news article.The title of the article is represented as a vector of shape 93 x 1 using glove100 embedding.</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 sz="1700">
                <a:solidFill>
                  <a:schemeClr val="dk1"/>
                </a:solidFill>
              </a:rPr>
              <a:t>We have used glove100 embedding in place of originally proposed word2vec embedding.This has further contributed to increasing the accuracy of the model</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 sz="1700">
                <a:solidFill>
                  <a:schemeClr val="dk1"/>
                </a:solidFill>
              </a:rPr>
              <a:t>We have also made </a:t>
            </a:r>
            <a:r>
              <a:rPr lang="en" sz="1700">
                <a:solidFill>
                  <a:schemeClr val="dk1"/>
                </a:solidFill>
              </a:rPr>
              <a:t>some</a:t>
            </a:r>
            <a:r>
              <a:rPr lang="en" sz="1700">
                <a:solidFill>
                  <a:schemeClr val="dk1"/>
                </a:solidFill>
              </a:rPr>
              <a:t> changes in </a:t>
            </a:r>
            <a:r>
              <a:rPr lang="en" sz="1700">
                <a:solidFill>
                  <a:schemeClr val="dk1"/>
                </a:solidFill>
              </a:rPr>
              <a:t>textual latent branch of the model.These changes include using one embedding layer in the branch in place of originally proposed two layers and changing the hyperparameters of the pooling and convolution layers.</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0" y="0"/>
            <a:ext cx="8653800" cy="84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420">
                <a:solidFill>
                  <a:schemeClr val="accent5"/>
                </a:solidFill>
              </a:rPr>
              <a:t>Model Architecture of TICNN-TITLE-1000</a:t>
            </a:r>
            <a:endParaRPr sz="3420">
              <a:solidFill>
                <a:schemeClr val="accent5"/>
              </a:solidFill>
            </a:endParaRPr>
          </a:p>
        </p:txBody>
      </p:sp>
      <p:sp>
        <p:nvSpPr>
          <p:cNvPr id="159" name="Google Shape;159;p30"/>
          <p:cNvSpPr txBox="1"/>
          <p:nvPr/>
        </p:nvSpPr>
        <p:spPr>
          <a:xfrm>
            <a:off x="-75" y="840900"/>
            <a:ext cx="8852700" cy="39243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rgbClr val="00FF00"/>
              </a:buClr>
              <a:buSzPts val="2400"/>
              <a:buFont typeface="Arial"/>
              <a:buAutoNum type="arabicPeriod"/>
            </a:pPr>
            <a:r>
              <a:rPr lang="en" sz="2400" u="sng">
                <a:solidFill>
                  <a:srgbClr val="00FF00"/>
                </a:solidFill>
              </a:rPr>
              <a:t>Text branch</a:t>
            </a:r>
            <a:endParaRPr sz="2400" u="sng">
              <a:solidFill>
                <a:srgbClr val="00FF00"/>
              </a:solidFill>
            </a:endParaRPr>
          </a:p>
          <a:p>
            <a:pPr indent="457200" lvl="0" marL="0" rtl="0" algn="l">
              <a:lnSpc>
                <a:spcPct val="115000"/>
              </a:lnSpc>
              <a:spcBef>
                <a:spcPts val="1200"/>
              </a:spcBef>
              <a:spcAft>
                <a:spcPts val="0"/>
              </a:spcAft>
              <a:buNone/>
            </a:pPr>
            <a:r>
              <a:rPr lang="en" sz="1700">
                <a:solidFill>
                  <a:schemeClr val="dk1"/>
                </a:solidFill>
              </a:rPr>
              <a:t>Text features is divided into 3 categories-</a:t>
            </a:r>
            <a:endParaRPr sz="1700">
              <a:solidFill>
                <a:schemeClr val="dk1"/>
              </a:solidFill>
            </a:endParaRPr>
          </a:p>
          <a:p>
            <a:pPr indent="-336550" lvl="1" marL="914400" rtl="0" algn="just">
              <a:lnSpc>
                <a:spcPct val="115000"/>
              </a:lnSpc>
              <a:spcBef>
                <a:spcPts val="1200"/>
              </a:spcBef>
              <a:spcAft>
                <a:spcPts val="0"/>
              </a:spcAft>
              <a:buClr>
                <a:schemeClr val="dk1"/>
              </a:buClr>
              <a:buSzPts val="1700"/>
              <a:buFont typeface="Proxima Nova"/>
              <a:buChar char="○"/>
            </a:pPr>
            <a:r>
              <a:rPr b="1" lang="en" sz="1700" u="sng">
                <a:solidFill>
                  <a:schemeClr val="dk1"/>
                </a:solidFill>
              </a:rPr>
              <a:t>Textual Explicit Features-</a:t>
            </a:r>
            <a:r>
              <a:rPr lang="en" sz="1700">
                <a:solidFill>
                  <a:schemeClr val="dk1"/>
                </a:solidFill>
              </a:rPr>
              <a:t> Th</a:t>
            </a:r>
            <a:r>
              <a:rPr lang="en" sz="1700">
                <a:solidFill>
                  <a:schemeClr val="dk1"/>
                </a:solidFill>
              </a:rPr>
              <a:t>ese features are based on the statistics of the text. These are the length of the news, the number of sentences, question marks, exclamations and capital letters, average number of words in a sentence, exclusive words, negations,First-person pronoun,Second-person pronoun. There are 31 such attributes We represent these statistics as a vector of fixed size.This vector is then passed through a fully connected layer to form explicit features</a:t>
            </a:r>
            <a:r>
              <a:rPr lang="en" sz="1700">
                <a:solidFill>
                  <a:schemeClr val="dk1"/>
                </a:solidFill>
              </a:rPr>
              <a:t>.</a:t>
            </a:r>
            <a:endParaRPr sz="1700">
              <a:solidFill>
                <a:schemeClr val="dk1"/>
              </a:solidFill>
            </a:endParaRPr>
          </a:p>
          <a:p>
            <a:pPr indent="0" lvl="0" marL="914400" rtl="0" algn="just">
              <a:lnSpc>
                <a:spcPct val="115000"/>
              </a:lnSpc>
              <a:spcBef>
                <a:spcPts val="0"/>
              </a:spcBef>
              <a:spcAft>
                <a:spcPts val="0"/>
              </a:spcAft>
              <a:buNone/>
            </a:pPr>
            <a:r>
              <a:t/>
            </a:r>
            <a:endParaRPr sz="1500">
              <a:solidFill>
                <a:schemeClr val="dk1"/>
              </a:solidFill>
            </a:endParaRPr>
          </a:p>
          <a:p>
            <a:pPr indent="0" lvl="0" marL="0" rtl="0" algn="just">
              <a:lnSpc>
                <a:spcPct val="115000"/>
              </a:lnSpc>
              <a:spcBef>
                <a:spcPts val="0"/>
              </a:spcBef>
              <a:spcAft>
                <a:spcPts val="0"/>
              </a:spcAft>
              <a:buNone/>
            </a:pPr>
            <a:r>
              <a:t/>
            </a:r>
            <a:endParaRPr sz="1500">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idx="1" type="body"/>
          </p:nvPr>
        </p:nvSpPr>
        <p:spPr>
          <a:xfrm>
            <a:off x="311700" y="342600"/>
            <a:ext cx="8520600" cy="4133100"/>
          </a:xfrm>
          <a:prstGeom prst="rect">
            <a:avLst/>
          </a:prstGeom>
        </p:spPr>
        <p:txBody>
          <a:bodyPr anchorCtr="0" anchor="t" bIns="91425" lIns="91425" spcFirstLastPara="1" rIns="91425" wrap="square" tIns="91425">
            <a:normAutofit lnSpcReduction="10000"/>
          </a:bodyPr>
          <a:lstStyle/>
          <a:p>
            <a:pPr indent="-336550" lvl="1" marL="914400" rtl="0" algn="just">
              <a:spcBef>
                <a:spcPts val="0"/>
              </a:spcBef>
              <a:spcAft>
                <a:spcPts val="0"/>
              </a:spcAft>
              <a:buClr>
                <a:schemeClr val="dk1"/>
              </a:buClr>
              <a:buSzPts val="1700"/>
              <a:buFont typeface="Proxima Nova"/>
              <a:buChar char="○"/>
            </a:pPr>
            <a:r>
              <a:rPr b="1" lang="en" sz="1700" u="sng">
                <a:solidFill>
                  <a:schemeClr val="dk1"/>
                </a:solidFill>
              </a:rPr>
              <a:t>Textual Latent Features-</a:t>
            </a:r>
            <a:r>
              <a:rPr lang="en" sz="1700">
                <a:solidFill>
                  <a:schemeClr val="dk1"/>
                </a:solidFill>
              </a:rPr>
              <a:t> These features are based on the news text itself.First we convert each word in the text into a 100-dimensional word embedding using GloVe.The maximum length of news is fixed to a value 1000. News articles with less than 1000 words are padded to make their length as 1000.Then we use a CNN(convolutional neural network) to extract latent features from the vector representation of news article.</a:t>
            </a:r>
            <a:endParaRPr sz="1700">
              <a:solidFill>
                <a:schemeClr val="dk1"/>
              </a:solidFill>
            </a:endParaRPr>
          </a:p>
          <a:p>
            <a:pPr indent="0" lvl="0" marL="914400" rtl="0" algn="just">
              <a:spcBef>
                <a:spcPts val="1200"/>
              </a:spcBef>
              <a:spcAft>
                <a:spcPts val="0"/>
              </a:spcAft>
              <a:buNone/>
            </a:pPr>
            <a:r>
              <a:t/>
            </a:r>
            <a:endParaRPr sz="1500">
              <a:solidFill>
                <a:schemeClr val="dk1"/>
              </a:solidFill>
            </a:endParaRPr>
          </a:p>
          <a:p>
            <a:pPr indent="-336550" lvl="1" marL="914400" rtl="0" algn="just">
              <a:spcBef>
                <a:spcPts val="1200"/>
              </a:spcBef>
              <a:spcAft>
                <a:spcPts val="0"/>
              </a:spcAft>
              <a:buClr>
                <a:schemeClr val="dk1"/>
              </a:buClr>
              <a:buSzPts val="1700"/>
              <a:buFont typeface="Proxima Nova"/>
              <a:buChar char="○"/>
            </a:pPr>
            <a:r>
              <a:rPr b="1" lang="en" sz="1700" u="sng">
                <a:solidFill>
                  <a:schemeClr val="dk1"/>
                </a:solidFill>
              </a:rPr>
              <a:t>Title Latent Features-</a:t>
            </a:r>
            <a:r>
              <a:rPr lang="en" sz="1700">
                <a:solidFill>
                  <a:schemeClr val="dk1"/>
                </a:solidFill>
              </a:rPr>
              <a:t> These features are based on the news title.First we convert each word in the text into a 100-dimensional word embedding using GloVe.The maximum length of title is fixed to a value 93. News articles with less than 93 words are padded to make their length as 93.Then we use a CNN(convolutional neural network) to extract latent features from the vector representation of news article.</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265500" y="1818600"/>
            <a:ext cx="4045200" cy="1506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400">
                <a:solidFill>
                  <a:schemeClr val="accent5"/>
                </a:solidFill>
              </a:rPr>
              <a:t>Problem Statement</a:t>
            </a:r>
            <a:endParaRPr sz="3400">
              <a:solidFill>
                <a:schemeClr val="accent5"/>
              </a:solidFill>
            </a:endParaRPr>
          </a:p>
        </p:txBody>
      </p:sp>
      <p:sp>
        <p:nvSpPr>
          <p:cNvPr id="62" name="Google Shape;62;p14"/>
          <p:cNvSpPr txBox="1"/>
          <p:nvPr>
            <p:ph idx="2" type="body"/>
          </p:nvPr>
        </p:nvSpPr>
        <p:spPr>
          <a:xfrm>
            <a:off x="4641200" y="150700"/>
            <a:ext cx="4289400" cy="4691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Proxima Nova"/>
                <a:ea typeface="Proxima Nova"/>
                <a:cs typeface="Proxima Nova"/>
                <a:sym typeface="Proxima Nova"/>
              </a:rPr>
              <a:t>Fake  News  Detection  is  modelled  as  a </a:t>
            </a:r>
            <a:r>
              <a:rPr b="1" lang="en">
                <a:latin typeface="Proxima Nova"/>
                <a:ea typeface="Proxima Nova"/>
                <a:cs typeface="Proxima Nova"/>
                <a:sym typeface="Proxima Nova"/>
              </a:rPr>
              <a:t>supervised  binary classification  problem</a:t>
            </a:r>
            <a:r>
              <a:rPr lang="en">
                <a:latin typeface="Proxima Nova"/>
                <a:ea typeface="Proxima Nova"/>
                <a:cs typeface="Proxima Nova"/>
                <a:sym typeface="Proxima Nova"/>
              </a:rPr>
              <a:t>.  Feature  set  </a:t>
            </a:r>
            <a:r>
              <a:rPr b="1" lang="en">
                <a:latin typeface="Proxima Nova"/>
                <a:ea typeface="Proxima Nova"/>
                <a:cs typeface="Proxima Nova"/>
                <a:sym typeface="Proxima Nova"/>
              </a:rPr>
              <a:t>(X</a:t>
            </a:r>
            <a:r>
              <a:rPr b="1" baseline="30000" lang="en">
                <a:latin typeface="Proxima Nova"/>
                <a:ea typeface="Proxima Nova"/>
                <a:cs typeface="Proxima Nova"/>
                <a:sym typeface="Proxima Nova"/>
              </a:rPr>
              <a:t>T</a:t>
            </a:r>
            <a:r>
              <a:rPr b="1" baseline="-25000" lang="en">
                <a:latin typeface="Proxima Nova"/>
                <a:ea typeface="Proxima Nova"/>
                <a:cs typeface="Proxima Nova"/>
                <a:sym typeface="Proxima Nova"/>
              </a:rPr>
              <a:t>i</a:t>
            </a:r>
            <a:r>
              <a:rPr b="1" lang="en">
                <a:latin typeface="Proxima Nova"/>
                <a:ea typeface="Proxima Nova"/>
                <a:cs typeface="Proxima Nova"/>
                <a:sym typeface="Proxima Nova"/>
              </a:rPr>
              <a:t>,X</a:t>
            </a:r>
            <a:r>
              <a:rPr b="1" baseline="30000" lang="en">
                <a:latin typeface="Proxima Nova"/>
                <a:ea typeface="Proxima Nova"/>
                <a:cs typeface="Proxima Nova"/>
                <a:sym typeface="Proxima Nova"/>
              </a:rPr>
              <a:t>I</a:t>
            </a:r>
            <a:r>
              <a:rPr b="1" baseline="-25000" lang="en">
                <a:latin typeface="Proxima Nova"/>
                <a:ea typeface="Proxima Nova"/>
                <a:cs typeface="Proxima Nova"/>
                <a:sym typeface="Proxima Nova"/>
              </a:rPr>
              <a:t>i</a:t>
            </a:r>
            <a:r>
              <a:rPr b="1" lang="en">
                <a:latin typeface="Proxima Nova"/>
                <a:ea typeface="Proxima Nova"/>
                <a:cs typeface="Proxima Nova"/>
                <a:sym typeface="Proxima Nova"/>
              </a:rPr>
              <a:t>)</a:t>
            </a:r>
            <a:r>
              <a:rPr lang="en">
                <a:latin typeface="Proxima Nova"/>
                <a:ea typeface="Proxima Nova"/>
                <a:cs typeface="Proxima Nova"/>
                <a:sym typeface="Proxima Nova"/>
              </a:rPr>
              <a:t>  of  i</a:t>
            </a:r>
            <a:r>
              <a:rPr baseline="30000" lang="en">
                <a:latin typeface="Proxima Nova"/>
                <a:ea typeface="Proxima Nova"/>
                <a:cs typeface="Proxima Nova"/>
                <a:sym typeface="Proxima Nova"/>
              </a:rPr>
              <a:t>th</a:t>
            </a:r>
            <a:r>
              <a:rPr lang="en">
                <a:latin typeface="Proxima Nova"/>
                <a:ea typeface="Proxima Nova"/>
                <a:cs typeface="Proxima Nova"/>
                <a:sym typeface="Proxima Nova"/>
              </a:rPr>
              <a:t> data point constitutes  of  text  and  image  features  respectively,  which further are divided into latent and explicit features, derived by text and image information associated with the article. Hence, </a:t>
            </a:r>
            <a:r>
              <a:rPr b="1" lang="en">
                <a:latin typeface="Proxima Nova"/>
                <a:ea typeface="Proxima Nova"/>
                <a:cs typeface="Proxima Nova"/>
                <a:sym typeface="Proxima Nova"/>
              </a:rPr>
              <a:t>fake  news  task  is  to  learn  a  model  T:(X</a:t>
            </a:r>
            <a:r>
              <a:rPr b="1" baseline="30000" lang="en">
                <a:latin typeface="Proxima Nova"/>
                <a:ea typeface="Proxima Nova"/>
                <a:cs typeface="Proxima Nova"/>
                <a:sym typeface="Proxima Nova"/>
              </a:rPr>
              <a:t>T</a:t>
            </a:r>
            <a:r>
              <a:rPr b="1" baseline="-25000" lang="en">
                <a:latin typeface="Proxima Nova"/>
                <a:ea typeface="Proxima Nova"/>
                <a:cs typeface="Proxima Nova"/>
                <a:sym typeface="Proxima Nova"/>
              </a:rPr>
              <a:t>i</a:t>
            </a:r>
            <a:r>
              <a:rPr b="1" lang="en">
                <a:latin typeface="Proxima Nova"/>
                <a:ea typeface="Proxima Nova"/>
                <a:cs typeface="Proxima Nova"/>
                <a:sym typeface="Proxima Nova"/>
              </a:rPr>
              <a:t>,X</a:t>
            </a:r>
            <a:r>
              <a:rPr b="1" baseline="30000" lang="en">
                <a:latin typeface="Proxima Nova"/>
                <a:ea typeface="Proxima Nova"/>
                <a:cs typeface="Proxima Nova"/>
                <a:sym typeface="Proxima Nova"/>
              </a:rPr>
              <a:t>I</a:t>
            </a:r>
            <a:r>
              <a:rPr b="1" baseline="-25000" lang="en">
                <a:latin typeface="Proxima Nova"/>
                <a:ea typeface="Proxima Nova"/>
                <a:cs typeface="Proxima Nova"/>
                <a:sym typeface="Proxima Nova"/>
              </a:rPr>
              <a:t>i</a:t>
            </a:r>
            <a:r>
              <a:rPr b="1" lang="en">
                <a:latin typeface="Proxima Nova"/>
                <a:ea typeface="Proxima Nova"/>
                <a:cs typeface="Proxima Nova"/>
                <a:sym typeface="Proxima Nova"/>
              </a:rPr>
              <a:t>)→y;  where  y describe predicted binary label of article.</a:t>
            </a:r>
            <a:endParaRPr b="1">
              <a:latin typeface="Proxima Nova"/>
              <a:ea typeface="Proxima Nova"/>
              <a:cs typeface="Proxima Nova"/>
              <a:sym typeface="Proxima Nova"/>
            </a:endParaRPr>
          </a:p>
          <a:p>
            <a:pPr indent="0" lvl="0" marL="0" rtl="0" algn="l">
              <a:spcBef>
                <a:spcPts val="1200"/>
              </a:spcBef>
              <a:spcAft>
                <a:spcPts val="1200"/>
              </a:spcAft>
              <a:buNone/>
            </a:pPr>
            <a:r>
              <a:rPr lang="en">
                <a:latin typeface="Proxima Nova"/>
                <a:ea typeface="Proxima Nova"/>
                <a:cs typeface="Proxima Nova"/>
                <a:sym typeface="Proxima Nova"/>
              </a:rPr>
              <a:t>1 - Fake; 0 - Real is the label mapping used in our implementation</a:t>
            </a:r>
            <a:endParaRPr>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50" y="150"/>
            <a:ext cx="8743800" cy="51435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rPr lang="en" sz="3000">
                <a:solidFill>
                  <a:srgbClr val="00FF00"/>
                </a:solidFill>
              </a:rPr>
              <a:t>2.  </a:t>
            </a:r>
            <a:r>
              <a:rPr lang="en" sz="3000" u="sng">
                <a:solidFill>
                  <a:srgbClr val="00FF00"/>
                </a:solidFill>
              </a:rPr>
              <a:t>Image Branch</a:t>
            </a:r>
            <a:endParaRPr sz="3000" u="sng">
              <a:solidFill>
                <a:srgbClr val="00FF00"/>
              </a:solidFill>
            </a:endParaRPr>
          </a:p>
          <a:p>
            <a:pPr indent="457200" lvl="0" marL="0" rtl="0" algn="l">
              <a:lnSpc>
                <a:spcPct val="115000"/>
              </a:lnSpc>
              <a:spcBef>
                <a:spcPts val="1200"/>
              </a:spcBef>
              <a:spcAft>
                <a:spcPts val="0"/>
              </a:spcAft>
              <a:buNone/>
            </a:pPr>
            <a:r>
              <a:rPr lang="en" sz="1811"/>
              <a:t>Image features into 2 categories-</a:t>
            </a:r>
            <a:endParaRPr b="1" sz="1811" u="sng"/>
          </a:p>
          <a:p>
            <a:pPr indent="-332104" lvl="0" marL="914400" rtl="0" algn="just">
              <a:lnSpc>
                <a:spcPct val="115000"/>
              </a:lnSpc>
              <a:spcBef>
                <a:spcPts val="1200"/>
              </a:spcBef>
              <a:spcAft>
                <a:spcPts val="0"/>
              </a:spcAft>
              <a:buClr>
                <a:schemeClr val="dk1"/>
              </a:buClr>
              <a:buSzPct val="100000"/>
              <a:buFont typeface="Proxima Nova"/>
              <a:buChar char="●"/>
            </a:pPr>
            <a:r>
              <a:rPr b="1" lang="en" sz="1811" u="sng"/>
              <a:t>Image Explicit Features-</a:t>
            </a:r>
            <a:r>
              <a:rPr lang="en" sz="1811"/>
              <a:t>  These features are based on the properties of the image.There are 3 such features, resolution of image(height and width), number of faces in the image .We represent these statistics as a vector of fixed size.This vector is then passed through a fully connected layer to form explicit features.</a:t>
            </a:r>
            <a:endParaRPr sz="1811"/>
          </a:p>
          <a:p>
            <a:pPr indent="0" lvl="0" marL="914400" marR="0" rtl="0" algn="just">
              <a:lnSpc>
                <a:spcPct val="115000"/>
              </a:lnSpc>
              <a:spcBef>
                <a:spcPts val="0"/>
              </a:spcBef>
              <a:spcAft>
                <a:spcPts val="0"/>
              </a:spcAft>
              <a:buNone/>
            </a:pPr>
            <a:r>
              <a:t/>
            </a:r>
            <a:endParaRPr sz="1811"/>
          </a:p>
          <a:p>
            <a:pPr indent="-332104" lvl="0" marL="914400" rtl="0" algn="just">
              <a:lnSpc>
                <a:spcPct val="115000"/>
              </a:lnSpc>
              <a:spcBef>
                <a:spcPts val="0"/>
              </a:spcBef>
              <a:spcAft>
                <a:spcPts val="0"/>
              </a:spcAft>
              <a:buClr>
                <a:schemeClr val="dk1"/>
              </a:buClr>
              <a:buSzPct val="100000"/>
              <a:buFont typeface="Proxima Nova"/>
              <a:buChar char="●"/>
            </a:pPr>
            <a:r>
              <a:rPr b="1" lang="en" sz="1811" u="sng"/>
              <a:t>Image Latent Features-</a:t>
            </a:r>
            <a:r>
              <a:rPr lang="en" sz="1811"/>
              <a:t> These features are based on the image itself.First we convert each image to a fixed size of 50 x 50. The vector of size 50 x 50 </a:t>
            </a:r>
            <a:r>
              <a:rPr lang="en" sz="1811"/>
              <a:t>x 3 is</a:t>
            </a:r>
            <a:r>
              <a:rPr lang="en" sz="1811"/>
              <a:t> thus passed through  a CNN(convolutional neural network) to extract latent features from the vector representation of image.</a:t>
            </a:r>
            <a:endParaRPr sz="1811"/>
          </a:p>
          <a:p>
            <a:pPr indent="0" lvl="0" marL="0" rtl="0" algn="l">
              <a:spcBef>
                <a:spcPts val="12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idx="1" type="body"/>
          </p:nvPr>
        </p:nvSpPr>
        <p:spPr>
          <a:xfrm>
            <a:off x="311700" y="3186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3000">
                <a:solidFill>
                  <a:srgbClr val="00FF00"/>
                </a:solidFill>
              </a:rPr>
              <a:t>3.  </a:t>
            </a:r>
            <a:r>
              <a:rPr lang="en" sz="3000" u="sng">
                <a:solidFill>
                  <a:srgbClr val="00FF00"/>
                </a:solidFill>
              </a:rPr>
              <a:t>Combining branches</a:t>
            </a:r>
            <a:endParaRPr sz="1944">
              <a:solidFill>
                <a:srgbClr val="00FF00"/>
              </a:solidFill>
            </a:endParaRPr>
          </a:p>
          <a:p>
            <a:pPr indent="-371828" lvl="0" marL="914400" rtl="0" algn="l">
              <a:lnSpc>
                <a:spcPct val="100000"/>
              </a:lnSpc>
              <a:spcBef>
                <a:spcPts val="1200"/>
              </a:spcBef>
              <a:spcAft>
                <a:spcPts val="0"/>
              </a:spcAft>
              <a:buClr>
                <a:schemeClr val="dk1"/>
              </a:buClr>
              <a:buSzPts val="2256"/>
              <a:buChar char="●"/>
            </a:pPr>
            <a:r>
              <a:rPr lang="en" sz="1944">
                <a:solidFill>
                  <a:schemeClr val="dk1"/>
                </a:solidFill>
              </a:rPr>
              <a:t>The outputs of textual explicit sub branch,textual latent feature sub branch and title latent feature sub-branch are added to create a single vector of size 128 x 1</a:t>
            </a:r>
            <a:endParaRPr sz="1944">
              <a:solidFill>
                <a:schemeClr val="dk1"/>
              </a:solidFill>
            </a:endParaRPr>
          </a:p>
          <a:p>
            <a:pPr indent="-352071" lvl="0" marL="914400" rtl="0" algn="l">
              <a:lnSpc>
                <a:spcPct val="100000"/>
              </a:lnSpc>
              <a:spcBef>
                <a:spcPts val="0"/>
              </a:spcBef>
              <a:spcAft>
                <a:spcPts val="0"/>
              </a:spcAft>
              <a:buClr>
                <a:schemeClr val="dk1"/>
              </a:buClr>
              <a:buSzPts val="1944"/>
              <a:buChar char="●"/>
            </a:pPr>
            <a:r>
              <a:rPr lang="en" sz="2144">
                <a:solidFill>
                  <a:schemeClr val="dk1"/>
                </a:solidFill>
              </a:rPr>
              <a:t>The outputs of image explicit and implicit feature sub branches are added. </a:t>
            </a:r>
            <a:endParaRPr sz="2144">
              <a:solidFill>
                <a:schemeClr val="dk1"/>
              </a:solidFill>
            </a:endParaRPr>
          </a:p>
          <a:p>
            <a:pPr indent="-364771" lvl="0" marL="914400" rtl="0" algn="l">
              <a:lnSpc>
                <a:spcPct val="100000"/>
              </a:lnSpc>
              <a:spcBef>
                <a:spcPts val="0"/>
              </a:spcBef>
              <a:spcAft>
                <a:spcPts val="0"/>
              </a:spcAft>
              <a:buClr>
                <a:schemeClr val="dk1"/>
              </a:buClr>
              <a:buSzPts val="2144"/>
              <a:buChar char="●"/>
            </a:pPr>
            <a:r>
              <a:rPr lang="en" sz="2144">
                <a:solidFill>
                  <a:schemeClr val="dk1"/>
                </a:solidFill>
              </a:rPr>
              <a:t>The outputs of textual and image branch are then concatenated. A neural network with sigmoid activation is added which gives the labels of the news.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490250" y="0"/>
            <a:ext cx="8205300" cy="949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3400">
                <a:solidFill>
                  <a:schemeClr val="accent5"/>
                </a:solidFill>
              </a:rPr>
              <a:t>Experimental Setup for TICNN-TITLE-1000</a:t>
            </a:r>
            <a:endParaRPr sz="3400">
              <a:solidFill>
                <a:schemeClr val="accent5"/>
              </a:solidFill>
            </a:endParaRPr>
          </a:p>
        </p:txBody>
      </p:sp>
      <p:sp>
        <p:nvSpPr>
          <p:cNvPr id="180" name="Google Shape;180;p34"/>
          <p:cNvSpPr txBox="1"/>
          <p:nvPr/>
        </p:nvSpPr>
        <p:spPr>
          <a:xfrm>
            <a:off x="138475" y="949425"/>
            <a:ext cx="8812800" cy="3940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 sz="1600">
                <a:solidFill>
                  <a:schemeClr val="dk1"/>
                </a:solidFill>
              </a:rPr>
              <a:t>The train-test-validation split of the data - 6:2:2 on a dataset size of 7272 data points</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For the </a:t>
            </a:r>
            <a:r>
              <a:rPr lang="en" sz="1600" u="sng">
                <a:solidFill>
                  <a:schemeClr val="dk1"/>
                </a:solidFill>
              </a:rPr>
              <a:t>textual </a:t>
            </a:r>
            <a:r>
              <a:rPr b="1" lang="en" sz="1600" u="sng">
                <a:solidFill>
                  <a:schemeClr val="dk1"/>
                </a:solidFill>
              </a:rPr>
              <a:t>latent sub branch</a:t>
            </a:r>
            <a:r>
              <a:rPr lang="en" sz="1600">
                <a:solidFill>
                  <a:schemeClr val="dk1"/>
                </a:solidFill>
              </a:rPr>
              <a:t>, the embedding dimension of the </a:t>
            </a:r>
            <a:r>
              <a:rPr lang="en" sz="1500">
                <a:solidFill>
                  <a:schemeClr val="dk1"/>
                </a:solidFill>
              </a:rPr>
              <a:t>GloVe</a:t>
            </a:r>
            <a:r>
              <a:rPr lang="en" sz="1600">
                <a:solidFill>
                  <a:schemeClr val="dk1"/>
                </a:solidFill>
              </a:rPr>
              <a:t> is set to 100.</a:t>
            </a:r>
            <a:endParaRPr sz="16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The input length of news article is fixed to 1000 words.Articles shorter than this are post padded with zeros and those larger than this are post truncated.</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The filter size in the convolutional neural network is 3. There are 10 filters in all.</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Two dropouts are adopted to improve the model’s generalization ability.</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For the </a:t>
            </a:r>
            <a:r>
              <a:rPr lang="en" sz="1500" u="sng">
                <a:solidFill>
                  <a:schemeClr val="dk1"/>
                </a:solidFill>
              </a:rPr>
              <a:t>t</a:t>
            </a:r>
            <a:r>
              <a:rPr b="1" lang="en" sz="1500" u="sng">
                <a:solidFill>
                  <a:schemeClr val="dk1"/>
                </a:solidFill>
              </a:rPr>
              <a:t>extual explicit sub branch</a:t>
            </a:r>
            <a:r>
              <a:rPr lang="en" sz="1500">
                <a:solidFill>
                  <a:schemeClr val="dk1"/>
                </a:solidFill>
              </a:rPr>
              <a:t>, there is a dense layer with 128 neurons and then a batch normalization layer.</a:t>
            </a:r>
            <a:endParaRPr sz="15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For the</a:t>
            </a:r>
            <a:r>
              <a:rPr b="1" lang="en" sz="1600">
                <a:solidFill>
                  <a:schemeClr val="dk1"/>
                </a:solidFill>
              </a:rPr>
              <a:t> </a:t>
            </a:r>
            <a:r>
              <a:rPr b="1" lang="en" sz="1600" u="sng">
                <a:solidFill>
                  <a:schemeClr val="dk1"/>
                </a:solidFill>
              </a:rPr>
              <a:t>title latent sub branch</a:t>
            </a:r>
            <a:r>
              <a:rPr lang="en" sz="1600">
                <a:solidFill>
                  <a:schemeClr val="dk1"/>
                </a:solidFill>
              </a:rPr>
              <a:t>, the embedding dimension of the GloVe is set to 100.</a:t>
            </a:r>
            <a:endParaRPr sz="16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The input length of news article is fixed to 93 words.Titles shorter than this are post padded with zeros and those larger than this are post truncated.</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The filter size in the convolutional neural network is 3. There are 10 filters in all.</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Two dropouts are adopted to improve the model’s generalization ability.</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The outputs of textual explicit sub branch,textual latent feature sub branch and title latent feature sub-branch are added.</a:t>
            </a:r>
            <a:endParaRPr sz="15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idx="1" type="body"/>
          </p:nvPr>
        </p:nvSpPr>
        <p:spPr>
          <a:xfrm>
            <a:off x="311700" y="255750"/>
            <a:ext cx="8520600" cy="4313100"/>
          </a:xfrm>
          <a:prstGeom prst="rect">
            <a:avLst/>
          </a:prstGeom>
        </p:spPr>
        <p:txBody>
          <a:bodyPr anchorCtr="0" anchor="t" bIns="91425" lIns="91425" spcFirstLastPara="1" rIns="91425" wrap="square" tIns="91425">
            <a:normAutofit/>
          </a:bodyPr>
          <a:lstStyle/>
          <a:p>
            <a:pPr indent="-336550" lvl="0" marL="457200" rtl="0" algn="l">
              <a:lnSpc>
                <a:spcPct val="100000"/>
              </a:lnSpc>
              <a:spcBef>
                <a:spcPts val="0"/>
              </a:spcBef>
              <a:spcAft>
                <a:spcPts val="0"/>
              </a:spcAft>
              <a:buClr>
                <a:schemeClr val="dk1"/>
              </a:buClr>
              <a:buSzPts val="1700"/>
              <a:buChar char="●"/>
            </a:pPr>
            <a:r>
              <a:rPr lang="en" sz="1700">
                <a:solidFill>
                  <a:schemeClr val="dk1"/>
                </a:solidFill>
              </a:rPr>
              <a:t>For the </a:t>
            </a:r>
            <a:r>
              <a:rPr lang="en" sz="1700" u="sng">
                <a:solidFill>
                  <a:schemeClr val="dk1"/>
                </a:solidFill>
              </a:rPr>
              <a:t>visual </a:t>
            </a:r>
            <a:r>
              <a:rPr b="1" lang="en" sz="1700" u="sng">
                <a:solidFill>
                  <a:schemeClr val="dk1"/>
                </a:solidFill>
              </a:rPr>
              <a:t>latent sub branch</a:t>
            </a:r>
            <a:r>
              <a:rPr lang="en" sz="1700" u="sng">
                <a:solidFill>
                  <a:schemeClr val="dk1"/>
                </a:solidFill>
              </a:rPr>
              <a:t>,</a:t>
            </a:r>
            <a:r>
              <a:rPr lang="en" sz="1700">
                <a:solidFill>
                  <a:schemeClr val="dk1"/>
                </a:solidFill>
              </a:rPr>
              <a:t> all the images are reshaped as size (50 × 50).</a:t>
            </a:r>
            <a:endParaRPr sz="1700">
              <a:solidFill>
                <a:schemeClr val="dk1"/>
              </a:solidFill>
            </a:endParaRPr>
          </a:p>
          <a:p>
            <a:pPr indent="-336550" lvl="1" marL="1371600" rtl="0" algn="l">
              <a:lnSpc>
                <a:spcPct val="100000"/>
              </a:lnSpc>
              <a:spcBef>
                <a:spcPts val="0"/>
              </a:spcBef>
              <a:spcAft>
                <a:spcPts val="0"/>
              </a:spcAft>
              <a:buClr>
                <a:schemeClr val="dk1"/>
              </a:buClr>
              <a:buSzPts val="1700"/>
              <a:buChar char="○"/>
            </a:pPr>
            <a:r>
              <a:rPr lang="en" sz="1700">
                <a:solidFill>
                  <a:schemeClr val="dk1"/>
                </a:solidFill>
              </a:rPr>
              <a:t>Convolutional layers are added followed by a ReLU activation layer.A max-pooling is connected to each convolutional layer to reduce the probability to be over-fitting.</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 sz="1700">
                <a:solidFill>
                  <a:schemeClr val="dk1"/>
                </a:solidFill>
              </a:rPr>
              <a:t>For the </a:t>
            </a:r>
            <a:r>
              <a:rPr b="1" lang="en" sz="1700" u="sng">
                <a:solidFill>
                  <a:schemeClr val="dk1"/>
                </a:solidFill>
              </a:rPr>
              <a:t>visual explicit sub branch</a:t>
            </a:r>
            <a:r>
              <a:rPr lang="en" sz="1700">
                <a:solidFill>
                  <a:schemeClr val="dk1"/>
                </a:solidFill>
              </a:rPr>
              <a:t>, the input of the explicit features is connected to the dense layer with 128 neurons. And then a batch normalization and activation layer are added.</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 sz="1700">
                <a:solidFill>
                  <a:schemeClr val="dk1"/>
                </a:solidFill>
              </a:rPr>
              <a:t>The outputs of explicit and implicit feature sub branches are added. </a:t>
            </a:r>
            <a:endParaRPr sz="1700">
              <a:solidFill>
                <a:schemeClr val="dk1"/>
              </a:solidFill>
            </a:endParaRPr>
          </a:p>
          <a:p>
            <a:pPr indent="0" lvl="0" marL="0" rtl="0" algn="l">
              <a:lnSpc>
                <a:spcPct val="100000"/>
              </a:lnSpc>
              <a:spcBef>
                <a:spcPts val="0"/>
              </a:spcBef>
              <a:spcAft>
                <a:spcPts val="0"/>
              </a:spcAft>
              <a:buNone/>
            </a:pPr>
            <a:r>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n" sz="1700">
                <a:solidFill>
                  <a:schemeClr val="dk1"/>
                </a:solidFill>
              </a:rPr>
              <a:t>The outputs of text and image branch are then concatenated. A dense layer with 128 neurons, batch normalisation layer, ReLU activation layer and sigmoid activation layer is added which gives the labels of the news.</a:t>
            </a:r>
            <a:endParaRPr sz="17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311700" y="1067375"/>
            <a:ext cx="2302800" cy="346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accent5"/>
                </a:solidFill>
                <a:highlight>
                  <a:schemeClr val="lt1"/>
                </a:highlight>
              </a:rPr>
              <a:t>Model architecture of TICNN-TITLE-1000 Proposed by our group</a:t>
            </a:r>
            <a:endParaRPr sz="2400">
              <a:solidFill>
                <a:schemeClr val="accent5"/>
              </a:solidFill>
              <a:highlight>
                <a:schemeClr val="lt1"/>
              </a:highlight>
            </a:endParaRPr>
          </a:p>
        </p:txBody>
      </p:sp>
      <p:pic>
        <p:nvPicPr>
          <p:cNvPr id="191" name="Google Shape;191;p36"/>
          <p:cNvPicPr preferRelativeResize="0"/>
          <p:nvPr/>
        </p:nvPicPr>
        <p:blipFill rotWithShape="1">
          <a:blip r:embed="rId3">
            <a:alphaModFix/>
          </a:blip>
          <a:srcRect b="729" l="0" r="0" t="738"/>
          <a:stretch/>
        </p:blipFill>
        <p:spPr>
          <a:xfrm>
            <a:off x="2794000" y="0"/>
            <a:ext cx="6350001"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7"/>
          <p:cNvSpPr txBox="1"/>
          <p:nvPr>
            <p:ph idx="1" type="body"/>
          </p:nvPr>
        </p:nvSpPr>
        <p:spPr>
          <a:xfrm>
            <a:off x="311700" y="753025"/>
            <a:ext cx="8520600" cy="31506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935"/>
              <a:buNone/>
            </a:pPr>
            <a:r>
              <a:t/>
            </a:r>
            <a:endParaRPr sz="4155">
              <a:solidFill>
                <a:srgbClr val="FFFFFF"/>
              </a:solidFill>
            </a:endParaRPr>
          </a:p>
          <a:p>
            <a:pPr indent="0" lvl="0" marL="0" rtl="0" algn="ctr">
              <a:lnSpc>
                <a:spcPct val="95000"/>
              </a:lnSpc>
              <a:spcBef>
                <a:spcPts val="1200"/>
              </a:spcBef>
              <a:spcAft>
                <a:spcPts val="1200"/>
              </a:spcAft>
              <a:buSzPts val="935"/>
              <a:buNone/>
            </a:pPr>
            <a:r>
              <a:rPr lang="en" sz="6755">
                <a:solidFill>
                  <a:srgbClr val="FFFFFF"/>
                </a:solidFill>
              </a:rPr>
              <a:t>Demo</a:t>
            </a:r>
            <a:endParaRPr sz="6755">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300">
                <a:solidFill>
                  <a:schemeClr val="accent5"/>
                </a:solidFill>
              </a:rPr>
              <a:t>Results from the paper</a:t>
            </a:r>
            <a:endParaRPr sz="4300">
              <a:solidFill>
                <a:schemeClr val="accent5"/>
              </a:solidFill>
            </a:endParaRPr>
          </a:p>
        </p:txBody>
      </p:sp>
      <p:sp>
        <p:nvSpPr>
          <p:cNvPr id="202" name="Google Shape;202;p38"/>
          <p:cNvSpPr txBox="1"/>
          <p:nvPr>
            <p:ph idx="1" type="body"/>
          </p:nvPr>
        </p:nvSpPr>
        <p:spPr>
          <a:xfrm>
            <a:off x="69250" y="775500"/>
            <a:ext cx="8956200" cy="4278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chemeClr val="dk1"/>
                </a:solidFill>
              </a:rPr>
              <a:t>GRU and LSTM with text information are inefficient with very long sequences, and the model with 1000 input length performs worse. Hence, input length 400 is taken as the baseline method. (Those news text less than the assigned word length are post-padded with zero and those, more than the assigned word length are post truncated.) With text and image information, TI-CNN outperforms all the baseline methods significantly.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 sz="1400">
                <a:solidFill>
                  <a:schemeClr val="dk1"/>
                </a:solidFill>
              </a:rPr>
              <a:t>THE EXPERIMENTAL RESULTS ON MANY BASELINE METHODS-</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550">
              <a:solidFill>
                <a:schemeClr val="dk1"/>
              </a:solidFill>
            </a:endParaRPr>
          </a:p>
        </p:txBody>
      </p:sp>
      <p:pic>
        <p:nvPicPr>
          <p:cNvPr id="203" name="Google Shape;203;p38"/>
          <p:cNvPicPr preferRelativeResize="0"/>
          <p:nvPr/>
        </p:nvPicPr>
        <p:blipFill>
          <a:blip r:embed="rId3">
            <a:alphaModFix/>
          </a:blip>
          <a:stretch>
            <a:fillRect/>
          </a:stretch>
        </p:blipFill>
        <p:spPr>
          <a:xfrm>
            <a:off x="1490700" y="2459728"/>
            <a:ext cx="6085750" cy="2242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9"/>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300">
                <a:solidFill>
                  <a:schemeClr val="accent5"/>
                </a:solidFill>
              </a:rPr>
              <a:t>Our results</a:t>
            </a:r>
            <a:endParaRPr sz="4300">
              <a:solidFill>
                <a:schemeClr val="accent5"/>
              </a:solidFill>
            </a:endParaRPr>
          </a:p>
        </p:txBody>
      </p:sp>
      <p:sp>
        <p:nvSpPr>
          <p:cNvPr id="209" name="Google Shape;209;p39"/>
          <p:cNvSpPr txBox="1"/>
          <p:nvPr>
            <p:ph idx="1" type="body"/>
          </p:nvPr>
        </p:nvSpPr>
        <p:spPr>
          <a:xfrm>
            <a:off x="69250" y="775500"/>
            <a:ext cx="8956200" cy="4278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900">
                <a:solidFill>
                  <a:schemeClr val="dk1"/>
                </a:solidFill>
              </a:rPr>
              <a:t>As evident from the results reported below, our changes have improved the model accuracy significantly.Our model </a:t>
            </a:r>
            <a:r>
              <a:rPr lang="en" sz="1900">
                <a:solidFill>
                  <a:srgbClr val="FF0000"/>
                </a:solidFill>
              </a:rPr>
              <a:t>TICNN-TITLE-1000</a:t>
            </a:r>
            <a:r>
              <a:rPr lang="en" sz="1900">
                <a:solidFill>
                  <a:schemeClr val="dk1"/>
                </a:solidFill>
              </a:rPr>
              <a:t> outperforms the state-of-the-art model proposed in the paper by a large margin.</a:t>
            </a:r>
            <a:endParaRPr sz="19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550">
              <a:solidFill>
                <a:schemeClr val="dk1"/>
              </a:solidFill>
            </a:endParaRPr>
          </a:p>
        </p:txBody>
      </p:sp>
      <p:pic>
        <p:nvPicPr>
          <p:cNvPr id="210" name="Google Shape;210;p39"/>
          <p:cNvPicPr preferRelativeResize="0"/>
          <p:nvPr/>
        </p:nvPicPr>
        <p:blipFill>
          <a:blip r:embed="rId3">
            <a:alphaModFix/>
          </a:blip>
          <a:stretch>
            <a:fillRect/>
          </a:stretch>
        </p:blipFill>
        <p:spPr>
          <a:xfrm>
            <a:off x="93900" y="2870396"/>
            <a:ext cx="8956200" cy="218400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0"/>
          <p:cNvSpPr txBox="1"/>
          <p:nvPr>
            <p:ph type="title"/>
          </p:nvPr>
        </p:nvSpPr>
        <p:spPr>
          <a:xfrm>
            <a:off x="311700" y="321475"/>
            <a:ext cx="8520600" cy="6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00">
                <a:solidFill>
                  <a:schemeClr val="accent5"/>
                </a:solidFill>
              </a:rPr>
              <a:t>Conclusion</a:t>
            </a:r>
            <a:endParaRPr sz="3400">
              <a:solidFill>
                <a:schemeClr val="accent5"/>
              </a:solidFill>
            </a:endParaRPr>
          </a:p>
        </p:txBody>
      </p:sp>
      <p:sp>
        <p:nvSpPr>
          <p:cNvPr id="216" name="Google Shape;21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Char char="●"/>
            </a:pPr>
            <a:r>
              <a:rPr b="1" lang="en">
                <a:solidFill>
                  <a:srgbClr val="FFFFFF"/>
                </a:solidFill>
              </a:rPr>
              <a:t>Text-Image CNN (TICNN)</a:t>
            </a:r>
            <a:r>
              <a:rPr lang="en">
                <a:solidFill>
                  <a:srgbClr val="FFFFFF"/>
                </a:solidFill>
              </a:rPr>
              <a:t> introduced provides efficient robust technique for multimodal fake news detection with  </a:t>
            </a:r>
            <a:r>
              <a:rPr b="1" lang="en">
                <a:solidFill>
                  <a:srgbClr val="FFFFFF"/>
                </a:solidFill>
              </a:rPr>
              <a:t>capability  of  requiring  less  training  time  than  recurrent network  counterparts</a:t>
            </a:r>
            <a:r>
              <a:rPr lang="en">
                <a:solidFill>
                  <a:srgbClr val="FFFFFF"/>
                </a:solidFill>
              </a:rPr>
              <a:t>  and  </a:t>
            </a:r>
            <a:r>
              <a:rPr b="1" lang="en">
                <a:solidFill>
                  <a:srgbClr val="FFFFFF"/>
                </a:solidFill>
              </a:rPr>
              <a:t>being  able  to  concentrate  on  only important parts of data.</a:t>
            </a:r>
            <a:endParaRPr b="1">
              <a:solidFill>
                <a:srgbClr val="FFFFFF"/>
              </a:solidFill>
            </a:endParaRPr>
          </a:p>
          <a:p>
            <a:pPr indent="0" lvl="0" marL="457200" rtl="0" algn="l">
              <a:spcBef>
                <a:spcPts val="1200"/>
              </a:spcBef>
              <a:spcAft>
                <a:spcPts val="0"/>
              </a:spcAft>
              <a:buNone/>
            </a:pPr>
            <a:r>
              <a:t/>
            </a:r>
            <a:endParaRPr>
              <a:solidFill>
                <a:srgbClr val="FFFFFF"/>
              </a:solidFill>
            </a:endParaRPr>
          </a:p>
          <a:p>
            <a:pPr indent="-342900" lvl="0" marL="457200" rtl="0" algn="l">
              <a:spcBef>
                <a:spcPts val="1200"/>
              </a:spcBef>
              <a:spcAft>
                <a:spcPts val="0"/>
              </a:spcAft>
              <a:buClr>
                <a:srgbClr val="FFFFFF"/>
              </a:buClr>
              <a:buSzPts val="1800"/>
              <a:buChar char="●"/>
            </a:pPr>
            <a:r>
              <a:rPr lang="en">
                <a:solidFill>
                  <a:srgbClr val="FFFFFF"/>
                </a:solidFill>
              </a:rPr>
              <a:t>A </a:t>
            </a:r>
            <a:r>
              <a:rPr b="1" lang="en">
                <a:solidFill>
                  <a:srgbClr val="FFFFFF"/>
                </a:solidFill>
              </a:rPr>
              <a:t>novel TI-CNN-TITLE-1000 model</a:t>
            </a:r>
            <a:r>
              <a:rPr lang="en">
                <a:solidFill>
                  <a:srgbClr val="FFFFFF"/>
                </a:solidFill>
              </a:rPr>
              <a:t> is also presented which helps in better modelling of article’s title  role  as  indicative  component  of  an  article.  This  approach was found to perform better than TI-CNN-1000 model on  our  preprocessed  dataset.  </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00">
                <a:solidFill>
                  <a:schemeClr val="accent5"/>
                </a:solidFill>
              </a:rPr>
              <a:t>Future Scope</a:t>
            </a:r>
            <a:endParaRPr/>
          </a:p>
        </p:txBody>
      </p:sp>
      <p:sp>
        <p:nvSpPr>
          <p:cNvPr id="222" name="Google Shape;222;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Char char="●"/>
            </a:pPr>
            <a:r>
              <a:rPr lang="en">
                <a:solidFill>
                  <a:srgbClr val="FFFFFF"/>
                </a:solidFill>
              </a:rPr>
              <a:t> Developing  defense mechanism against such high fake news dissemination remains a  crucial  research  opportunity  for  the  future.  </a:t>
            </a:r>
            <a:endParaRPr>
              <a:solidFill>
                <a:srgbClr val="FFFFFF"/>
              </a:solidFill>
            </a:endParaRPr>
          </a:p>
          <a:p>
            <a:pPr indent="0" lvl="0" marL="0" rtl="0" algn="l">
              <a:spcBef>
                <a:spcPts val="1200"/>
              </a:spcBef>
              <a:spcAft>
                <a:spcPts val="0"/>
              </a:spcAft>
              <a:buNone/>
            </a:pPr>
            <a:r>
              <a:t/>
            </a:r>
            <a:endParaRPr>
              <a:solidFill>
                <a:srgbClr val="FFFFFF"/>
              </a:solidFill>
            </a:endParaRPr>
          </a:p>
          <a:p>
            <a:pPr indent="-342900" lvl="0" marL="457200" rtl="0" algn="l">
              <a:spcBef>
                <a:spcPts val="1200"/>
              </a:spcBef>
              <a:spcAft>
                <a:spcPts val="0"/>
              </a:spcAft>
              <a:buClr>
                <a:srgbClr val="FFFFFF"/>
              </a:buClr>
              <a:buSzPts val="1800"/>
              <a:buChar char="●"/>
            </a:pPr>
            <a:r>
              <a:rPr lang="en">
                <a:solidFill>
                  <a:srgbClr val="FFFFFF"/>
                </a:solidFill>
              </a:rPr>
              <a:t>Multilingual research,  application  of  image  captioning  methods,  weight sharing methodology of siamese networks applied to TICNN can be explored in future.</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2" type="body"/>
          </p:nvPr>
        </p:nvSpPr>
        <p:spPr>
          <a:xfrm>
            <a:off x="4572000" y="80375"/>
            <a:ext cx="4519500" cy="497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Proxima Nova"/>
                <a:ea typeface="Proxima Nova"/>
                <a:cs typeface="Proxima Nova"/>
                <a:sym typeface="Proxima Nova"/>
              </a:rPr>
              <a:t>Title -  TI-CNN: Convolutional Neural Networks for Fake News Detection</a:t>
            </a:r>
            <a:endParaRPr>
              <a:latin typeface="Proxima Nova"/>
              <a:ea typeface="Proxima Nova"/>
              <a:cs typeface="Proxima Nova"/>
              <a:sym typeface="Proxima Nova"/>
            </a:endParaRPr>
          </a:p>
          <a:p>
            <a:pPr indent="0" lvl="0" marL="0" rtl="0" algn="l">
              <a:spcBef>
                <a:spcPts val="1200"/>
              </a:spcBef>
              <a:spcAft>
                <a:spcPts val="0"/>
              </a:spcAft>
              <a:buNone/>
            </a:pPr>
            <a:r>
              <a:t/>
            </a:r>
            <a:endParaRPr>
              <a:latin typeface="Proxima Nova"/>
              <a:ea typeface="Proxima Nova"/>
              <a:cs typeface="Proxima Nova"/>
              <a:sym typeface="Proxima Nova"/>
            </a:endParaRPr>
          </a:p>
          <a:p>
            <a:pPr indent="0" lvl="0" marL="0" rtl="0" algn="l">
              <a:spcBef>
                <a:spcPts val="1200"/>
              </a:spcBef>
              <a:spcAft>
                <a:spcPts val="0"/>
              </a:spcAft>
              <a:buNone/>
            </a:pPr>
            <a:r>
              <a:rPr lang="en">
                <a:latin typeface="Proxima Nova"/>
                <a:ea typeface="Proxima Nova"/>
                <a:cs typeface="Proxima Nova"/>
                <a:sym typeface="Proxima Nova"/>
              </a:rPr>
              <a:t>Link - </a:t>
            </a:r>
            <a:r>
              <a:rPr lang="en" u="sng">
                <a:solidFill>
                  <a:schemeClr val="hlink"/>
                </a:solidFill>
                <a:latin typeface="Proxima Nova"/>
                <a:ea typeface="Proxima Nova"/>
                <a:cs typeface="Proxima Nova"/>
                <a:sym typeface="Proxima Nova"/>
                <a:hlinkClick r:id="rId3"/>
              </a:rPr>
              <a:t>https://arxiv.org/pdf/1806.00749v1.pdf</a:t>
            </a:r>
            <a:endParaRPr>
              <a:latin typeface="Proxima Nova"/>
              <a:ea typeface="Proxima Nova"/>
              <a:cs typeface="Proxima Nova"/>
              <a:sym typeface="Proxima Nova"/>
            </a:endParaRPr>
          </a:p>
          <a:p>
            <a:pPr indent="0" lvl="0" marL="0" rtl="0" algn="l">
              <a:spcBef>
                <a:spcPts val="1200"/>
              </a:spcBef>
              <a:spcAft>
                <a:spcPts val="0"/>
              </a:spcAft>
              <a:buNone/>
            </a:pPr>
            <a:r>
              <a:t/>
            </a:r>
            <a:endParaRPr>
              <a:latin typeface="Proxima Nova"/>
              <a:ea typeface="Proxima Nova"/>
              <a:cs typeface="Proxima Nova"/>
              <a:sym typeface="Proxima Nova"/>
            </a:endParaRPr>
          </a:p>
          <a:p>
            <a:pPr indent="0" lvl="0" marL="0" rtl="0" algn="l">
              <a:spcBef>
                <a:spcPts val="1200"/>
              </a:spcBef>
              <a:spcAft>
                <a:spcPts val="1200"/>
              </a:spcAft>
              <a:buNone/>
            </a:pPr>
            <a:r>
              <a:rPr lang="en">
                <a:latin typeface="Proxima Nova"/>
                <a:ea typeface="Proxima Nova"/>
                <a:cs typeface="Proxima Nova"/>
                <a:sym typeface="Proxima Nova"/>
              </a:rPr>
              <a:t>Dataset Link- </a:t>
            </a:r>
            <a:r>
              <a:rPr lang="en" u="sng">
                <a:solidFill>
                  <a:schemeClr val="hlink"/>
                </a:solidFill>
                <a:latin typeface="Proxima Nova"/>
                <a:ea typeface="Proxima Nova"/>
                <a:cs typeface="Proxima Nova"/>
                <a:sym typeface="Proxima Nova"/>
                <a:hlinkClick r:id="rId4"/>
              </a:rPr>
              <a:t>https://drive.google.com/open?id=0B3e3qZpPtccsMFo5bk9Ib3VCc2c</a:t>
            </a:r>
            <a:endParaRPr>
              <a:latin typeface="Proxima Nova"/>
              <a:ea typeface="Proxima Nova"/>
              <a:cs typeface="Proxima Nova"/>
              <a:sym typeface="Proxima Nova"/>
            </a:endParaRPr>
          </a:p>
        </p:txBody>
      </p:sp>
      <p:sp>
        <p:nvSpPr>
          <p:cNvPr id="68" name="Google Shape;68;p15"/>
          <p:cNvSpPr txBox="1"/>
          <p:nvPr>
            <p:ph type="title"/>
          </p:nvPr>
        </p:nvSpPr>
        <p:spPr>
          <a:xfrm>
            <a:off x="265500" y="1818600"/>
            <a:ext cx="4045200" cy="1506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400">
                <a:solidFill>
                  <a:schemeClr val="accent5"/>
                </a:solidFill>
              </a:rPr>
              <a:t>Research Paper Implemented</a:t>
            </a:r>
            <a:endParaRPr sz="3400">
              <a:solidFill>
                <a:schemeClr val="accent5"/>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
        <p:nvSpPr>
          <p:cNvPr id="228" name="Google Shape;228;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rPr b="1" lang="en" sz="6000"/>
              <a:t>Any Questions?</a:t>
            </a:r>
            <a:endParaRPr b="1" sz="60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133720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5000">
                <a:solidFill>
                  <a:schemeClr val="accent5"/>
                </a:solidFill>
              </a:rPr>
              <a:t>Solution proposed in the paper</a:t>
            </a:r>
            <a:endParaRPr sz="5000">
              <a:solidFill>
                <a:schemeClr val="accent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0" y="465000"/>
            <a:ext cx="8852700" cy="47385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rgbClr val="00FF00"/>
              </a:buClr>
              <a:buSzPts val="2400"/>
              <a:buFont typeface="Arial"/>
              <a:buAutoNum type="arabicPeriod"/>
            </a:pPr>
            <a:r>
              <a:rPr lang="en" sz="2400" u="sng">
                <a:solidFill>
                  <a:srgbClr val="00FF00"/>
                </a:solidFill>
              </a:rPr>
              <a:t>Text branch</a:t>
            </a:r>
            <a:endParaRPr sz="2400" u="sng">
              <a:solidFill>
                <a:srgbClr val="00FF00"/>
              </a:solidFill>
            </a:endParaRPr>
          </a:p>
          <a:p>
            <a:pPr indent="457200" lvl="0" marL="0" rtl="0" algn="l">
              <a:lnSpc>
                <a:spcPct val="115000"/>
              </a:lnSpc>
              <a:spcBef>
                <a:spcPts val="1200"/>
              </a:spcBef>
              <a:spcAft>
                <a:spcPts val="0"/>
              </a:spcAft>
              <a:buNone/>
            </a:pPr>
            <a:r>
              <a:rPr lang="en" sz="1500">
                <a:solidFill>
                  <a:schemeClr val="dk1"/>
                </a:solidFill>
              </a:rPr>
              <a:t>Text features is </a:t>
            </a:r>
            <a:r>
              <a:rPr lang="en" sz="1500">
                <a:solidFill>
                  <a:schemeClr val="dk1"/>
                </a:solidFill>
              </a:rPr>
              <a:t>divided</a:t>
            </a:r>
            <a:r>
              <a:rPr lang="en" sz="1500">
                <a:solidFill>
                  <a:schemeClr val="dk1"/>
                </a:solidFill>
              </a:rPr>
              <a:t> into 2 categories-</a:t>
            </a:r>
            <a:endParaRPr sz="1500">
              <a:solidFill>
                <a:schemeClr val="dk1"/>
              </a:solidFill>
            </a:endParaRPr>
          </a:p>
          <a:p>
            <a:pPr indent="-323850" lvl="1" marL="914400" rtl="0" algn="just">
              <a:lnSpc>
                <a:spcPct val="115000"/>
              </a:lnSpc>
              <a:spcBef>
                <a:spcPts val="1200"/>
              </a:spcBef>
              <a:spcAft>
                <a:spcPts val="0"/>
              </a:spcAft>
              <a:buClr>
                <a:schemeClr val="dk1"/>
              </a:buClr>
              <a:buSzPts val="1500"/>
              <a:buFont typeface="Proxima Nova"/>
              <a:buChar char="○"/>
            </a:pPr>
            <a:r>
              <a:rPr b="1" lang="en" sz="1500" u="sng">
                <a:solidFill>
                  <a:schemeClr val="dk1"/>
                </a:solidFill>
              </a:rPr>
              <a:t>Textual Explicit Features-</a:t>
            </a:r>
            <a:r>
              <a:rPr lang="en" sz="1500">
                <a:solidFill>
                  <a:schemeClr val="dk1"/>
                </a:solidFill>
              </a:rPr>
              <a:t> These features are based on the statistics of the text. These are the length of the news, the number of sentences, question marks, exclamations and capital letters, average number of words in a sentence, exclusive words, negations,First-person pronoun,Second-person pronoun. There are 31 such attributes We represent these statistics as a vector of fixed size.This vector is then passed through a fully connected layer to form explicit features.</a:t>
            </a:r>
            <a:endParaRPr sz="1500">
              <a:solidFill>
                <a:schemeClr val="dk1"/>
              </a:solidFill>
            </a:endParaRPr>
          </a:p>
          <a:p>
            <a:pPr indent="0" lvl="0" marL="914400" rtl="0" algn="just">
              <a:lnSpc>
                <a:spcPct val="115000"/>
              </a:lnSpc>
              <a:spcBef>
                <a:spcPts val="0"/>
              </a:spcBef>
              <a:spcAft>
                <a:spcPts val="0"/>
              </a:spcAft>
              <a:buNone/>
            </a:pPr>
            <a:r>
              <a:t/>
            </a:r>
            <a:endParaRPr sz="1500">
              <a:solidFill>
                <a:schemeClr val="dk1"/>
              </a:solidFill>
            </a:endParaRPr>
          </a:p>
          <a:p>
            <a:pPr indent="-323850" lvl="1" marL="914400" rtl="0" algn="just">
              <a:lnSpc>
                <a:spcPct val="115000"/>
              </a:lnSpc>
              <a:spcBef>
                <a:spcPts val="0"/>
              </a:spcBef>
              <a:spcAft>
                <a:spcPts val="0"/>
              </a:spcAft>
              <a:buClr>
                <a:schemeClr val="dk1"/>
              </a:buClr>
              <a:buSzPts val="1500"/>
              <a:buFont typeface="Proxima Nova"/>
              <a:buChar char="○"/>
            </a:pPr>
            <a:r>
              <a:rPr b="1" lang="en" sz="1500" u="sng">
                <a:solidFill>
                  <a:schemeClr val="dk1"/>
                </a:solidFill>
              </a:rPr>
              <a:t>Textual Latent Features-</a:t>
            </a:r>
            <a:r>
              <a:rPr lang="en" sz="1500">
                <a:solidFill>
                  <a:schemeClr val="dk1"/>
                </a:solidFill>
              </a:rPr>
              <a:t> These features are based on the news text itself.First we convert each word in the text into a k-dimensional word embedding.The maximum length of news is fixed to a value ‘n’. News articles with less than n words are padded to make their length as n.Then we use a CNN(convolutional neural network) to extract latent features from the vector representation of news article.</a:t>
            </a:r>
            <a:endParaRPr sz="1500">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50" y="150"/>
            <a:ext cx="8743800" cy="51435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 sz="3000">
                <a:solidFill>
                  <a:srgbClr val="00FF00"/>
                </a:solidFill>
              </a:rPr>
              <a:t>2.  </a:t>
            </a:r>
            <a:r>
              <a:rPr lang="en" sz="3000" u="sng">
                <a:solidFill>
                  <a:srgbClr val="00FF00"/>
                </a:solidFill>
              </a:rPr>
              <a:t>Image Branch</a:t>
            </a:r>
            <a:endParaRPr sz="3000" u="sng">
              <a:solidFill>
                <a:srgbClr val="00FF00"/>
              </a:solidFill>
            </a:endParaRPr>
          </a:p>
          <a:p>
            <a:pPr indent="457200" lvl="0" marL="0" rtl="0" algn="l">
              <a:lnSpc>
                <a:spcPct val="115000"/>
              </a:lnSpc>
              <a:spcBef>
                <a:spcPts val="1200"/>
              </a:spcBef>
              <a:spcAft>
                <a:spcPts val="0"/>
              </a:spcAft>
              <a:buNone/>
            </a:pPr>
            <a:r>
              <a:rPr lang="en" sz="1500"/>
              <a:t>Image features into 2 categories-</a:t>
            </a:r>
            <a:endParaRPr b="1" sz="1500" u="sng"/>
          </a:p>
          <a:p>
            <a:pPr indent="-323850" lvl="0" marL="914400" rtl="0" algn="just">
              <a:lnSpc>
                <a:spcPct val="115000"/>
              </a:lnSpc>
              <a:spcBef>
                <a:spcPts val="1200"/>
              </a:spcBef>
              <a:spcAft>
                <a:spcPts val="0"/>
              </a:spcAft>
              <a:buClr>
                <a:schemeClr val="dk1"/>
              </a:buClr>
              <a:buSzPts val="1500"/>
              <a:buFont typeface="Proxima Nova"/>
              <a:buChar char="●"/>
            </a:pPr>
            <a:r>
              <a:rPr b="1" lang="en" sz="1500" u="sng"/>
              <a:t>Image Explicit Features-</a:t>
            </a:r>
            <a:r>
              <a:rPr lang="en" sz="1500"/>
              <a:t>  These features are based on the properties of the image.There are 3 such features, resolution of image(height and width), number of faces in the image .We represent these statistics as a vector of fixed size.This vector is then passed through a fully connected layer to form explicit features.</a:t>
            </a:r>
            <a:endParaRPr sz="1500"/>
          </a:p>
          <a:p>
            <a:pPr indent="0" lvl="0" marL="914400" marR="0" rtl="0" algn="just">
              <a:lnSpc>
                <a:spcPct val="115000"/>
              </a:lnSpc>
              <a:spcBef>
                <a:spcPts val="0"/>
              </a:spcBef>
              <a:spcAft>
                <a:spcPts val="0"/>
              </a:spcAft>
              <a:buNone/>
            </a:pPr>
            <a:r>
              <a:t/>
            </a:r>
            <a:endParaRPr sz="1500"/>
          </a:p>
          <a:p>
            <a:pPr indent="-323850" lvl="0" marL="914400" rtl="0" algn="just">
              <a:lnSpc>
                <a:spcPct val="115000"/>
              </a:lnSpc>
              <a:spcBef>
                <a:spcPts val="0"/>
              </a:spcBef>
              <a:spcAft>
                <a:spcPts val="0"/>
              </a:spcAft>
              <a:buClr>
                <a:schemeClr val="dk1"/>
              </a:buClr>
              <a:buSzPts val="1500"/>
              <a:buFont typeface="Proxima Nova"/>
              <a:buChar char="●"/>
            </a:pPr>
            <a:r>
              <a:rPr b="1" lang="en" sz="1500" u="sng"/>
              <a:t>Image Latent Features-</a:t>
            </a:r>
            <a:r>
              <a:rPr lang="en" sz="1500"/>
              <a:t> These features are based on the image itself.First we convert each image to a fixed size of 50 x 50. The vector of size 50 x 50 x 3 is thus passed through  a CNN(convolutional neural network) to extract latent features from the vector representation of image.</a:t>
            </a:r>
            <a:endParaRPr sz="1500"/>
          </a:p>
          <a:p>
            <a:pPr indent="0" lvl="0" marL="0" rtl="0" algn="l">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125" y="0"/>
            <a:ext cx="9144000" cy="88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chemeClr val="accent5"/>
                </a:solidFill>
              </a:rPr>
              <a:t>Experimental Setup Proposed in Research Paper</a:t>
            </a:r>
            <a:endParaRPr sz="3400">
              <a:solidFill>
                <a:schemeClr val="accent5"/>
              </a:solidFill>
            </a:endParaRPr>
          </a:p>
        </p:txBody>
      </p:sp>
      <p:sp>
        <p:nvSpPr>
          <p:cNvPr id="89" name="Google Shape;89;p19"/>
          <p:cNvSpPr txBox="1"/>
          <p:nvPr/>
        </p:nvSpPr>
        <p:spPr>
          <a:xfrm>
            <a:off x="267075" y="959275"/>
            <a:ext cx="8348400" cy="41097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Char char="●"/>
            </a:pPr>
            <a:r>
              <a:rPr lang="en" sz="1500">
                <a:solidFill>
                  <a:schemeClr val="dk1"/>
                </a:solidFill>
              </a:rPr>
              <a:t>The train-test-validation split of the data - 8:1:1 on a dataset size of 20015 data points</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For the </a:t>
            </a:r>
            <a:r>
              <a:rPr lang="en" sz="1500" u="sng">
                <a:solidFill>
                  <a:schemeClr val="dk1"/>
                </a:solidFill>
              </a:rPr>
              <a:t>textual </a:t>
            </a:r>
            <a:r>
              <a:rPr b="1" lang="en" sz="1500" u="sng">
                <a:solidFill>
                  <a:schemeClr val="dk1"/>
                </a:solidFill>
              </a:rPr>
              <a:t>latent </a:t>
            </a:r>
            <a:r>
              <a:rPr b="1" lang="en" sz="1500" u="sng">
                <a:solidFill>
                  <a:schemeClr val="dk1"/>
                </a:solidFill>
              </a:rPr>
              <a:t>sub branch</a:t>
            </a:r>
            <a:r>
              <a:rPr lang="en" sz="1500">
                <a:solidFill>
                  <a:schemeClr val="dk1"/>
                </a:solidFill>
              </a:rPr>
              <a:t>, the embedding dimension of the word2vec is set to 100.</a:t>
            </a:r>
            <a:endParaRPr sz="15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The filter size in the convolutional neural network is (3, 3). There are 10 filters in all.</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Two dropouts are adopted to improve the model’s generalization ability.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For the </a:t>
            </a:r>
            <a:r>
              <a:rPr lang="en" u="sng">
                <a:solidFill>
                  <a:schemeClr val="dk1"/>
                </a:solidFill>
              </a:rPr>
              <a:t>t</a:t>
            </a:r>
            <a:r>
              <a:rPr b="1" lang="en" u="sng">
                <a:solidFill>
                  <a:schemeClr val="dk1"/>
                </a:solidFill>
              </a:rPr>
              <a:t>extual explicit </a:t>
            </a:r>
            <a:r>
              <a:rPr b="1" lang="en" u="sng">
                <a:solidFill>
                  <a:schemeClr val="dk1"/>
                </a:solidFill>
              </a:rPr>
              <a:t>sub branch</a:t>
            </a:r>
            <a:r>
              <a:rPr lang="en">
                <a:solidFill>
                  <a:schemeClr val="dk1"/>
                </a:solidFill>
              </a:rPr>
              <a:t>, there is a dense layer with 128 neurons and then a batch normalization layer.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outputs of textual explicit </a:t>
            </a:r>
            <a:r>
              <a:rPr lang="en">
                <a:solidFill>
                  <a:schemeClr val="dk1"/>
                </a:solidFill>
              </a:rPr>
              <a:t>sub branch</a:t>
            </a:r>
            <a:r>
              <a:rPr lang="en">
                <a:solidFill>
                  <a:schemeClr val="dk1"/>
                </a:solidFill>
              </a:rPr>
              <a:t> and textual latent feature </a:t>
            </a:r>
            <a:r>
              <a:rPr lang="en">
                <a:solidFill>
                  <a:schemeClr val="dk1"/>
                </a:solidFill>
              </a:rPr>
              <a:t>sub branch</a:t>
            </a:r>
            <a:r>
              <a:rPr lang="en">
                <a:solidFill>
                  <a:schemeClr val="dk1"/>
                </a:solidFill>
              </a:rPr>
              <a:t> are added.</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For the </a:t>
            </a:r>
            <a:r>
              <a:rPr lang="en" u="sng">
                <a:solidFill>
                  <a:schemeClr val="dk1"/>
                </a:solidFill>
              </a:rPr>
              <a:t>visual </a:t>
            </a:r>
            <a:r>
              <a:rPr b="1" lang="en" u="sng">
                <a:solidFill>
                  <a:schemeClr val="dk1"/>
                </a:solidFill>
              </a:rPr>
              <a:t>latent </a:t>
            </a:r>
            <a:r>
              <a:rPr b="1" lang="en" u="sng">
                <a:solidFill>
                  <a:schemeClr val="dk1"/>
                </a:solidFill>
              </a:rPr>
              <a:t>sub branch</a:t>
            </a:r>
            <a:r>
              <a:rPr lang="en" u="sng">
                <a:solidFill>
                  <a:schemeClr val="dk1"/>
                </a:solidFill>
              </a:rPr>
              <a:t>,</a:t>
            </a:r>
            <a:r>
              <a:rPr lang="en">
                <a:solidFill>
                  <a:schemeClr val="dk1"/>
                </a:solidFill>
              </a:rPr>
              <a:t> all the images are reshaped as size (50 × 50).</a:t>
            </a:r>
            <a:endParaRPr>
              <a:solidFill>
                <a:schemeClr val="dk1"/>
              </a:solidFill>
            </a:endParaRPr>
          </a:p>
          <a:p>
            <a:pPr indent="-317500" lvl="1" marL="1371600" rtl="0" algn="l">
              <a:spcBef>
                <a:spcPts val="0"/>
              </a:spcBef>
              <a:spcAft>
                <a:spcPts val="0"/>
              </a:spcAft>
              <a:buClr>
                <a:schemeClr val="dk1"/>
              </a:buClr>
              <a:buSzPts val="1400"/>
              <a:buChar char="○"/>
            </a:pPr>
            <a:r>
              <a:rPr lang="en">
                <a:solidFill>
                  <a:schemeClr val="dk1"/>
                </a:solidFill>
              </a:rPr>
              <a:t>Convolutional layers are added followed by a ReLU activation layer.</a:t>
            </a:r>
            <a:r>
              <a:rPr lang="en">
                <a:solidFill>
                  <a:schemeClr val="dk1"/>
                </a:solidFill>
              </a:rPr>
              <a:t>A max-pooling is connected to each convolutional layer to reduce the probability to be over-fitting.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For the </a:t>
            </a:r>
            <a:r>
              <a:rPr b="1" lang="en" u="sng">
                <a:solidFill>
                  <a:schemeClr val="dk1"/>
                </a:solidFill>
              </a:rPr>
              <a:t>visual explicit </a:t>
            </a:r>
            <a:r>
              <a:rPr b="1" lang="en" u="sng">
                <a:solidFill>
                  <a:schemeClr val="dk1"/>
                </a:solidFill>
              </a:rPr>
              <a:t>sub branch</a:t>
            </a:r>
            <a:r>
              <a:rPr lang="en">
                <a:solidFill>
                  <a:schemeClr val="dk1"/>
                </a:solidFill>
              </a:rPr>
              <a:t>, the input of the explicit features is connected to the dense layer with 128 neurons. And then a batch normalization and activation layer are added.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outputs of explicit and implicit feature </a:t>
            </a:r>
            <a:r>
              <a:rPr lang="en">
                <a:solidFill>
                  <a:schemeClr val="dk1"/>
                </a:solidFill>
              </a:rPr>
              <a:t>sub branches</a:t>
            </a:r>
            <a:r>
              <a:rPr lang="en">
                <a:solidFill>
                  <a:schemeClr val="dk1"/>
                </a:solidFill>
              </a:rPr>
              <a:t> are added. </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outputs of text and image branch are then concatenated. A dense layer with sigmoid activation is added which gives the labels of the news.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0"/>
          <p:cNvPicPr preferRelativeResize="0"/>
          <p:nvPr/>
        </p:nvPicPr>
        <p:blipFill>
          <a:blip r:embed="rId3">
            <a:alphaModFix/>
          </a:blip>
          <a:stretch>
            <a:fillRect/>
          </a:stretch>
        </p:blipFill>
        <p:spPr>
          <a:xfrm>
            <a:off x="4079800" y="77937"/>
            <a:ext cx="5064199" cy="4987626"/>
          </a:xfrm>
          <a:prstGeom prst="rect">
            <a:avLst/>
          </a:prstGeom>
          <a:noFill/>
          <a:ln>
            <a:noFill/>
          </a:ln>
        </p:spPr>
      </p:pic>
      <p:pic>
        <p:nvPicPr>
          <p:cNvPr id="95" name="Google Shape;95;p20"/>
          <p:cNvPicPr preferRelativeResize="0"/>
          <p:nvPr/>
        </p:nvPicPr>
        <p:blipFill>
          <a:blip r:embed="rId4">
            <a:alphaModFix/>
          </a:blip>
          <a:stretch>
            <a:fillRect/>
          </a:stretch>
        </p:blipFill>
        <p:spPr>
          <a:xfrm>
            <a:off x="0" y="2705150"/>
            <a:ext cx="4079800" cy="1162475"/>
          </a:xfrm>
          <a:prstGeom prst="rect">
            <a:avLst/>
          </a:prstGeom>
          <a:noFill/>
          <a:ln>
            <a:noFill/>
          </a:ln>
        </p:spPr>
      </p:pic>
      <p:sp>
        <p:nvSpPr>
          <p:cNvPr id="96" name="Google Shape;96;p20"/>
          <p:cNvSpPr txBox="1"/>
          <p:nvPr>
            <p:ph type="title"/>
          </p:nvPr>
        </p:nvSpPr>
        <p:spPr>
          <a:xfrm>
            <a:off x="490250" y="0"/>
            <a:ext cx="3218100" cy="25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chemeClr val="accent5"/>
                </a:solidFill>
              </a:rPr>
              <a:t>Architecture </a:t>
            </a:r>
            <a:r>
              <a:rPr lang="en" sz="3400">
                <a:solidFill>
                  <a:schemeClr val="accent5"/>
                </a:solidFill>
              </a:rPr>
              <a:t>Proposed in Research Paper</a:t>
            </a:r>
            <a:endParaRPr sz="3400">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0" y="0"/>
            <a:ext cx="6367800" cy="766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400">
                <a:solidFill>
                  <a:schemeClr val="accent5"/>
                </a:solidFill>
                <a:highlight>
                  <a:schemeClr val="lt1"/>
                </a:highlight>
              </a:rPr>
              <a:t>Baseline Methods in paper</a:t>
            </a:r>
            <a:endParaRPr sz="3400">
              <a:solidFill>
                <a:schemeClr val="accent5"/>
              </a:solidFill>
              <a:highlight>
                <a:schemeClr val="lt1"/>
              </a:highlight>
            </a:endParaRPr>
          </a:p>
        </p:txBody>
      </p:sp>
      <p:sp>
        <p:nvSpPr>
          <p:cNvPr id="102" name="Google Shape;102;p21"/>
          <p:cNvSpPr txBox="1"/>
          <p:nvPr/>
        </p:nvSpPr>
        <p:spPr>
          <a:xfrm>
            <a:off x="118700" y="801200"/>
            <a:ext cx="89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sp>
        <p:nvSpPr>
          <p:cNvPr id="103" name="Google Shape;103;p21"/>
          <p:cNvSpPr txBox="1"/>
          <p:nvPr/>
        </p:nvSpPr>
        <p:spPr>
          <a:xfrm>
            <a:off x="182400" y="725875"/>
            <a:ext cx="8961600" cy="455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With image information only, the model cannot identify the fake news well indicating that image information is insufficient to identify the fake news.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Apart from CNN other techniques of text classification is also used. RNN(</a:t>
            </a:r>
            <a:r>
              <a:rPr lang="en">
                <a:solidFill>
                  <a:schemeClr val="dk1"/>
                </a:solidFill>
                <a:highlight>
                  <a:schemeClr val="lt1"/>
                </a:highlight>
              </a:rPr>
              <a:t>Recurrent neural networks), are a class of neural networks that allow previous outputs to be used as inputs while having hidden states. Unlike feedforward neural networks, RNNs can use their internal state (memory) to process sequences of inputs. This makes them applicable to tasks such as text classification or speech recognition. </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The two methods used are: </a:t>
            </a:r>
            <a:endParaRPr>
              <a:solidFill>
                <a:schemeClr val="dk1"/>
              </a:solidFill>
              <a:highlight>
                <a:schemeClr val="lt1"/>
              </a:highlight>
            </a:endParaRPr>
          </a:p>
          <a:p>
            <a:pPr indent="-317500" lvl="0" marL="457200" rtl="0" algn="l">
              <a:spcBef>
                <a:spcPts val="0"/>
              </a:spcBef>
              <a:spcAft>
                <a:spcPts val="0"/>
              </a:spcAft>
              <a:buClr>
                <a:schemeClr val="dk1"/>
              </a:buClr>
              <a:buSzPts val="1400"/>
              <a:buChar char="●"/>
            </a:pPr>
            <a:r>
              <a:rPr b="1" lang="en">
                <a:solidFill>
                  <a:schemeClr val="dk1"/>
                </a:solidFill>
                <a:highlight>
                  <a:schemeClr val="lt1"/>
                </a:highlight>
              </a:rPr>
              <a:t>LSTM (Long-Short Term Memory)</a:t>
            </a:r>
            <a:endParaRPr b="1">
              <a:solidFill>
                <a:schemeClr val="dk1"/>
              </a:solidFill>
              <a:highlight>
                <a:schemeClr val="lt1"/>
              </a:highlight>
            </a:endParaRPr>
          </a:p>
          <a:p>
            <a:pPr indent="0" lvl="0" marL="457200" rtl="0" algn="l">
              <a:spcBef>
                <a:spcPts val="0"/>
              </a:spcBef>
              <a:spcAft>
                <a:spcPts val="0"/>
              </a:spcAft>
              <a:buNone/>
            </a:pPr>
            <a:r>
              <a:rPr lang="en">
                <a:solidFill>
                  <a:schemeClr val="dk1"/>
                </a:solidFill>
                <a:highlight>
                  <a:schemeClr val="lt1"/>
                </a:highlight>
              </a:rPr>
              <a:t>RNNs works better for short sentences. When we deal with a long article, there is a long term dependency problem.Therefore, vanilla RNNs are not recommended, instead LSTM is used which is a type of RNNs that can solve this long term dependency problem. Also, the same cell is applied to all the words so that the weights are shared across the words in the sentence.</a:t>
            </a:r>
            <a:r>
              <a:rPr lang="en" sz="1600">
                <a:solidFill>
                  <a:srgbClr val="292929"/>
                </a:solidFill>
                <a:highlight>
                  <a:srgbClr val="FFFFFF"/>
                </a:highlight>
                <a:latin typeface="Georgia"/>
                <a:ea typeface="Georgia"/>
                <a:cs typeface="Georgia"/>
                <a:sym typeface="Georgia"/>
              </a:rPr>
              <a:t> </a:t>
            </a:r>
            <a:endParaRPr sz="1600">
              <a:solidFill>
                <a:srgbClr val="292929"/>
              </a:solidFill>
              <a:highlight>
                <a:srgbClr val="FFFFFF"/>
              </a:highlight>
              <a:latin typeface="Georgia"/>
              <a:ea typeface="Georgia"/>
              <a:cs typeface="Georgia"/>
              <a:sym typeface="Georgia"/>
            </a:endParaRPr>
          </a:p>
          <a:p>
            <a:pPr indent="0" lvl="0" marL="45720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317500" lvl="0" marL="457200" rtl="0" algn="l">
              <a:spcBef>
                <a:spcPts val="0"/>
              </a:spcBef>
              <a:spcAft>
                <a:spcPts val="0"/>
              </a:spcAft>
              <a:buClr>
                <a:schemeClr val="dk1"/>
              </a:buClr>
              <a:buSzPts val="1400"/>
              <a:buChar char="●"/>
            </a:pPr>
            <a:r>
              <a:rPr b="1" lang="en">
                <a:solidFill>
                  <a:schemeClr val="dk1"/>
                </a:solidFill>
                <a:highlight>
                  <a:schemeClr val="lt1"/>
                </a:highlight>
              </a:rPr>
              <a:t>GRU</a:t>
            </a:r>
            <a:r>
              <a:rPr b="1" lang="en">
                <a:solidFill>
                  <a:schemeClr val="dk1"/>
                </a:solidFill>
                <a:highlight>
                  <a:schemeClr val="lt1"/>
                </a:highlight>
              </a:rPr>
              <a:t> (Gated Recurrent Unit)</a:t>
            </a:r>
            <a:endParaRPr b="1">
              <a:solidFill>
                <a:schemeClr val="dk1"/>
              </a:solidFill>
              <a:highlight>
                <a:schemeClr val="lt1"/>
              </a:highlight>
            </a:endParaRPr>
          </a:p>
          <a:p>
            <a:pPr indent="0" lvl="0" marL="457200" rtl="0" algn="l">
              <a:spcBef>
                <a:spcPts val="0"/>
              </a:spcBef>
              <a:spcAft>
                <a:spcPts val="0"/>
              </a:spcAft>
              <a:buNone/>
            </a:pPr>
            <a:r>
              <a:rPr lang="en">
                <a:solidFill>
                  <a:schemeClr val="dk1"/>
                </a:solidFill>
                <a:highlight>
                  <a:schemeClr val="lt1"/>
                </a:highlight>
              </a:rPr>
              <a:t>GRU can also be considered as a variation on the LSTM because both are designed similarly and, in some cases, produce equally excellent results.GRU aims to solve the </a:t>
            </a:r>
            <a:r>
              <a:rPr lang="en" u="sng">
                <a:solidFill>
                  <a:schemeClr val="dk1"/>
                </a:solidFill>
                <a:highlight>
                  <a:schemeClr val="lt1"/>
                </a:highlight>
              </a:rPr>
              <a:t>vanishing gradient problem</a:t>
            </a:r>
            <a:r>
              <a:rPr lang="en">
                <a:solidFill>
                  <a:schemeClr val="dk1"/>
                </a:solidFill>
                <a:highlight>
                  <a:schemeClr val="lt1"/>
                </a:highlight>
              </a:rPr>
              <a:t> which comes with a standard recurrent neural network.</a:t>
            </a:r>
            <a:endParaRPr>
              <a:solidFill>
                <a:schemeClr val="dk1"/>
              </a:solidFill>
              <a:highlight>
                <a:schemeClr val="lt1"/>
              </a:highlight>
            </a:endParaRPr>
          </a:p>
          <a:p>
            <a:pPr indent="0" lvl="0" marL="457200" rtl="0" algn="l">
              <a:spcBef>
                <a:spcPts val="0"/>
              </a:spcBef>
              <a:spcAft>
                <a:spcPts val="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