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Nunito"/>
      <p:regular r:id="rId34"/>
      <p:bold r:id="rId35"/>
      <p:italic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lfaSlab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e7533e9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e7533e9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e6a4c1a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e6a4c1a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e6a4c1a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e6a4c1a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e6a4c1a9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e6a4c1a9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6a4c1a9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6a4c1a9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d0a1c451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d0a1c451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e6a4c1a9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e6a4c1a9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e6a4c1a92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e6a4c1a92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e6a4c1a9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e6a4c1a9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6a4c1a92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e6a4c1a92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d0a1c451d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d0a1c451d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6a4c1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e6a4c1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6a4c1a9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6a4c1a9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6a4c1a9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6a4c1a9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e6a4c1a92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e6a4c1a92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d0a1c45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d0a1c45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e6a4c1a9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e6a4c1a9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e7533e9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e7533e9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e6a4c1a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e6a4c1a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d0a1c451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d0a1c451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e6a4c1a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e6a4c1a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7e921e2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7e921e2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6a4c1a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6a4c1a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6a4c1a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6a4c1a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open?id=0B3e3qZpPtccsMFo5bk9Ib3VCc2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0" y="744575"/>
            <a:ext cx="9144000" cy="2349000"/>
          </a:xfrm>
          <a:prstGeom prst="rect">
            <a:avLst/>
          </a:prstGeom>
        </p:spPr>
        <p:txBody>
          <a:bodyPr anchorCtr="0" anchor="b" bIns="91425" lIns="91425" spcFirstLastPara="1" rIns="91425" wrap="square" tIns="91425">
            <a:normAutofit fontScale="90000"/>
          </a:bodyPr>
          <a:lstStyle/>
          <a:p>
            <a:pPr indent="0" lvl="0" marL="0" rtl="0" algn="ctr">
              <a:lnSpc>
                <a:spcPct val="120000"/>
              </a:lnSpc>
              <a:spcBef>
                <a:spcPts val="3800"/>
              </a:spcBef>
              <a:spcAft>
                <a:spcPts val="0"/>
              </a:spcAft>
              <a:buClr>
                <a:schemeClr val="dk1"/>
              </a:buClr>
              <a:buSzPct val="38521"/>
              <a:buFont typeface="Arial"/>
              <a:buNone/>
            </a:pPr>
            <a:r>
              <a:rPr b="1" lang="en" sz="2855">
                <a:highlight>
                  <a:schemeClr val="lt1"/>
                </a:highlight>
                <a:latin typeface="Nunito"/>
                <a:ea typeface="Nunito"/>
                <a:cs typeface="Nunito"/>
                <a:sym typeface="Nunito"/>
              </a:rPr>
              <a:t>TI-CNN: Convolutional Neural Networks for Fake News Detection</a:t>
            </a:r>
            <a:endParaRPr b="1" sz="2855">
              <a:highlight>
                <a:srgbClr val="FFFFFF"/>
              </a:highlight>
              <a:latin typeface="Nunito"/>
              <a:ea typeface="Nunito"/>
              <a:cs typeface="Nunito"/>
              <a:sym typeface="Nunito"/>
            </a:endParaRPr>
          </a:p>
          <a:p>
            <a:pPr indent="0" lvl="0" marL="0" rtl="0" algn="ctr">
              <a:spcBef>
                <a:spcPts val="600"/>
              </a:spcBef>
              <a:spcAft>
                <a:spcPts val="0"/>
              </a:spcAft>
              <a:buNone/>
            </a:pPr>
            <a:r>
              <a:t/>
            </a:r>
            <a:endParaRPr/>
          </a:p>
          <a:p>
            <a:pPr indent="0" lvl="0" marL="0" rtl="0" algn="ctr">
              <a:spcBef>
                <a:spcPts val="0"/>
              </a:spcBef>
              <a:spcAft>
                <a:spcPts val="0"/>
              </a:spcAft>
              <a:buNone/>
            </a:pPr>
            <a:r>
              <a:t/>
            </a:r>
            <a:endParaRPr/>
          </a:p>
        </p:txBody>
      </p:sp>
      <p:sp>
        <p:nvSpPr>
          <p:cNvPr id="57" name="Google Shape;57;p13"/>
          <p:cNvSpPr txBox="1"/>
          <p:nvPr>
            <p:ph idx="1" type="subTitle"/>
          </p:nvPr>
        </p:nvSpPr>
        <p:spPr>
          <a:xfrm>
            <a:off x="311700" y="2834125"/>
            <a:ext cx="8520600" cy="2349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rgbClr val="000000"/>
                </a:solidFill>
                <a:latin typeface="Nunito"/>
                <a:ea typeface="Nunito"/>
                <a:cs typeface="Nunito"/>
                <a:sym typeface="Nunito"/>
              </a:rPr>
              <a:t>Group Members:</a:t>
            </a:r>
            <a:endParaRPr>
              <a:solidFill>
                <a:srgbClr val="000000"/>
              </a:solidFill>
              <a:latin typeface="Nunito"/>
              <a:ea typeface="Nunito"/>
              <a:cs typeface="Nunito"/>
              <a:sym typeface="Nunito"/>
            </a:endParaRPr>
          </a:p>
          <a:p>
            <a:pPr indent="0" lvl="0" marL="0" rtl="0" algn="ctr">
              <a:spcBef>
                <a:spcPts val="0"/>
              </a:spcBef>
              <a:spcAft>
                <a:spcPts val="0"/>
              </a:spcAft>
              <a:buNone/>
            </a:pPr>
            <a:r>
              <a:t/>
            </a:r>
            <a:endParaRPr>
              <a:solidFill>
                <a:srgbClr val="000000"/>
              </a:solidFill>
              <a:latin typeface="Nunito"/>
              <a:ea typeface="Nunito"/>
              <a:cs typeface="Nunito"/>
              <a:sym typeface="Nunito"/>
            </a:endParaRPr>
          </a:p>
          <a:p>
            <a:pPr indent="457200" lvl="0" marL="1371600" rtl="0" algn="l">
              <a:spcBef>
                <a:spcPts val="0"/>
              </a:spcBef>
              <a:spcAft>
                <a:spcPts val="0"/>
              </a:spcAft>
              <a:buNone/>
            </a:pPr>
            <a:r>
              <a:rPr lang="en">
                <a:solidFill>
                  <a:srgbClr val="000000"/>
                </a:solidFill>
                <a:latin typeface="Nunito"/>
                <a:ea typeface="Nunito"/>
                <a:cs typeface="Nunito"/>
                <a:sym typeface="Nunito"/>
              </a:rPr>
              <a:t>Ayush Singh- 2018A7PS0274P</a:t>
            </a:r>
            <a:endParaRPr>
              <a:solidFill>
                <a:srgbClr val="000000"/>
              </a:solidFill>
              <a:latin typeface="Nunito"/>
              <a:ea typeface="Nunito"/>
              <a:cs typeface="Nunito"/>
              <a:sym typeface="Nunito"/>
            </a:endParaRPr>
          </a:p>
          <a:p>
            <a:pPr indent="457200" lvl="0" marL="1371600" rtl="0" algn="l">
              <a:spcBef>
                <a:spcPts val="0"/>
              </a:spcBef>
              <a:spcAft>
                <a:spcPts val="0"/>
              </a:spcAft>
              <a:buNone/>
            </a:pPr>
            <a:r>
              <a:rPr lang="en">
                <a:solidFill>
                  <a:srgbClr val="000000"/>
                </a:solidFill>
                <a:latin typeface="Nunito"/>
                <a:ea typeface="Nunito"/>
                <a:cs typeface="Nunito"/>
                <a:sym typeface="Nunito"/>
              </a:rPr>
              <a:t>Harshita Gupta-2018A2PS0147P</a:t>
            </a:r>
            <a:endParaRPr>
              <a:solidFill>
                <a:srgbClr val="000000"/>
              </a:solidFill>
              <a:latin typeface="Nunito"/>
              <a:ea typeface="Nunito"/>
              <a:cs typeface="Nunito"/>
              <a:sym typeface="Nunito"/>
            </a:endParaRPr>
          </a:p>
          <a:p>
            <a:pPr indent="457200" lvl="0" marL="1371600" rtl="0" algn="l">
              <a:spcBef>
                <a:spcPts val="0"/>
              </a:spcBef>
              <a:spcAft>
                <a:spcPts val="0"/>
              </a:spcAft>
              <a:buNone/>
            </a:pPr>
            <a:r>
              <a:rPr lang="en">
                <a:solidFill>
                  <a:srgbClr val="000000"/>
                </a:solidFill>
                <a:latin typeface="Nunito"/>
                <a:ea typeface="Nunito"/>
                <a:cs typeface="Nunito"/>
                <a:sym typeface="Nunito"/>
              </a:rPr>
              <a:t>Himanshu Pandey- 2018A7PS0196P</a:t>
            </a:r>
            <a:endParaRPr>
              <a:solidFill>
                <a:srgbClr val="000000"/>
              </a:solidFill>
              <a:latin typeface="Nunito"/>
              <a:ea typeface="Nunito"/>
              <a:cs typeface="Nunito"/>
              <a:sym typeface="Nunito"/>
            </a:endParaRPr>
          </a:p>
          <a:p>
            <a:pPr indent="457200" lvl="0" marL="1371600" rtl="0" algn="l">
              <a:spcBef>
                <a:spcPts val="0"/>
              </a:spcBef>
              <a:spcAft>
                <a:spcPts val="0"/>
              </a:spcAft>
              <a:buNone/>
            </a:pPr>
            <a:r>
              <a:rPr lang="en">
                <a:solidFill>
                  <a:srgbClr val="000000"/>
                </a:solidFill>
                <a:latin typeface="Nunito"/>
                <a:ea typeface="Nunito"/>
                <a:cs typeface="Nunito"/>
                <a:sym typeface="Nunito"/>
              </a:rPr>
              <a:t>Naman Goenka- 2018A7PS0398P</a:t>
            </a:r>
            <a:br>
              <a:rPr lang="en">
                <a:solidFill>
                  <a:srgbClr val="000000"/>
                </a:solidFill>
                <a:latin typeface="Nunito"/>
                <a:ea typeface="Nunito"/>
                <a:cs typeface="Nunito"/>
                <a:sym typeface="Nunito"/>
              </a:rPr>
            </a:br>
            <a:endParaRPr>
              <a:solidFill>
                <a:srgbClr val="00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86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Evaluation Metrics</a:t>
            </a:r>
            <a:endParaRPr b="1" u="sng"/>
          </a:p>
        </p:txBody>
      </p:sp>
      <p:sp>
        <p:nvSpPr>
          <p:cNvPr id="111" name="Google Shape;111;p22"/>
          <p:cNvSpPr txBox="1"/>
          <p:nvPr>
            <p:ph idx="1" type="body"/>
          </p:nvPr>
        </p:nvSpPr>
        <p:spPr>
          <a:xfrm>
            <a:off x="311700" y="659425"/>
            <a:ext cx="8520600" cy="39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evaluate the performance of the model the following metrics will be used-</a:t>
            </a:r>
            <a:endParaRPr/>
          </a:p>
          <a:p>
            <a:pPr indent="0" lvl="0" marL="0" rtl="0" algn="l">
              <a:spcBef>
                <a:spcPts val="1200"/>
              </a:spcBef>
              <a:spcAft>
                <a:spcPts val="1200"/>
              </a:spcAft>
              <a:buNone/>
            </a:pPr>
            <a:r>
              <a:t/>
            </a:r>
            <a:endParaRPr/>
          </a:p>
        </p:txBody>
      </p:sp>
      <p:pic>
        <p:nvPicPr>
          <p:cNvPr id="112" name="Google Shape;112;p22"/>
          <p:cNvPicPr preferRelativeResize="0"/>
          <p:nvPr/>
        </p:nvPicPr>
        <p:blipFill>
          <a:blip r:embed="rId3">
            <a:alphaModFix/>
          </a:blip>
          <a:stretch>
            <a:fillRect/>
          </a:stretch>
        </p:blipFill>
        <p:spPr>
          <a:xfrm>
            <a:off x="383575" y="3122238"/>
            <a:ext cx="6981825" cy="1857375"/>
          </a:xfrm>
          <a:prstGeom prst="rect">
            <a:avLst/>
          </a:prstGeom>
          <a:noFill/>
          <a:ln>
            <a:noFill/>
          </a:ln>
        </p:spPr>
      </p:pic>
      <p:pic>
        <p:nvPicPr>
          <p:cNvPr id="113" name="Google Shape;113;p22"/>
          <p:cNvPicPr preferRelativeResize="0"/>
          <p:nvPr/>
        </p:nvPicPr>
        <p:blipFill>
          <a:blip r:embed="rId4">
            <a:alphaModFix/>
          </a:blip>
          <a:stretch>
            <a:fillRect/>
          </a:stretch>
        </p:blipFill>
        <p:spPr>
          <a:xfrm>
            <a:off x="383575" y="1169277"/>
            <a:ext cx="2231402" cy="572700"/>
          </a:xfrm>
          <a:prstGeom prst="rect">
            <a:avLst/>
          </a:prstGeom>
          <a:noFill/>
          <a:ln>
            <a:noFill/>
          </a:ln>
        </p:spPr>
      </p:pic>
      <p:pic>
        <p:nvPicPr>
          <p:cNvPr id="114" name="Google Shape;114;p22"/>
          <p:cNvPicPr preferRelativeResize="0"/>
          <p:nvPr/>
        </p:nvPicPr>
        <p:blipFill>
          <a:blip r:embed="rId5">
            <a:alphaModFix/>
          </a:blip>
          <a:stretch>
            <a:fillRect/>
          </a:stretch>
        </p:blipFill>
        <p:spPr>
          <a:xfrm>
            <a:off x="3119182" y="1169275"/>
            <a:ext cx="2218044" cy="572700"/>
          </a:xfrm>
          <a:prstGeom prst="rect">
            <a:avLst/>
          </a:prstGeom>
          <a:noFill/>
          <a:ln>
            <a:noFill/>
          </a:ln>
        </p:spPr>
      </p:pic>
      <p:pic>
        <p:nvPicPr>
          <p:cNvPr id="115" name="Google Shape;115;p22"/>
          <p:cNvPicPr preferRelativeResize="0"/>
          <p:nvPr/>
        </p:nvPicPr>
        <p:blipFill>
          <a:blip r:embed="rId6">
            <a:alphaModFix/>
          </a:blip>
          <a:stretch>
            <a:fillRect/>
          </a:stretch>
        </p:blipFill>
        <p:spPr>
          <a:xfrm>
            <a:off x="383575" y="2078324"/>
            <a:ext cx="3771575"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82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00" u="sng"/>
              <a:t>TI-CNN </a:t>
            </a:r>
            <a:r>
              <a:rPr b="1" lang="en" sz="2300" u="sng"/>
              <a:t>Dataset</a:t>
            </a:r>
            <a:endParaRPr sz="2300"/>
          </a:p>
        </p:txBody>
      </p:sp>
      <p:sp>
        <p:nvSpPr>
          <p:cNvPr id="121" name="Google Shape;121;p23"/>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Contains 20,015 </a:t>
            </a:r>
            <a:r>
              <a:rPr lang="en"/>
              <a:t>data points</a:t>
            </a:r>
            <a:r>
              <a:rPr lang="en"/>
              <a:t> with total 52 attributes.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Balanced w.r.t to binary ‘type’ target attribute, with approx 60% fake news.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Input attributes used for analysis include text, title, 31 explicit textual features,</a:t>
            </a:r>
            <a:r>
              <a:rPr lang="en"/>
              <a:t> </a:t>
            </a:r>
            <a:r>
              <a:rPr lang="en"/>
              <a:t>image, number of faces in the image and resolution of the image.  </a:t>
            </a:r>
            <a:endParaRPr/>
          </a:p>
          <a:p>
            <a:pPr indent="0" lvl="0" marL="457200" rtl="0" algn="l">
              <a:spcBef>
                <a:spcPts val="0"/>
              </a:spcBef>
              <a:spcAft>
                <a:spcPts val="0"/>
              </a:spcAft>
              <a:buNone/>
            </a:pPr>
            <a:r>
              <a:rPr lang="en"/>
              <a:t> </a:t>
            </a:r>
            <a:endParaRPr/>
          </a:p>
          <a:p>
            <a:pPr indent="-342900" lvl="0" marL="457200" rtl="0" algn="l">
              <a:spcBef>
                <a:spcPts val="0"/>
              </a:spcBef>
              <a:spcAft>
                <a:spcPts val="0"/>
              </a:spcAft>
              <a:buSzPts val="1800"/>
              <a:buChar char="●"/>
            </a:pPr>
            <a:r>
              <a:rPr lang="en"/>
              <a:t>Fake </a:t>
            </a:r>
            <a:r>
              <a:rPr lang="en"/>
              <a:t>data points</a:t>
            </a:r>
            <a:r>
              <a:rPr lang="en"/>
              <a:t> are individually </a:t>
            </a:r>
            <a:r>
              <a:rPr lang="en"/>
              <a:t>extracted</a:t>
            </a:r>
            <a:r>
              <a:rPr lang="en"/>
              <a:t> from various sources and whereas real news is fetched from reputed news houses.</a:t>
            </a:r>
            <a:endParaRPr/>
          </a:p>
        </p:txBody>
      </p:sp>
      <p:pic>
        <p:nvPicPr>
          <p:cNvPr id="122" name="Google Shape;122;p23"/>
          <p:cNvPicPr preferRelativeResize="0"/>
          <p:nvPr/>
        </p:nvPicPr>
        <p:blipFill>
          <a:blip r:embed="rId3">
            <a:alphaModFix/>
          </a:blip>
          <a:stretch>
            <a:fillRect/>
          </a:stretch>
        </p:blipFill>
        <p:spPr>
          <a:xfrm>
            <a:off x="2989650" y="0"/>
            <a:ext cx="6154349" cy="221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u="sng"/>
              <a:t>Our R</a:t>
            </a:r>
            <a:r>
              <a:rPr b="1" lang="en" sz="2200" u="sng"/>
              <a:t>esults validating hypothesis mentioned in paper</a:t>
            </a:r>
            <a:endParaRPr b="1" sz="2200" u="sng"/>
          </a:p>
        </p:txBody>
      </p:sp>
      <p:sp>
        <p:nvSpPr>
          <p:cNvPr id="128" name="Google Shape;128;p24"/>
          <p:cNvSpPr txBox="1"/>
          <p:nvPr>
            <p:ph idx="1" type="body"/>
          </p:nvPr>
        </p:nvSpPr>
        <p:spPr>
          <a:xfrm>
            <a:off x="311700" y="3811275"/>
            <a:ext cx="8520600" cy="156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Images corresponding to real news has more faces count in general</a:t>
            </a:r>
            <a:r>
              <a:rPr lang="en"/>
              <a:t>.</a:t>
            </a:r>
            <a:endParaRPr/>
          </a:p>
          <a:p>
            <a:pPr indent="-342900" lvl="0" marL="457200" rtl="0" algn="l">
              <a:spcBef>
                <a:spcPts val="0"/>
              </a:spcBef>
              <a:spcAft>
                <a:spcPts val="0"/>
              </a:spcAft>
              <a:buSzPts val="1800"/>
              <a:buChar char="●"/>
            </a:pPr>
            <a:r>
              <a:rPr lang="en"/>
              <a:t>(Encoding :- 1 Fake ; 0 Real)</a:t>
            </a:r>
            <a:endParaRPr/>
          </a:p>
          <a:p>
            <a:pPr indent="-342900" lvl="0" marL="457200" rtl="0" algn="l">
              <a:spcBef>
                <a:spcPts val="0"/>
              </a:spcBef>
              <a:spcAft>
                <a:spcPts val="0"/>
              </a:spcAft>
              <a:buSzPts val="1800"/>
              <a:buChar char="●"/>
            </a:pPr>
            <a:r>
              <a:rPr lang="en"/>
              <a:t>In all plots, </a:t>
            </a:r>
            <a:r>
              <a:rPr b="1" lang="en"/>
              <a:t>variance in fake news is more than real news</a:t>
            </a:r>
            <a:r>
              <a:rPr lang="en"/>
              <a:t>, as authors write real news in </a:t>
            </a:r>
            <a:r>
              <a:rPr lang="en"/>
              <a:t>constraints</a:t>
            </a:r>
            <a:r>
              <a:rPr lang="en"/>
              <a:t> imposed by the press unlike that of fake </a:t>
            </a:r>
            <a:r>
              <a:rPr lang="en"/>
              <a:t>news</a:t>
            </a:r>
            <a:r>
              <a:rPr lang="en"/>
              <a:t>.</a:t>
            </a:r>
            <a:endParaRPr/>
          </a:p>
        </p:txBody>
      </p:sp>
      <p:pic>
        <p:nvPicPr>
          <p:cNvPr id="129" name="Google Shape;129;p24"/>
          <p:cNvPicPr preferRelativeResize="0"/>
          <p:nvPr/>
        </p:nvPicPr>
        <p:blipFill>
          <a:blip r:embed="rId3">
            <a:alphaModFix/>
          </a:blip>
          <a:stretch>
            <a:fillRect/>
          </a:stretch>
        </p:blipFill>
        <p:spPr>
          <a:xfrm>
            <a:off x="352425" y="1062050"/>
            <a:ext cx="8439150" cy="294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3128300"/>
            <a:ext cx="8520600" cy="174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t>Images corresponding to real news has better resolution in general.</a:t>
            </a:r>
            <a:endParaRPr b="1"/>
          </a:p>
          <a:p>
            <a:pPr indent="0" lvl="0" marL="0" rtl="0" algn="ctr">
              <a:spcBef>
                <a:spcPts val="1200"/>
              </a:spcBef>
              <a:spcAft>
                <a:spcPts val="0"/>
              </a:spcAft>
              <a:buClr>
                <a:schemeClr val="dk1"/>
              </a:buClr>
              <a:buSzPts val="1100"/>
              <a:buFont typeface="Arial"/>
              <a:buNone/>
            </a:pPr>
            <a:r>
              <a:rPr lang="en"/>
              <a:t>(Encoding :- 1 Fake ; 0 Real)</a:t>
            </a:r>
            <a:endParaRPr/>
          </a:p>
          <a:p>
            <a:pPr indent="0" lvl="0" marL="0" rtl="0" algn="ctr">
              <a:spcBef>
                <a:spcPts val="120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311700" y="50400"/>
            <a:ext cx="8458200" cy="31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 Behind Images in Fake News Detection</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0" y="1152475"/>
            <a:ext cx="9144000" cy="399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49" name="Google Shape;149;p27"/>
          <p:cNvPicPr preferRelativeResize="0"/>
          <p:nvPr/>
        </p:nvPicPr>
        <p:blipFill>
          <a:blip r:embed="rId3">
            <a:alphaModFix/>
          </a:blip>
          <a:stretch>
            <a:fillRect/>
          </a:stretch>
        </p:blipFill>
        <p:spPr>
          <a:xfrm>
            <a:off x="0" y="0"/>
            <a:ext cx="9144001" cy="2262550"/>
          </a:xfrm>
          <a:prstGeom prst="rect">
            <a:avLst/>
          </a:prstGeom>
          <a:noFill/>
          <a:ln>
            <a:noFill/>
          </a:ln>
        </p:spPr>
      </p:pic>
      <p:pic>
        <p:nvPicPr>
          <p:cNvPr id="150" name="Google Shape;150;p27"/>
          <p:cNvPicPr preferRelativeResize="0"/>
          <p:nvPr/>
        </p:nvPicPr>
        <p:blipFill>
          <a:blip r:embed="rId4">
            <a:alphaModFix/>
          </a:blip>
          <a:stretch>
            <a:fillRect/>
          </a:stretch>
        </p:blipFill>
        <p:spPr>
          <a:xfrm>
            <a:off x="0" y="2643300"/>
            <a:ext cx="9144001" cy="2434725"/>
          </a:xfrm>
          <a:prstGeom prst="rect">
            <a:avLst/>
          </a:prstGeom>
          <a:noFill/>
          <a:ln>
            <a:noFill/>
          </a:ln>
        </p:spPr>
      </p:pic>
      <p:sp>
        <p:nvSpPr>
          <p:cNvPr id="151" name="Google Shape;151;p27"/>
          <p:cNvSpPr txBox="1"/>
          <p:nvPr/>
        </p:nvSpPr>
        <p:spPr>
          <a:xfrm>
            <a:off x="1045025" y="2262550"/>
            <a:ext cx="7422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Real News has more first person and second person words than fake news. </a:t>
            </a:r>
            <a:endParaRPr b="1"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8"/>
          <p:cNvSpPr txBox="1"/>
          <p:nvPr>
            <p:ph idx="1" type="body"/>
          </p:nvPr>
        </p:nvSpPr>
        <p:spPr>
          <a:xfrm>
            <a:off x="0" y="3706325"/>
            <a:ext cx="9144000" cy="14373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a:t>Real News has more words on average than fake news. </a:t>
            </a:r>
            <a:endParaRPr b="1"/>
          </a:p>
          <a:p>
            <a:pPr indent="0" lvl="0" marL="0" rtl="0" algn="l">
              <a:spcBef>
                <a:spcPts val="1200"/>
              </a:spcBef>
              <a:spcAft>
                <a:spcPts val="1200"/>
              </a:spcAft>
              <a:buNone/>
            </a:pPr>
            <a:r>
              <a:rPr b="1" lang="en"/>
              <a:t>The reason can be that the editor of real news must write the article under certain rules of the press. These rules include the length, word selection, no grammatical errors, etc. It indicates that most of the real news are written in a more standard and consistent way. However, most of the people who write fake news don’t have to follow these rules.</a:t>
            </a:r>
            <a:endParaRPr b="1"/>
          </a:p>
        </p:txBody>
      </p:sp>
      <p:pic>
        <p:nvPicPr>
          <p:cNvPr id="158" name="Google Shape;158;p28"/>
          <p:cNvPicPr preferRelativeResize="0"/>
          <p:nvPr/>
        </p:nvPicPr>
        <p:blipFill>
          <a:blip r:embed="rId3">
            <a:alphaModFix/>
          </a:blip>
          <a:stretch>
            <a:fillRect/>
          </a:stretch>
        </p:blipFill>
        <p:spPr>
          <a:xfrm>
            <a:off x="0" y="-577450"/>
            <a:ext cx="9144001" cy="409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9"/>
          <p:cNvSpPr txBox="1"/>
          <p:nvPr>
            <p:ph idx="1" type="body"/>
          </p:nvPr>
        </p:nvSpPr>
        <p:spPr>
          <a:xfrm>
            <a:off x="311700" y="3899450"/>
            <a:ext cx="8520600" cy="66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9"/>
          <p:cNvPicPr preferRelativeResize="0"/>
          <p:nvPr/>
        </p:nvPicPr>
        <p:blipFill>
          <a:blip r:embed="rId3">
            <a:alphaModFix/>
          </a:blip>
          <a:stretch>
            <a:fillRect/>
          </a:stretch>
        </p:blipFill>
        <p:spPr>
          <a:xfrm>
            <a:off x="0" y="2786375"/>
            <a:ext cx="9144001" cy="2357125"/>
          </a:xfrm>
          <a:prstGeom prst="rect">
            <a:avLst/>
          </a:prstGeom>
          <a:noFill/>
          <a:ln>
            <a:noFill/>
          </a:ln>
        </p:spPr>
      </p:pic>
      <p:pic>
        <p:nvPicPr>
          <p:cNvPr id="166" name="Google Shape;166;p29"/>
          <p:cNvPicPr preferRelativeResize="0"/>
          <p:nvPr/>
        </p:nvPicPr>
        <p:blipFill rotWithShape="1">
          <a:blip r:embed="rId4">
            <a:alphaModFix/>
          </a:blip>
          <a:srcRect b="-4750" l="0" r="0" t="4750"/>
          <a:stretch/>
        </p:blipFill>
        <p:spPr>
          <a:xfrm>
            <a:off x="0" y="0"/>
            <a:ext cx="9144001" cy="2218900"/>
          </a:xfrm>
          <a:prstGeom prst="rect">
            <a:avLst/>
          </a:prstGeom>
          <a:noFill/>
          <a:ln>
            <a:noFill/>
          </a:ln>
        </p:spPr>
      </p:pic>
      <p:sp>
        <p:nvSpPr>
          <p:cNvPr id="167" name="Google Shape;167;p29"/>
          <p:cNvSpPr txBox="1"/>
          <p:nvPr/>
        </p:nvSpPr>
        <p:spPr>
          <a:xfrm>
            <a:off x="531075" y="2117050"/>
            <a:ext cx="782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Fake News has more capitalization in both title </a:t>
            </a:r>
            <a:r>
              <a:rPr lang="en"/>
              <a:t>and</a:t>
            </a:r>
            <a:r>
              <a:rPr lang="en"/>
              <a:t> text for attracting readers’ attention while the real news contains less capital letters, which is written in a standard format.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0" y="2888225"/>
            <a:ext cx="9144001" cy="2255275"/>
          </a:xfrm>
          <a:prstGeom prst="rect">
            <a:avLst/>
          </a:prstGeom>
          <a:noFill/>
          <a:ln>
            <a:noFill/>
          </a:ln>
        </p:spPr>
      </p:pic>
      <p:pic>
        <p:nvPicPr>
          <p:cNvPr id="175" name="Google Shape;175;p30"/>
          <p:cNvPicPr preferRelativeResize="0"/>
          <p:nvPr/>
        </p:nvPicPr>
        <p:blipFill>
          <a:blip r:embed="rId4">
            <a:alphaModFix/>
          </a:blip>
          <a:stretch>
            <a:fillRect/>
          </a:stretch>
        </p:blipFill>
        <p:spPr>
          <a:xfrm>
            <a:off x="0" y="-12"/>
            <a:ext cx="9144001" cy="2313775"/>
          </a:xfrm>
          <a:prstGeom prst="rect">
            <a:avLst/>
          </a:prstGeom>
          <a:noFill/>
          <a:ln>
            <a:noFill/>
          </a:ln>
        </p:spPr>
      </p:pic>
      <p:sp>
        <p:nvSpPr>
          <p:cNvPr id="176" name="Google Shape;176;p30"/>
          <p:cNvSpPr txBox="1"/>
          <p:nvPr/>
        </p:nvSpPr>
        <p:spPr>
          <a:xfrm>
            <a:off x="305550" y="2429875"/>
            <a:ext cx="8373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Although</a:t>
            </a:r>
            <a:r>
              <a:rPr b="1" lang="en" sz="1600"/>
              <a:t> exclamation marks are very less in dataset, but fake news has more exclamations explaining that authors are trying to have an </a:t>
            </a:r>
            <a:r>
              <a:rPr b="1" lang="en" sz="1600"/>
              <a:t>impulsive</a:t>
            </a:r>
            <a:r>
              <a:rPr b="1" lang="en" sz="1600"/>
              <a:t> effect on readers.</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from paper</a:t>
            </a:r>
            <a:endParaRPr/>
          </a:p>
        </p:txBody>
      </p:sp>
      <p:pic>
        <p:nvPicPr>
          <p:cNvPr id="182" name="Google Shape;182;p31"/>
          <p:cNvPicPr preferRelativeResize="0"/>
          <p:nvPr/>
        </p:nvPicPr>
        <p:blipFill>
          <a:blip r:embed="rId3">
            <a:alphaModFix/>
          </a:blip>
          <a:stretch>
            <a:fillRect/>
          </a:stretch>
        </p:blipFill>
        <p:spPr>
          <a:xfrm>
            <a:off x="2609308" y="1464708"/>
            <a:ext cx="5705600" cy="3155950"/>
          </a:xfrm>
          <a:prstGeom prst="rect">
            <a:avLst/>
          </a:prstGeom>
          <a:noFill/>
          <a:ln>
            <a:noFill/>
          </a:ln>
        </p:spPr>
      </p:pic>
      <p:sp>
        <p:nvSpPr>
          <p:cNvPr id="183" name="Google Shape;183;p31"/>
          <p:cNvSpPr txBox="1"/>
          <p:nvPr/>
        </p:nvSpPr>
        <p:spPr>
          <a:xfrm>
            <a:off x="430300" y="1367750"/>
            <a:ext cx="26964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Introduction</a:t>
            </a:r>
            <a:endParaRPr>
              <a:latin typeface="Nunito"/>
              <a:ea typeface="Nunito"/>
              <a:cs typeface="Nunito"/>
              <a:sym typeface="Nunito"/>
            </a:endParaRPr>
          </a:p>
        </p:txBody>
      </p:sp>
      <p:sp>
        <p:nvSpPr>
          <p:cNvPr id="63" name="Google Shape;63;p14"/>
          <p:cNvSpPr txBox="1"/>
          <p:nvPr>
            <p:ph idx="1" type="body"/>
          </p:nvPr>
        </p:nvSpPr>
        <p:spPr>
          <a:xfrm>
            <a:off x="311700" y="863550"/>
            <a:ext cx="8520600" cy="40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50">
              <a:solidFill>
                <a:srgbClr val="212529"/>
              </a:solidFill>
              <a:highlight>
                <a:srgbClr val="FFFFFF"/>
              </a:highlight>
              <a:latin typeface="Nunito"/>
              <a:ea typeface="Nunito"/>
              <a:cs typeface="Nunito"/>
              <a:sym typeface="Nunito"/>
            </a:endParaRPr>
          </a:p>
          <a:p>
            <a:pPr indent="-320675" lvl="0" marL="457200" rtl="0" algn="l">
              <a:spcBef>
                <a:spcPts val="1200"/>
              </a:spcBef>
              <a:spcAft>
                <a:spcPts val="0"/>
              </a:spcAft>
              <a:buClr>
                <a:srgbClr val="212529"/>
              </a:buClr>
              <a:buSzPts val="1450"/>
              <a:buFont typeface="Nunito"/>
              <a:buChar char="●"/>
            </a:pPr>
            <a:r>
              <a:rPr lang="en" sz="1450">
                <a:solidFill>
                  <a:srgbClr val="212529"/>
                </a:solidFill>
                <a:highlight>
                  <a:srgbClr val="FFFFFF"/>
                </a:highlight>
                <a:latin typeface="Nunito"/>
                <a:ea typeface="Nunito"/>
                <a:cs typeface="Nunito"/>
                <a:sym typeface="Nunito"/>
              </a:rPr>
              <a:t>A model named as TI-CNN (Text and Image information based Convolutional Neural Network) is proposed in this paper.</a:t>
            </a:r>
            <a:endParaRPr sz="1450">
              <a:solidFill>
                <a:srgbClr val="212529"/>
              </a:solidFill>
              <a:highlight>
                <a:srgbClr val="FFFFFF"/>
              </a:highlight>
              <a:latin typeface="Nunito"/>
              <a:ea typeface="Nunito"/>
              <a:cs typeface="Nunito"/>
              <a:sym typeface="Nunito"/>
            </a:endParaRPr>
          </a:p>
          <a:p>
            <a:pPr indent="-320675" lvl="0" marL="457200" rtl="0" algn="l">
              <a:spcBef>
                <a:spcPts val="0"/>
              </a:spcBef>
              <a:spcAft>
                <a:spcPts val="0"/>
              </a:spcAft>
              <a:buClr>
                <a:srgbClr val="212529"/>
              </a:buClr>
              <a:buSzPts val="1450"/>
              <a:buFont typeface="Nunito"/>
              <a:buChar char="●"/>
            </a:pPr>
            <a:r>
              <a:rPr lang="en" sz="1450">
                <a:solidFill>
                  <a:srgbClr val="212529"/>
                </a:solidFill>
                <a:highlight>
                  <a:srgbClr val="FFFFFF"/>
                </a:highlight>
                <a:latin typeface="Nunito"/>
                <a:ea typeface="Nunito"/>
                <a:cs typeface="Nunito"/>
                <a:sym typeface="Nunito"/>
              </a:rPr>
              <a:t>With the development of social networks, fake news for various commercial and political purposes has been appearing in large numbers and gotten widespread in the online world</a:t>
            </a:r>
            <a:r>
              <a:rPr lang="en" sz="1050">
                <a:solidFill>
                  <a:srgbClr val="212529"/>
                </a:solidFill>
                <a:highlight>
                  <a:srgbClr val="FFFFFF"/>
                </a:highlight>
                <a:latin typeface="Nunito"/>
                <a:ea typeface="Nunito"/>
                <a:cs typeface="Nunito"/>
                <a:sym typeface="Nunito"/>
              </a:rPr>
              <a:t>.</a:t>
            </a:r>
            <a:endParaRPr sz="1450">
              <a:solidFill>
                <a:srgbClr val="212529"/>
              </a:solidFill>
              <a:highlight>
                <a:srgbClr val="FFFFFF"/>
              </a:highlight>
              <a:latin typeface="Nunito"/>
              <a:ea typeface="Nunito"/>
              <a:cs typeface="Nunito"/>
              <a:sym typeface="Nunito"/>
            </a:endParaRPr>
          </a:p>
          <a:p>
            <a:pPr indent="-320675" lvl="0" marL="457200" rtl="0" algn="l">
              <a:spcBef>
                <a:spcPts val="0"/>
              </a:spcBef>
              <a:spcAft>
                <a:spcPts val="0"/>
              </a:spcAft>
              <a:buClr>
                <a:srgbClr val="212529"/>
              </a:buClr>
              <a:buSzPts val="1450"/>
              <a:buFont typeface="Nunito"/>
              <a:buChar char="●"/>
            </a:pPr>
            <a:r>
              <a:rPr lang="en" sz="1450">
                <a:solidFill>
                  <a:srgbClr val="212529"/>
                </a:solidFill>
                <a:highlight>
                  <a:schemeClr val="lt1"/>
                </a:highlight>
                <a:latin typeface="Nunito"/>
                <a:ea typeface="Nunito"/>
                <a:cs typeface="Nunito"/>
                <a:sym typeface="Nunito"/>
              </a:rPr>
              <a:t>It is very difficult to identify fake news because of the fact that it is written by humans, and they strategically use words that can be difficult to differentiate from words used in legitimate news sources.</a:t>
            </a:r>
            <a:endParaRPr sz="1450">
              <a:solidFill>
                <a:srgbClr val="212529"/>
              </a:solidFill>
              <a:highlight>
                <a:srgbClr val="FFFFFF"/>
              </a:highlight>
              <a:latin typeface="Nunito"/>
              <a:ea typeface="Nunito"/>
              <a:cs typeface="Nunito"/>
              <a:sym typeface="Nunito"/>
            </a:endParaRPr>
          </a:p>
          <a:p>
            <a:pPr indent="-320675" lvl="0" marL="457200" rtl="0" algn="l">
              <a:spcBef>
                <a:spcPts val="0"/>
              </a:spcBef>
              <a:spcAft>
                <a:spcPts val="0"/>
              </a:spcAft>
              <a:buClr>
                <a:srgbClr val="212529"/>
              </a:buClr>
              <a:buSzPts val="1450"/>
              <a:buFont typeface="Nunito"/>
              <a:buChar char="●"/>
            </a:pPr>
            <a:r>
              <a:rPr lang="en" sz="1450">
                <a:solidFill>
                  <a:srgbClr val="212529"/>
                </a:solidFill>
                <a:highlight>
                  <a:srgbClr val="FFFFFF"/>
                </a:highlight>
                <a:latin typeface="Nunito"/>
                <a:ea typeface="Nunito"/>
                <a:cs typeface="Nunito"/>
                <a:sym typeface="Nunito"/>
              </a:rPr>
              <a:t>There are some common ways through which fake news can be identified such as Cartoons in articles, altered low resolution images and  irrelevant images.</a:t>
            </a:r>
            <a:endParaRPr sz="1450">
              <a:solidFill>
                <a:srgbClr val="212529"/>
              </a:solidFill>
              <a:highlight>
                <a:srgbClr val="FFFFFF"/>
              </a:highlight>
              <a:latin typeface="Nunito"/>
              <a:ea typeface="Nunito"/>
              <a:cs typeface="Nunito"/>
              <a:sym typeface="Nunito"/>
            </a:endParaRPr>
          </a:p>
          <a:p>
            <a:pPr indent="-320675" lvl="0" marL="457200" rtl="0" algn="l">
              <a:spcBef>
                <a:spcPts val="0"/>
              </a:spcBef>
              <a:spcAft>
                <a:spcPts val="0"/>
              </a:spcAft>
              <a:buClr>
                <a:srgbClr val="212529"/>
              </a:buClr>
              <a:buSzPts val="1450"/>
              <a:buFont typeface="Nunito"/>
              <a:buChar char="●"/>
            </a:pPr>
            <a:r>
              <a:rPr lang="en" sz="1450">
                <a:solidFill>
                  <a:srgbClr val="212529"/>
                </a:solidFill>
                <a:highlight>
                  <a:schemeClr val="lt1"/>
                </a:highlight>
                <a:latin typeface="Nunito"/>
                <a:ea typeface="Nunito"/>
                <a:cs typeface="Nunito"/>
                <a:sym typeface="Nunito"/>
              </a:rPr>
              <a:t>With a thorough investigation of a fake news data, lots of useful explicit features are identified from both the text words and images used in the fake news such as number of words, exclamation marks for text and image resolution for images. Besides the explicit features, there also exist some hidden patterns in the words and images used in fake news, which can be captured with a set of features extracted via the multiple convolutional layers in our model</a:t>
            </a:r>
            <a:endParaRPr sz="1450">
              <a:solidFill>
                <a:srgbClr val="212529"/>
              </a:solidFill>
              <a:highlight>
                <a:srgbClr val="FFFFFF"/>
              </a:highlight>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Implementation</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Anal</a:t>
            </a:r>
            <a:r>
              <a:rPr lang="en"/>
              <a:t>ysis- </a:t>
            </a:r>
            <a:r>
              <a:rPr b="1" lang="en"/>
              <a:t>April 5 to April 11</a:t>
            </a:r>
            <a:endParaRPr b="1"/>
          </a:p>
          <a:p>
            <a:pPr indent="-342900" lvl="0" marL="457200" rtl="0" algn="l">
              <a:spcBef>
                <a:spcPts val="0"/>
              </a:spcBef>
              <a:spcAft>
                <a:spcPts val="0"/>
              </a:spcAft>
              <a:buSzPts val="1800"/>
              <a:buChar char="●"/>
            </a:pPr>
            <a:r>
              <a:rPr lang="en"/>
              <a:t>Data Preprocessing- </a:t>
            </a:r>
            <a:r>
              <a:rPr b="1" lang="en"/>
              <a:t>April 5 to April 11</a:t>
            </a:r>
            <a:r>
              <a:rPr lang="en"/>
              <a:t>	</a:t>
            </a:r>
            <a:endParaRPr/>
          </a:p>
          <a:p>
            <a:pPr indent="-342900" lvl="0" marL="457200" rtl="0" algn="l">
              <a:spcBef>
                <a:spcPts val="0"/>
              </a:spcBef>
              <a:spcAft>
                <a:spcPts val="0"/>
              </a:spcAft>
              <a:buSzPts val="1800"/>
              <a:buChar char="●"/>
            </a:pPr>
            <a:r>
              <a:rPr lang="en"/>
              <a:t>Text Branch Implementation- </a:t>
            </a:r>
            <a:r>
              <a:rPr b="1" lang="en"/>
              <a:t>April 12 to April 18</a:t>
            </a:r>
            <a:endParaRPr/>
          </a:p>
          <a:p>
            <a:pPr indent="-342900" lvl="0" marL="457200" rtl="0" algn="l">
              <a:spcBef>
                <a:spcPts val="0"/>
              </a:spcBef>
              <a:spcAft>
                <a:spcPts val="0"/>
              </a:spcAft>
              <a:buSzPts val="1800"/>
              <a:buChar char="●"/>
            </a:pPr>
            <a:r>
              <a:rPr lang="en"/>
              <a:t>Image Branch Implementation- </a:t>
            </a:r>
            <a:r>
              <a:rPr b="1" lang="en"/>
              <a:t>April 12 to April 18</a:t>
            </a:r>
            <a:endParaRPr/>
          </a:p>
          <a:p>
            <a:pPr indent="-342900" lvl="0" marL="457200" rtl="0" algn="l">
              <a:spcBef>
                <a:spcPts val="0"/>
              </a:spcBef>
              <a:spcAft>
                <a:spcPts val="0"/>
              </a:spcAft>
              <a:buSzPts val="1800"/>
              <a:buChar char="●"/>
            </a:pPr>
            <a:r>
              <a:rPr lang="en"/>
              <a:t>Complete model implementation via merging both the branches.-</a:t>
            </a:r>
            <a:r>
              <a:rPr b="1" lang="en"/>
              <a:t>April 19 to April 25</a:t>
            </a:r>
            <a:endParaRPr/>
          </a:p>
          <a:p>
            <a:pPr indent="-342900" lvl="0" marL="457200" rtl="0" algn="l">
              <a:spcBef>
                <a:spcPts val="0"/>
              </a:spcBef>
              <a:spcAft>
                <a:spcPts val="0"/>
              </a:spcAft>
              <a:buSzPts val="1800"/>
              <a:buChar char="●"/>
            </a:pPr>
            <a:r>
              <a:rPr lang="en"/>
              <a:t>Obtaining results and error analysis- </a:t>
            </a:r>
            <a:r>
              <a:rPr b="1" lang="en"/>
              <a:t>April 19 to April 25</a:t>
            </a:r>
            <a:endParaRPr/>
          </a:p>
          <a:p>
            <a:pPr indent="-342900" lvl="0" marL="457200" rtl="0" algn="l">
              <a:spcBef>
                <a:spcPts val="0"/>
              </a:spcBef>
              <a:spcAft>
                <a:spcPts val="0"/>
              </a:spcAft>
              <a:buSzPts val="1800"/>
              <a:buChar char="●"/>
            </a:pPr>
            <a:r>
              <a:rPr lang="en"/>
              <a:t>Post processing(if required) and improvement-</a:t>
            </a:r>
            <a:r>
              <a:rPr b="1" lang="en"/>
              <a:t> </a:t>
            </a:r>
            <a:r>
              <a:rPr b="1" lang="en"/>
              <a:t>April 19 to April 25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Preprocessing (Completed)</a:t>
            </a:r>
            <a:endParaRPr b="1" u="sng"/>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Several columns such as country, language, uuid, id, publication_date, author name etc, are dropped off </a:t>
            </a:r>
            <a:r>
              <a:rPr lang="en"/>
              <a:t>because</a:t>
            </a:r>
            <a:r>
              <a:rPr lang="en"/>
              <a:t> either they don’t tell any meaningful information about target attribute or are almost unique for an entry.</a:t>
            </a:r>
            <a:endParaRPr/>
          </a:p>
          <a:p>
            <a:pPr indent="-342900" lvl="0" marL="457200" rtl="0" algn="l">
              <a:spcBef>
                <a:spcPts val="0"/>
              </a:spcBef>
              <a:spcAft>
                <a:spcPts val="0"/>
              </a:spcAft>
              <a:buSzPts val="1800"/>
              <a:buChar char="●"/>
            </a:pPr>
            <a:r>
              <a:rPr lang="en"/>
              <a:t>Data points having non empty title and text are only kept, accounting to 20015 </a:t>
            </a:r>
            <a:r>
              <a:rPr lang="en"/>
              <a:t>data points</a:t>
            </a:r>
            <a:r>
              <a:rPr lang="en"/>
              <a:t>.</a:t>
            </a:r>
            <a:endParaRPr/>
          </a:p>
          <a:p>
            <a:pPr indent="-342900" lvl="0" marL="457200" rtl="0" algn="l">
              <a:spcBef>
                <a:spcPts val="0"/>
              </a:spcBef>
              <a:spcAft>
                <a:spcPts val="0"/>
              </a:spcAft>
              <a:buSzPts val="1800"/>
              <a:buChar char="●"/>
            </a:pPr>
            <a:r>
              <a:rPr lang="en"/>
              <a:t>Target </a:t>
            </a:r>
            <a:r>
              <a:rPr lang="en"/>
              <a:t>attribute</a:t>
            </a:r>
            <a:r>
              <a:rPr lang="en"/>
              <a:t> is encoded via </a:t>
            </a:r>
            <a:r>
              <a:rPr b="1" lang="en"/>
              <a:t>Label Encoder</a:t>
            </a:r>
            <a:r>
              <a:rPr lang="en"/>
              <a:t>.</a:t>
            </a:r>
            <a:endParaRPr/>
          </a:p>
          <a:p>
            <a:pPr indent="-342900" lvl="0" marL="457200" rtl="0" algn="l">
              <a:spcBef>
                <a:spcPts val="0"/>
              </a:spcBef>
              <a:spcAft>
                <a:spcPts val="0"/>
              </a:spcAft>
              <a:buSzPts val="1800"/>
              <a:buChar char="●"/>
            </a:pPr>
            <a:r>
              <a:rPr lang="en"/>
              <a:t>Keras </a:t>
            </a:r>
            <a:r>
              <a:rPr lang="en"/>
              <a:t>inbuilt</a:t>
            </a:r>
            <a:r>
              <a:rPr lang="en"/>
              <a:t> tokenizer is fitted upon </a:t>
            </a:r>
            <a:r>
              <a:rPr b="1" lang="en"/>
              <a:t>100 </a:t>
            </a:r>
            <a:r>
              <a:rPr b="1" lang="en"/>
              <a:t>dimensional</a:t>
            </a:r>
            <a:r>
              <a:rPr b="1" lang="en"/>
              <a:t> GLOVE embeddings</a:t>
            </a:r>
            <a:r>
              <a:rPr lang="en"/>
              <a:t>, and text and title are transformed to sequences of indexes of words in GLOVE vocabulary.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201" name="Google Shape;201;p34"/>
          <p:cNvSpPr txBox="1"/>
          <p:nvPr>
            <p:ph idx="1" type="body"/>
          </p:nvPr>
        </p:nvSpPr>
        <p:spPr>
          <a:xfrm>
            <a:off x="311700" y="1152475"/>
            <a:ext cx="8520600" cy="4195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Text and title sequences are </a:t>
            </a:r>
            <a:r>
              <a:rPr b="1" lang="en"/>
              <a:t>post padded</a:t>
            </a:r>
            <a:r>
              <a:rPr lang="en"/>
              <a:t> with 0 value to 1000 (from paper) and 93 length respectively.</a:t>
            </a:r>
            <a:endParaRPr/>
          </a:p>
          <a:p>
            <a:pPr indent="-342900" lvl="0" marL="457200" rtl="0" algn="l">
              <a:spcBef>
                <a:spcPts val="0"/>
              </a:spcBef>
              <a:spcAft>
                <a:spcPts val="0"/>
              </a:spcAft>
              <a:buSzPts val="1800"/>
              <a:buChar char="●"/>
            </a:pPr>
            <a:r>
              <a:rPr b="1" lang="en"/>
              <a:t>Glove embedding matrix</a:t>
            </a:r>
            <a:r>
              <a:rPr lang="en"/>
              <a:t> is constructed and saved for future use.</a:t>
            </a:r>
            <a:endParaRPr/>
          </a:p>
          <a:p>
            <a:pPr indent="-342900" lvl="0" marL="457200" rtl="0" algn="l">
              <a:spcBef>
                <a:spcPts val="0"/>
              </a:spcBef>
              <a:spcAft>
                <a:spcPts val="0"/>
              </a:spcAft>
              <a:buSzPts val="1800"/>
              <a:buChar char="●"/>
            </a:pPr>
            <a:r>
              <a:rPr lang="en"/>
              <a:t>Using </a:t>
            </a:r>
            <a:r>
              <a:rPr b="1" lang="en"/>
              <a:t>requests</a:t>
            </a:r>
            <a:r>
              <a:rPr lang="en"/>
              <a:t> library, a </a:t>
            </a:r>
            <a:r>
              <a:rPr lang="en"/>
              <a:t>script</a:t>
            </a:r>
            <a:r>
              <a:rPr lang="en"/>
              <a:t> was written to fetch images urls mentioned in ‘main_img_url ‘ column using custom headers which was </a:t>
            </a:r>
            <a:r>
              <a:rPr b="1" lang="en"/>
              <a:t>robust</a:t>
            </a:r>
            <a:r>
              <a:rPr lang="en"/>
              <a:t> against 404 error, connection error etc.</a:t>
            </a:r>
            <a:endParaRPr/>
          </a:p>
          <a:p>
            <a:pPr indent="-342900" lvl="0" marL="457200" rtl="0" algn="l">
              <a:spcBef>
                <a:spcPts val="0"/>
              </a:spcBef>
              <a:spcAft>
                <a:spcPts val="0"/>
              </a:spcAft>
              <a:buSzPts val="1800"/>
              <a:buChar char="●"/>
            </a:pPr>
            <a:r>
              <a:rPr lang="en"/>
              <a:t>A blob of 400 * 400 was used to resize the image with scaling factor 1.2 for feeding it into the model.</a:t>
            </a:r>
            <a:endParaRPr/>
          </a:p>
          <a:p>
            <a:pPr indent="-342900" lvl="0" marL="457200" rtl="0" algn="l">
              <a:spcBef>
                <a:spcPts val="0"/>
              </a:spcBef>
              <a:spcAft>
                <a:spcPts val="0"/>
              </a:spcAft>
              <a:buSzPts val="1800"/>
              <a:buChar char="●"/>
            </a:pPr>
            <a:r>
              <a:rPr lang="en"/>
              <a:t>A </a:t>
            </a:r>
            <a:r>
              <a:rPr lang="en"/>
              <a:t>Pre Trained</a:t>
            </a:r>
            <a:r>
              <a:rPr lang="en"/>
              <a:t> model was used to </a:t>
            </a:r>
            <a:r>
              <a:rPr b="1" lang="en"/>
              <a:t>count faces in the extracted image</a:t>
            </a:r>
            <a:r>
              <a:rPr lang="en"/>
              <a:t>.</a:t>
            </a:r>
            <a:endParaRPr/>
          </a:p>
          <a:p>
            <a:pPr indent="-342900" lvl="0" marL="457200" rtl="0" algn="l">
              <a:spcBef>
                <a:spcPts val="0"/>
              </a:spcBef>
              <a:spcAft>
                <a:spcPts val="0"/>
              </a:spcAft>
              <a:buSzPts val="1800"/>
              <a:buChar char="●"/>
            </a:pPr>
            <a:r>
              <a:rPr lang="en"/>
              <a:t>Using OpenCV, we read the image and get its resolution too.</a:t>
            </a:r>
            <a:endParaRPr/>
          </a:p>
          <a:p>
            <a:pPr indent="-342900" lvl="0" marL="457200" rtl="0" algn="l">
              <a:spcBef>
                <a:spcPts val="0"/>
              </a:spcBef>
              <a:spcAft>
                <a:spcPts val="0"/>
              </a:spcAft>
              <a:buSzPts val="1800"/>
              <a:buChar char="●"/>
            </a:pPr>
            <a:r>
              <a:rPr lang="en"/>
              <a:t>Finally,</a:t>
            </a:r>
            <a:r>
              <a:rPr b="1" lang="en"/>
              <a:t> we were able to finally extract 7272 out of 20015 </a:t>
            </a:r>
            <a:r>
              <a:rPr b="1" lang="en"/>
              <a:t>data points</a:t>
            </a:r>
            <a:r>
              <a:rPr lang="en"/>
              <a:t>. Rest of the data points were discarded</a:t>
            </a:r>
            <a:r>
              <a:rPr lang="en"/>
              <a:t> mainly due to broken image links in the dataset.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Final Words..</a:t>
            </a:r>
            <a:endParaRPr b="1" u="sng"/>
          </a:p>
        </p:txBody>
      </p:sp>
      <p:sp>
        <p:nvSpPr>
          <p:cNvPr id="207" name="Google Shape;207;p35"/>
          <p:cNvSpPr txBox="1"/>
          <p:nvPr>
            <p:ph idx="1" type="body"/>
          </p:nvPr>
        </p:nvSpPr>
        <p:spPr>
          <a:xfrm>
            <a:off x="311700" y="1152475"/>
            <a:ext cx="8520600" cy="378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Implementing </a:t>
            </a:r>
            <a:r>
              <a:rPr b="1" lang="en"/>
              <a:t>architecture (TI-CNN-1000)</a:t>
            </a:r>
            <a:r>
              <a:rPr lang="en"/>
              <a:t> explained in the paper, on preprocessed the dataset </a:t>
            </a:r>
            <a:r>
              <a:rPr lang="en"/>
              <a:t>obtained</a:t>
            </a:r>
            <a:r>
              <a:rPr lang="en"/>
              <a:t>.</a:t>
            </a:r>
            <a:endParaRPr/>
          </a:p>
          <a:p>
            <a:pPr indent="-342900" lvl="0" marL="457200" rtl="0" algn="l">
              <a:spcBef>
                <a:spcPts val="0"/>
              </a:spcBef>
              <a:spcAft>
                <a:spcPts val="0"/>
              </a:spcAft>
              <a:buSzPts val="1800"/>
              <a:buAutoNum type="arabicParenR"/>
            </a:pPr>
            <a:r>
              <a:rPr lang="en"/>
              <a:t>Our results will be limited in comparison to actual paper as we managed to obtain 7272 / 20015 </a:t>
            </a:r>
            <a:r>
              <a:rPr lang="en"/>
              <a:t>data points</a:t>
            </a:r>
            <a:r>
              <a:rPr lang="en"/>
              <a:t> with text and images attributes </a:t>
            </a:r>
            <a:r>
              <a:rPr lang="en"/>
              <a:t>due to broken image links in the dataset. </a:t>
            </a:r>
            <a:endParaRPr/>
          </a:p>
          <a:p>
            <a:pPr indent="-342900" lvl="0" marL="457200" rtl="0" algn="l">
              <a:spcBef>
                <a:spcPts val="0"/>
              </a:spcBef>
              <a:spcAft>
                <a:spcPts val="0"/>
              </a:spcAft>
              <a:buSzPts val="1800"/>
              <a:buAutoNum type="arabicParenR"/>
            </a:pPr>
            <a:r>
              <a:rPr b="1" lang="en"/>
              <a:t>Objective</a:t>
            </a:r>
            <a:r>
              <a:rPr lang="en"/>
              <a:t> :- </a:t>
            </a:r>
            <a:r>
              <a:rPr lang="en"/>
              <a:t>Verification</a:t>
            </a:r>
            <a:r>
              <a:rPr lang="en"/>
              <a:t> of best hyperparameters to the model mentioned in the paper. Carry out qualitative and </a:t>
            </a:r>
            <a:r>
              <a:rPr lang="en"/>
              <a:t>quantitative error analysis.</a:t>
            </a:r>
            <a:r>
              <a:rPr lang="en"/>
              <a:t>  </a:t>
            </a:r>
            <a:endParaRPr/>
          </a:p>
          <a:p>
            <a:pPr indent="-342900" lvl="0" marL="457200" rtl="0" algn="l">
              <a:spcBef>
                <a:spcPts val="0"/>
              </a:spcBef>
              <a:spcAft>
                <a:spcPts val="0"/>
              </a:spcAft>
              <a:buSzPts val="1800"/>
              <a:buAutoNum type="arabicParenR"/>
            </a:pPr>
            <a:r>
              <a:rPr b="1" lang="en"/>
              <a:t>Ambitious </a:t>
            </a:r>
            <a:r>
              <a:rPr b="1" lang="en"/>
              <a:t>Objective </a:t>
            </a:r>
            <a:r>
              <a:rPr lang="en"/>
              <a:t>:- We will try experimenting with other approaches such as CNN+LSTM network, parallel networks, etc.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3" name="Google Shape;213;p36"/>
          <p:cNvSpPr txBox="1"/>
          <p:nvPr>
            <p:ph idx="1" type="body"/>
          </p:nvPr>
        </p:nvSpPr>
        <p:spPr>
          <a:xfrm>
            <a:off x="311700" y="1152475"/>
            <a:ext cx="8832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Yang, Yang, Lei Zheng, Jiawei Zhang, Qingcai Cui, Zhoujun Li, and Philip S. Yu. "TI-CNN: Convolutional neural networks for fake news detection." arXiv preprint arXiv:1806.00749 (2018).</a:t>
            </a:r>
            <a:endParaRPr/>
          </a:p>
          <a:p>
            <a:pPr indent="0" lvl="0" marL="0" rtl="0" algn="l">
              <a:spcBef>
                <a:spcPts val="1200"/>
              </a:spcBef>
              <a:spcAft>
                <a:spcPts val="0"/>
              </a:spcAft>
              <a:buNone/>
            </a:pPr>
            <a:r>
              <a:rPr lang="en"/>
              <a:t>[2] Pennington, Jeffrey, Richard Socher, and Christopher D. Manning. "Glove: Global vectors for word representation." In Proceedings of the 2014 conference on empirical methods in natural language processing (EMNLP), pp. 1532-1543. 2014.</a:t>
            </a:r>
            <a:endParaRPr/>
          </a:p>
          <a:p>
            <a:pPr indent="0" lvl="0" marL="0" rtl="0" algn="l">
              <a:spcBef>
                <a:spcPts val="1200"/>
              </a:spcBef>
              <a:spcAft>
                <a:spcPts val="0"/>
              </a:spcAft>
              <a:buNone/>
            </a:pPr>
            <a:r>
              <a:rPr lang="en"/>
              <a:t>[3]Bradski, Gary, and Adrian Kaehler. Learning OpenCV: Computer vision with the OpenCV library. " O'Reilly Media, Inc.", 2008.</a:t>
            </a:r>
            <a:endParaRPr/>
          </a:p>
          <a:p>
            <a:pPr indent="0" lvl="0" marL="0" rtl="0" algn="l">
              <a:spcBef>
                <a:spcPts val="1200"/>
              </a:spcBef>
              <a:spcAft>
                <a:spcPts val="1200"/>
              </a:spcAft>
              <a:buNone/>
            </a:pPr>
            <a:r>
              <a:rPr lang="en"/>
              <a:t>Datase</a:t>
            </a:r>
            <a:r>
              <a:rPr lang="en"/>
              <a:t>t Link- </a:t>
            </a:r>
            <a:r>
              <a:rPr lang="en" u="sng">
                <a:solidFill>
                  <a:schemeClr val="hlink"/>
                </a:solidFill>
                <a:hlinkClick r:id="rId3"/>
              </a:rPr>
              <a:t>https://drive.google.com/open?id=0B3e3qZpPtccsMFo5bk9Ib3VCc2c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6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Introduction</a:t>
            </a:r>
            <a:endParaRPr>
              <a:latin typeface="Nunito"/>
              <a:ea typeface="Nunito"/>
              <a:cs typeface="Nunito"/>
              <a:sym typeface="Nunito"/>
            </a:endParaRPr>
          </a:p>
        </p:txBody>
      </p:sp>
      <p:sp>
        <p:nvSpPr>
          <p:cNvPr id="69" name="Google Shape;69;p15"/>
          <p:cNvSpPr txBox="1"/>
          <p:nvPr>
            <p:ph idx="1" type="body"/>
          </p:nvPr>
        </p:nvSpPr>
        <p:spPr>
          <a:xfrm>
            <a:off x="311700" y="692325"/>
            <a:ext cx="8520600" cy="439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000000"/>
                </a:solidFill>
                <a:latin typeface="Nunito"/>
                <a:ea typeface="Nunito"/>
                <a:cs typeface="Nunito"/>
                <a:sym typeface="Nunito"/>
              </a:rPr>
              <a:t>The simpler </a:t>
            </a:r>
            <a:r>
              <a:rPr lang="en">
                <a:solidFill>
                  <a:srgbClr val="000000"/>
                </a:solidFill>
                <a:latin typeface="Nunito"/>
                <a:ea typeface="Nunito"/>
                <a:cs typeface="Nunito"/>
                <a:sym typeface="Nunito"/>
              </a:rPr>
              <a:t>models</a:t>
            </a:r>
            <a:r>
              <a:rPr lang="en">
                <a:solidFill>
                  <a:srgbClr val="000000"/>
                </a:solidFill>
                <a:latin typeface="Nunito"/>
                <a:ea typeface="Nunito"/>
                <a:cs typeface="Nunito"/>
                <a:sym typeface="Nunito"/>
              </a:rPr>
              <a:t> used traditionally are not able t</a:t>
            </a:r>
            <a:r>
              <a:rPr lang="en">
                <a:solidFill>
                  <a:srgbClr val="000000"/>
                </a:solidFill>
                <a:latin typeface="Nunito"/>
                <a:ea typeface="Nunito"/>
                <a:cs typeface="Nunito"/>
                <a:sym typeface="Nunito"/>
              </a:rPr>
              <a:t>o handle higher order features very well</a:t>
            </a:r>
            <a:r>
              <a:rPr lang="en">
                <a:solidFill>
                  <a:srgbClr val="000000"/>
                </a:solidFill>
                <a:latin typeface="Nunito"/>
                <a:ea typeface="Nunito"/>
                <a:cs typeface="Nunito"/>
                <a:sym typeface="Nunito"/>
              </a:rPr>
              <a:t>.</a:t>
            </a:r>
            <a:endParaRPr>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000000"/>
                </a:solidFill>
                <a:latin typeface="Nunito"/>
                <a:ea typeface="Nunito"/>
                <a:cs typeface="Nunito"/>
                <a:sym typeface="Nunito"/>
              </a:rPr>
              <a:t>We use </a:t>
            </a:r>
            <a:r>
              <a:rPr lang="en">
                <a:solidFill>
                  <a:srgbClr val="000000"/>
                </a:solidFill>
                <a:latin typeface="Nunito"/>
                <a:ea typeface="Nunito"/>
                <a:cs typeface="Nunito"/>
                <a:sym typeface="Nunito"/>
              </a:rPr>
              <a:t>convolutional</a:t>
            </a:r>
            <a:r>
              <a:rPr lang="en">
                <a:solidFill>
                  <a:srgbClr val="000000"/>
                </a:solidFill>
                <a:latin typeface="Nunito"/>
                <a:ea typeface="Nunito"/>
                <a:cs typeface="Nunito"/>
                <a:sym typeface="Nunito"/>
              </a:rPr>
              <a:t> neural networks to identify the latent features which are not captured by the explicit features such as number of faces.</a:t>
            </a:r>
            <a:endParaRPr>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000000"/>
                </a:solidFill>
                <a:latin typeface="Nunito"/>
                <a:ea typeface="Nunito"/>
                <a:cs typeface="Nunito"/>
                <a:sym typeface="Nunito"/>
              </a:rPr>
              <a:t>We utilise the model to combine the explicit and latent features of text and image information into a unified feature space, and then use the learned features to identify the fake news. </a:t>
            </a:r>
            <a:endParaRPr>
              <a:solidFill>
                <a:srgbClr val="000000"/>
              </a:solidFill>
              <a:latin typeface="Nunito"/>
              <a:ea typeface="Nunito"/>
              <a:cs typeface="Nunito"/>
              <a:sym typeface="Nunito"/>
            </a:endParaRPr>
          </a:p>
          <a:p>
            <a:pPr indent="0" lvl="0" marL="0" rtl="0" algn="l">
              <a:spcBef>
                <a:spcPts val="1200"/>
              </a:spcBef>
              <a:spcAft>
                <a:spcPts val="0"/>
              </a:spcAft>
              <a:buNone/>
            </a:pPr>
            <a:r>
              <a:rPr lang="en">
                <a:solidFill>
                  <a:srgbClr val="000000"/>
                </a:solidFill>
                <a:latin typeface="Nunito"/>
                <a:ea typeface="Nunito"/>
                <a:cs typeface="Nunito"/>
                <a:sym typeface="Nunito"/>
              </a:rPr>
              <a:t>The approach is summarised as follows:</a:t>
            </a:r>
            <a:endParaRPr>
              <a:solidFill>
                <a:srgbClr val="000000"/>
              </a:solidFill>
              <a:latin typeface="Nunito"/>
              <a:ea typeface="Nunito"/>
              <a:cs typeface="Nunito"/>
              <a:sym typeface="Nunito"/>
            </a:endParaRPr>
          </a:p>
          <a:p>
            <a:pPr indent="-334327" lvl="0" marL="457200" rtl="0" algn="l">
              <a:spcBef>
                <a:spcPts val="1200"/>
              </a:spcBef>
              <a:spcAft>
                <a:spcPts val="0"/>
              </a:spcAft>
              <a:buClr>
                <a:srgbClr val="000000"/>
              </a:buClr>
              <a:buSzPct val="100000"/>
              <a:buFont typeface="Nunito"/>
              <a:buChar char="●"/>
            </a:pPr>
            <a:r>
              <a:rPr lang="en">
                <a:solidFill>
                  <a:srgbClr val="000000"/>
                </a:solidFill>
                <a:latin typeface="Nunito"/>
                <a:ea typeface="Nunito"/>
                <a:cs typeface="Nunito"/>
                <a:sym typeface="Nunito"/>
              </a:rPr>
              <a:t>We collect a dataset and do in-depth analysis on the text using multiple perspectives.</a:t>
            </a:r>
            <a:endParaRPr>
              <a:solidFill>
                <a:srgbClr val="000000"/>
              </a:solidFill>
              <a:latin typeface="Nunito"/>
              <a:ea typeface="Nunito"/>
              <a:cs typeface="Nunito"/>
              <a:sym typeface="Nunito"/>
            </a:endParaRPr>
          </a:p>
          <a:p>
            <a:pPr indent="-334327" lvl="0" marL="457200" rtl="0" algn="l">
              <a:spcBef>
                <a:spcPts val="0"/>
              </a:spcBef>
              <a:spcAft>
                <a:spcPts val="0"/>
              </a:spcAft>
              <a:buClr>
                <a:srgbClr val="000000"/>
              </a:buClr>
              <a:buSzPct val="100000"/>
              <a:buFont typeface="Nunito"/>
              <a:buChar char="●"/>
            </a:pPr>
            <a:r>
              <a:rPr lang="en">
                <a:solidFill>
                  <a:srgbClr val="000000"/>
                </a:solidFill>
                <a:latin typeface="Nunito"/>
                <a:ea typeface="Nunito"/>
                <a:cs typeface="Nunito"/>
                <a:sym typeface="Nunito"/>
              </a:rPr>
              <a:t>Image information is proved to be effective features in identifying the fake news.</a:t>
            </a:r>
            <a:endParaRPr>
              <a:solidFill>
                <a:srgbClr val="000000"/>
              </a:solidFill>
              <a:latin typeface="Nunito"/>
              <a:ea typeface="Nunito"/>
              <a:cs typeface="Nunito"/>
              <a:sym typeface="Nunito"/>
            </a:endParaRPr>
          </a:p>
          <a:p>
            <a:pPr indent="-334327" lvl="0" marL="457200" rtl="0" algn="l">
              <a:spcBef>
                <a:spcPts val="0"/>
              </a:spcBef>
              <a:spcAft>
                <a:spcPts val="0"/>
              </a:spcAft>
              <a:buClr>
                <a:srgbClr val="000000"/>
              </a:buClr>
              <a:buSzPct val="100000"/>
              <a:buFont typeface="Nunito"/>
              <a:buChar char="●"/>
            </a:pPr>
            <a:r>
              <a:rPr lang="en">
                <a:solidFill>
                  <a:srgbClr val="000000"/>
                </a:solidFill>
                <a:latin typeface="Nunito"/>
                <a:ea typeface="Nunito"/>
                <a:cs typeface="Nunito"/>
                <a:sym typeface="Nunito"/>
              </a:rPr>
              <a:t>A combined model is proposed to analyze the text and image information using the </a:t>
            </a:r>
            <a:r>
              <a:rPr lang="en">
                <a:solidFill>
                  <a:srgbClr val="000000"/>
                </a:solidFill>
                <a:latin typeface="Nunito"/>
                <a:ea typeface="Nunito"/>
                <a:cs typeface="Nunito"/>
                <a:sym typeface="Nunito"/>
              </a:rPr>
              <a:t>convolutional</a:t>
            </a:r>
            <a:r>
              <a:rPr lang="en">
                <a:solidFill>
                  <a:srgbClr val="000000"/>
                </a:solidFill>
                <a:latin typeface="Nunito"/>
                <a:ea typeface="Nunito"/>
                <a:cs typeface="Nunito"/>
                <a:sym typeface="Nunito"/>
              </a:rPr>
              <a:t> neural networks.</a:t>
            </a:r>
            <a:endParaRPr>
              <a:solidFill>
                <a:srgbClr val="000000"/>
              </a:solidFill>
              <a:latin typeface="Nunito"/>
              <a:ea typeface="Nunito"/>
              <a:cs typeface="Nunito"/>
              <a:sym typeface="Nunito"/>
            </a:endParaRPr>
          </a:p>
          <a:p>
            <a:pPr indent="0" lvl="0" marL="457200" rtl="0" algn="l">
              <a:spcBef>
                <a:spcPts val="1200"/>
              </a:spcBef>
              <a:spcAft>
                <a:spcPts val="1200"/>
              </a:spcAft>
              <a:buNone/>
            </a:pPr>
            <a:r>
              <a:t/>
            </a:r>
            <a:endParaRPr>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150025"/>
            <a:ext cx="8520600" cy="81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u="sng"/>
              <a:t>Related Work </a:t>
            </a:r>
            <a:endParaRPr sz="2500"/>
          </a:p>
        </p:txBody>
      </p:sp>
      <p:sp>
        <p:nvSpPr>
          <p:cNvPr id="75" name="Google Shape;75;p16"/>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rgbClr val="000000"/>
              </a:solidFill>
            </a:endParaRPr>
          </a:p>
          <a:p>
            <a:pPr indent="0" lvl="0" marL="0" rtl="0" algn="l">
              <a:lnSpc>
                <a:spcPct val="115000"/>
              </a:lnSpc>
              <a:spcBef>
                <a:spcPts val="0"/>
              </a:spcBef>
              <a:spcAft>
                <a:spcPts val="0"/>
              </a:spcAft>
              <a:buNone/>
            </a:pPr>
            <a:r>
              <a:rPr lang="en" sz="1700">
                <a:solidFill>
                  <a:srgbClr val="000000"/>
                </a:solidFill>
              </a:rPr>
              <a:t>Deception detection is a hot topic in the past few years. Deception information includes scientific fraud, fake news, false tweets etc. Fake news detection is a subtopic in this area. The deception detection problem can be seen from two aspects: 1) linguistic approach. 2) network approach.</a:t>
            </a:r>
            <a:endParaRPr sz="1700">
              <a:solidFill>
                <a:srgbClr val="000000"/>
              </a:solidFill>
            </a:endParaRPr>
          </a:p>
          <a:p>
            <a:pPr indent="0" lvl="0" marL="0" rtl="0" algn="l">
              <a:spcBef>
                <a:spcPts val="1000"/>
              </a:spcBef>
              <a:spcAft>
                <a:spcPts val="0"/>
              </a:spcAft>
              <a:buNone/>
            </a:pPr>
            <a:r>
              <a:rPr lang="en" sz="1700">
                <a:solidFill>
                  <a:srgbClr val="000000"/>
                </a:solidFill>
              </a:rPr>
              <a:t>1. Linguistic approaches</a:t>
            </a:r>
            <a:endParaRPr sz="1700">
              <a:solidFill>
                <a:srgbClr val="000000"/>
              </a:solidFill>
            </a:endParaRPr>
          </a:p>
          <a:p>
            <a:pPr indent="0" lvl="0" marL="0" rtl="0" algn="l">
              <a:lnSpc>
                <a:spcPct val="115000"/>
              </a:lnSpc>
              <a:spcBef>
                <a:spcPts val="0"/>
              </a:spcBef>
              <a:spcAft>
                <a:spcPts val="0"/>
              </a:spcAft>
              <a:buNone/>
            </a:pPr>
            <a:r>
              <a:rPr lang="en" sz="1700">
                <a:solidFill>
                  <a:srgbClr val="000000"/>
                </a:solidFill>
              </a:rPr>
              <a:t>This approach involves the use of natural language processing techniques to solve the problem. </a:t>
            </a:r>
            <a:r>
              <a:rPr lang="en" sz="1700">
                <a:solidFill>
                  <a:srgbClr val="000000"/>
                </a:solidFill>
              </a:rPr>
              <a:t>Example</a:t>
            </a:r>
            <a:r>
              <a:rPr lang="en" sz="1700">
                <a:solidFill>
                  <a:srgbClr val="000000"/>
                </a:solidFill>
              </a:rPr>
              <a:t>, Bing Liu analyzed fake reviews on Amazon of past years based on the sentiment analysis, lexical, content similarity, style similarity and semantic inconsistency to identify the fake reviews. The methods based on word analysis is not enough to identify deception. Many researchers focus on some deeper language structures, such as the syntax tree. In this case, the sentences are represented as a parse tree to describe syntax structure, for example noun and verb phrases, which are in turn rewritten by their syntactic constituent parts.</a:t>
            </a:r>
            <a:endParaRPr sz="1700">
              <a:solidFill>
                <a:srgbClr val="000000"/>
              </a:solidFill>
            </a:endParaRPr>
          </a:p>
          <a:p>
            <a:pPr indent="0" lvl="0" marL="0" rtl="0" algn="l">
              <a:spcBef>
                <a:spcPts val="1000"/>
              </a:spcBef>
              <a:spcAft>
                <a:spcPts val="0"/>
              </a:spcAft>
              <a:buNone/>
            </a:pPr>
            <a:r>
              <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2. Network-based approaches</a:t>
            </a:r>
            <a:endParaRPr>
              <a:solidFill>
                <a:srgbClr val="000000"/>
              </a:solidFill>
            </a:endParaRPr>
          </a:p>
          <a:p>
            <a:pPr indent="0" lvl="0" marL="0" rtl="0" algn="l">
              <a:spcBef>
                <a:spcPts val="0"/>
              </a:spcBef>
              <a:spcAft>
                <a:spcPts val="1200"/>
              </a:spcAft>
              <a:buClr>
                <a:schemeClr val="dk1"/>
              </a:buClr>
              <a:buSzPts val="1100"/>
              <a:buFont typeface="Arial"/>
              <a:buNone/>
            </a:pPr>
            <a:r>
              <a:rPr lang="en">
                <a:solidFill>
                  <a:srgbClr val="000000"/>
                </a:solidFill>
              </a:rPr>
              <a:t>Another way to identify the deception is to analyze the network structure and behaviors, which are important complementary features. In the natural language processing (NLP) area, deep learning models are used to train a model that can represent words as vectors.Convolutional neural networks (CNN) utilize filters to capture the local structures of the image, which performs very well on computer vision tasks. Researchers also find that CNN is effective on many NLP tasks such as semantic parsing, sentence modeling.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b="1" lang="en" u="sng"/>
              <a:t>Problem Modelling</a:t>
            </a:r>
            <a:endParaRPr/>
          </a:p>
        </p:txBody>
      </p:sp>
      <p:sp>
        <p:nvSpPr>
          <p:cNvPr id="87" name="Google Shape;87;p18"/>
          <p:cNvSpPr txBox="1"/>
          <p:nvPr>
            <p:ph idx="1" type="body"/>
          </p:nvPr>
        </p:nvSpPr>
        <p:spPr>
          <a:xfrm>
            <a:off x="0" y="1152475"/>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a set of n news </a:t>
            </a:r>
            <a:r>
              <a:rPr lang="en"/>
              <a:t>articles</a:t>
            </a:r>
            <a:r>
              <a:rPr lang="en"/>
              <a:t> </a:t>
            </a:r>
            <a:r>
              <a:rPr lang="en"/>
              <a:t>containing</a:t>
            </a:r>
            <a:r>
              <a:rPr lang="en"/>
              <a:t> text and image information, we want to represent this information as a set of test-image tuples </a:t>
            </a:r>
            <a:r>
              <a:rPr b="1" lang="en"/>
              <a:t>S={(S</a:t>
            </a:r>
            <a:r>
              <a:rPr b="1" baseline="30000" lang="en"/>
              <a:t>T</a:t>
            </a:r>
            <a:r>
              <a:rPr b="1" baseline="-25000" lang="en"/>
              <a:t>i</a:t>
            </a:r>
            <a:r>
              <a:rPr b="1" lang="en"/>
              <a:t>,</a:t>
            </a:r>
            <a:r>
              <a:rPr b="1" lang="en"/>
              <a:t>S</a:t>
            </a:r>
            <a:r>
              <a:rPr b="1" baseline="30000" lang="en"/>
              <a:t>I</a:t>
            </a:r>
            <a:r>
              <a:rPr b="1" baseline="-25000" lang="en"/>
              <a:t>i</a:t>
            </a:r>
            <a:r>
              <a:rPr b="1" lang="en"/>
              <a:t>)}</a:t>
            </a:r>
            <a:r>
              <a:rPr lang="en"/>
              <a:t> where i ranges from 1 to n.The goal of this problem is to build a model to infer whether the news is real or fake based on these test-image tuples. The label set is represented as</a:t>
            </a:r>
            <a:r>
              <a:rPr lang="en"/>
              <a:t> Y = {[1, 0], [0, 1]}, where [1, 0] denotes real news while [0, 1] represents the fake news.</a:t>
            </a:r>
            <a:r>
              <a:rPr b="1" lang="en"/>
              <a:t> </a:t>
            </a:r>
            <a:r>
              <a:rPr lang="en"/>
              <a:t>B</a:t>
            </a:r>
            <a:r>
              <a:rPr lang="en"/>
              <a:t>ased on the news articles, e.g., (</a:t>
            </a:r>
            <a:r>
              <a:rPr b="1" lang="en"/>
              <a:t>S</a:t>
            </a:r>
            <a:r>
              <a:rPr b="1" baseline="30000" lang="en"/>
              <a:t>T</a:t>
            </a:r>
            <a:r>
              <a:rPr b="1" baseline="-25000" lang="en"/>
              <a:t>i</a:t>
            </a:r>
            <a:r>
              <a:rPr lang="en"/>
              <a:t> , </a:t>
            </a:r>
            <a:r>
              <a:rPr b="1" lang="en"/>
              <a:t>S</a:t>
            </a:r>
            <a:r>
              <a:rPr b="1" baseline="30000" lang="en"/>
              <a:t>I</a:t>
            </a:r>
            <a:r>
              <a:rPr b="1" baseline="-25000" lang="en"/>
              <a:t>i</a:t>
            </a:r>
            <a:r>
              <a:rPr lang="en"/>
              <a:t>) ∈ </a:t>
            </a:r>
            <a:r>
              <a:rPr b="1" lang="en"/>
              <a:t>S</a:t>
            </a:r>
            <a:r>
              <a:rPr lang="en"/>
              <a:t>, a set of features (including both explicit and latent features) represented as </a:t>
            </a:r>
            <a:r>
              <a:rPr b="1" lang="en"/>
              <a:t>A</a:t>
            </a:r>
            <a:r>
              <a:rPr b="1" baseline="30000" lang="en"/>
              <a:t>T</a:t>
            </a:r>
            <a:r>
              <a:rPr b="1" baseline="-25000" lang="en"/>
              <a:t>i </a:t>
            </a:r>
            <a:r>
              <a:rPr lang="en"/>
              <a:t>and </a:t>
            </a:r>
            <a:r>
              <a:rPr b="1" lang="en"/>
              <a:t>A</a:t>
            </a:r>
            <a:r>
              <a:rPr b="1" baseline="30000" lang="en"/>
              <a:t>I</a:t>
            </a:r>
            <a:r>
              <a:rPr b="1" baseline="-25000" lang="en"/>
              <a:t>i </a:t>
            </a:r>
            <a:r>
              <a:rPr lang="en"/>
              <a:t>respectively. The objective of the fake news detection problem is to build a model f : {</a:t>
            </a:r>
            <a:r>
              <a:rPr b="1" lang="en"/>
              <a:t>A</a:t>
            </a:r>
            <a:r>
              <a:rPr b="1" baseline="30000" lang="en"/>
              <a:t>T</a:t>
            </a:r>
            <a:r>
              <a:rPr b="1" baseline="-25000" lang="en"/>
              <a:t>i </a:t>
            </a:r>
            <a:r>
              <a:rPr lang="en"/>
              <a:t>, </a:t>
            </a:r>
            <a:r>
              <a:rPr b="1" lang="en"/>
              <a:t>A</a:t>
            </a:r>
            <a:r>
              <a:rPr b="1" baseline="30000" lang="en"/>
              <a:t>I</a:t>
            </a:r>
            <a:r>
              <a:rPr b="1" baseline="-25000" lang="en"/>
              <a:t>i</a:t>
            </a:r>
            <a:r>
              <a:rPr lang="en"/>
              <a:t>}</a:t>
            </a:r>
            <a:r>
              <a:rPr baseline="30000" lang="en"/>
              <a:t>n</a:t>
            </a:r>
            <a:r>
              <a:rPr baseline="-25000" lang="en"/>
              <a:t>i</a:t>
            </a:r>
            <a:r>
              <a:rPr lang="en"/>
              <a:t> ∈ A → Y to infer the potential labels of the news articles in S.</a:t>
            </a:r>
            <a:endParaRPr baseline="30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0" y="1730800"/>
            <a:ext cx="4179300" cy="5859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b="1" lang="en" u="sng"/>
              <a:t>Model Architecture</a:t>
            </a:r>
            <a:endParaRPr b="1" u="sng"/>
          </a:p>
        </p:txBody>
      </p:sp>
      <p:pic>
        <p:nvPicPr>
          <p:cNvPr id="93" name="Google Shape;93;p19"/>
          <p:cNvPicPr preferRelativeResize="0"/>
          <p:nvPr/>
        </p:nvPicPr>
        <p:blipFill>
          <a:blip r:embed="rId3">
            <a:alphaModFix/>
          </a:blip>
          <a:stretch>
            <a:fillRect/>
          </a:stretch>
        </p:blipFill>
        <p:spPr>
          <a:xfrm>
            <a:off x="4079800" y="77937"/>
            <a:ext cx="5064199" cy="4987626"/>
          </a:xfrm>
          <a:prstGeom prst="rect">
            <a:avLst/>
          </a:prstGeom>
          <a:noFill/>
          <a:ln>
            <a:noFill/>
          </a:ln>
        </p:spPr>
      </p:pic>
      <p:pic>
        <p:nvPicPr>
          <p:cNvPr id="94" name="Google Shape;94;p19"/>
          <p:cNvPicPr preferRelativeResize="0"/>
          <p:nvPr/>
        </p:nvPicPr>
        <p:blipFill>
          <a:blip r:embed="rId4">
            <a:alphaModFix/>
          </a:blip>
          <a:stretch>
            <a:fillRect/>
          </a:stretch>
        </p:blipFill>
        <p:spPr>
          <a:xfrm>
            <a:off x="0" y="2761975"/>
            <a:ext cx="4079800" cy="116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Proposed Model Architecture</a:t>
            </a:r>
            <a:r>
              <a:rPr lang="en"/>
              <a:t>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u="sng"/>
              <a:t>Text branch</a:t>
            </a:r>
            <a:endParaRPr b="1" u="sng"/>
          </a:p>
          <a:p>
            <a:pPr indent="457200" lvl="0" marL="0" rtl="0" algn="l">
              <a:spcBef>
                <a:spcPts val="1200"/>
              </a:spcBef>
              <a:spcAft>
                <a:spcPts val="0"/>
              </a:spcAft>
              <a:buNone/>
            </a:pPr>
            <a:r>
              <a:rPr lang="en" sz="1600"/>
              <a:t>We divide the text </a:t>
            </a:r>
            <a:r>
              <a:rPr lang="en" sz="1600"/>
              <a:t>features in two categories-</a:t>
            </a:r>
            <a:endParaRPr sz="1600"/>
          </a:p>
          <a:p>
            <a:pPr indent="-323850" lvl="1" marL="914400" rtl="0" algn="just">
              <a:spcBef>
                <a:spcPts val="1200"/>
              </a:spcBef>
              <a:spcAft>
                <a:spcPts val="0"/>
              </a:spcAft>
              <a:buSzPts val="1500"/>
              <a:buChar char="○"/>
            </a:pPr>
            <a:r>
              <a:rPr b="1" lang="en" sz="1500" u="sng"/>
              <a:t>Textual Explicit Features-</a:t>
            </a:r>
            <a:r>
              <a:rPr lang="en" sz="1500"/>
              <a:t> These features are based on the statistics of the text such as number of words in news article,number of sentences,number of exclamations and so on.We represent these statistics as a vector of fixed size.This vector is then passed through a fully connected layer to form explicit features.</a:t>
            </a:r>
            <a:endParaRPr sz="1500"/>
          </a:p>
          <a:p>
            <a:pPr indent="-323850" lvl="1" marL="914400" rtl="0" algn="just">
              <a:spcBef>
                <a:spcPts val="0"/>
              </a:spcBef>
              <a:spcAft>
                <a:spcPts val="0"/>
              </a:spcAft>
              <a:buSzPts val="1500"/>
              <a:buChar char="○"/>
            </a:pPr>
            <a:r>
              <a:rPr b="1" lang="en" sz="1500" u="sng"/>
              <a:t>Textual Latent Features-</a:t>
            </a:r>
            <a:r>
              <a:rPr lang="en" sz="1500"/>
              <a:t> </a:t>
            </a:r>
            <a:r>
              <a:rPr lang="en" sz="1491"/>
              <a:t>These features are </a:t>
            </a:r>
            <a:r>
              <a:rPr lang="en" sz="1491"/>
              <a:t>based</a:t>
            </a:r>
            <a:r>
              <a:rPr lang="en" sz="1491"/>
              <a:t> on the news text itself.First we convert each word in the text into a k-dimensional word embedding.The maximum </a:t>
            </a:r>
            <a:r>
              <a:rPr lang="en" sz="1491"/>
              <a:t>length</a:t>
            </a:r>
            <a:r>
              <a:rPr lang="en" sz="1491"/>
              <a:t> of news is fixed to a value ‘n’.News articles with less than n words are padded to make their length as n.Then we use a CNN(convolutional neural network) to extract latent features from the vector representation of news article.</a:t>
            </a:r>
            <a:endParaRPr sz="1491"/>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435725"/>
            <a:ext cx="8520600" cy="44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u="sng"/>
              <a:t>Image Branch</a:t>
            </a:r>
            <a:endParaRPr b="1" u="sng"/>
          </a:p>
          <a:p>
            <a:pPr indent="457200" lvl="0" marL="0" rtl="0" algn="l">
              <a:spcBef>
                <a:spcPts val="1200"/>
              </a:spcBef>
              <a:spcAft>
                <a:spcPts val="0"/>
              </a:spcAft>
              <a:buNone/>
            </a:pPr>
            <a:r>
              <a:rPr lang="en" sz="1600"/>
              <a:t>We divide the image features in two categories-</a:t>
            </a:r>
            <a:endParaRPr b="1" u="sng"/>
          </a:p>
          <a:p>
            <a:pPr indent="-323850" lvl="0" marL="914400" rtl="0" algn="just">
              <a:spcBef>
                <a:spcPts val="1200"/>
              </a:spcBef>
              <a:spcAft>
                <a:spcPts val="0"/>
              </a:spcAft>
              <a:buSzPts val="1500"/>
              <a:buChar char="●"/>
            </a:pPr>
            <a:r>
              <a:rPr b="1" lang="en" sz="1500" u="sng"/>
              <a:t>Image Explicit Features-</a:t>
            </a:r>
            <a:r>
              <a:rPr lang="en" sz="1500"/>
              <a:t>  These features are based on the properties of the image such as resolution of image, number of faces in the image and so on.We represent these statistics as a vector of fixed size.This vector is then passed through a fully connected layer to form explicit features.</a:t>
            </a:r>
            <a:endParaRPr sz="1500"/>
          </a:p>
          <a:p>
            <a:pPr indent="-323850" lvl="0" marL="914400" rtl="0" algn="just">
              <a:spcBef>
                <a:spcPts val="0"/>
              </a:spcBef>
              <a:spcAft>
                <a:spcPts val="0"/>
              </a:spcAft>
              <a:buSzPts val="1500"/>
              <a:buChar char="●"/>
            </a:pPr>
            <a:r>
              <a:rPr b="1" lang="en" sz="1500" u="sng"/>
              <a:t>Image Latent Features-</a:t>
            </a:r>
            <a:r>
              <a:rPr lang="en" sz="1500"/>
              <a:t> These features are based on the image itself.First we convert each image to a fixed size of 50 x 50.The vector of size 50 x 50 x 3 is thus passed through  a CNN(convolutional neural network) to extract latent features from the vector representation of image.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