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86" r:id="rId6"/>
    <p:sldId id="276" r:id="rId7"/>
    <p:sldId id="283" r:id="rId8"/>
    <p:sldId id="290" r:id="rId9"/>
    <p:sldId id="279" r:id="rId10"/>
    <p:sldId id="287" r:id="rId11"/>
    <p:sldId id="280" r:id="rId12"/>
    <p:sldId id="288" r:id="rId13"/>
    <p:sldId id="28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52" autoAdjust="0"/>
  </p:normalViewPr>
  <p:slideViewPr>
    <p:cSldViewPr snapToGrid="0" showGuides="1">
      <p:cViewPr varScale="1">
        <p:scale>
          <a:sx n="114" d="100"/>
          <a:sy n="114" d="100"/>
        </p:scale>
        <p:origin x="414" y="114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465D3EB-CBDD-4100-83B7-3BFE0A8F41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2B4595-A79D-4567-9FE1-DCF31A42B3D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5C0719-993D-42E1-80ED-8F01056F36C2}" type="datetimeFigureOut">
              <a:rPr lang="en-US" smtClean="0"/>
              <a:t>12/6/2022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E452F-E862-4273-987C-980229E532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EE394C-9AD7-48EA-AB0F-18032A3E097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0421AD-3AC0-48CB-8727-BB447FD226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1598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3BC9C-6C58-464F-B94E-FD73C5FB016E}" type="datetimeFigureOut">
              <a:rPr lang="en-US" smtClean="0"/>
              <a:t>12/6/2022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0DC36-8EFA-4378-9855-E019C55AC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5278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1042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0199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6548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0310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4865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5460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1690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5692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1437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12/6/2022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12/6/2022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12/6/2022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12/6/2022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12/6/2022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12/6/2022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A1498-92C7-4E4B-8045-C9195F453964}" type="datetimeFigureOut">
              <a:rPr lang="en-US" smtClean="0"/>
              <a:t>12/6/2022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7680" y="3704370"/>
            <a:ext cx="9657305" cy="2492990"/>
          </a:xfrm>
        </p:spPr>
        <p:txBody>
          <a:bodyPr wrap="square" lIns="0" tIns="0" rIns="0" bIns="0" anchor="t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Chest X-Ray Classification</a:t>
            </a:r>
            <a:br>
              <a:rPr lang="en-US" dirty="0">
                <a:solidFill>
                  <a:schemeClr val="bg1"/>
                </a:solidFill>
              </a:rPr>
            </a:b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Group Q</a:t>
            </a:r>
            <a:endParaRPr lang="en-US" dirty="0">
              <a:solidFill>
                <a:schemeClr val="accent4"/>
              </a:solidFill>
            </a:endParaRPr>
          </a:p>
        </p:txBody>
      </p:sp>
      <p:pic>
        <p:nvPicPr>
          <p:cNvPr id="1026" name="Picture 2" descr="Chest radiograph - Wikipedia">
            <a:extLst>
              <a:ext uri="{FF2B5EF4-FFF2-40B4-BE49-F238E27FC236}">
                <a16:creationId xmlns:a16="http://schemas.microsoft.com/office/drawing/2014/main" id="{3785A6EB-AA10-4C38-A4F4-AF68437CE4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2220" y="7570448"/>
            <a:ext cx="1392317" cy="1148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hest x-ray">
            <a:extLst>
              <a:ext uri="{FF2B5EF4-FFF2-40B4-BE49-F238E27FC236}">
                <a16:creationId xmlns:a16="http://schemas.microsoft.com/office/drawing/2014/main" id="{76693373-80A7-489D-8C2A-F60BBB3ACA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680" y="453322"/>
            <a:ext cx="9504727" cy="270030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166BC32C-2E11-43D3-963B-9766918E0FE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6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153099" y="227378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References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77138900-17B1-4B1D-AC89-FB2A4B7341F8}"/>
              </a:ext>
            </a:extLst>
          </p:cNvPr>
          <p:cNvSpPr/>
          <p:nvPr/>
        </p:nvSpPr>
        <p:spPr>
          <a:xfrm>
            <a:off x="528506" y="1222980"/>
            <a:ext cx="10997967" cy="1461939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dirty="0"/>
              <a:t>1) Wang, X., Peng, Y., Lu, L., Lu, Z., Bagheri, M. and Summers, R.M., 2017. Chestx-ray8: Hospital-scale chest x-ray database and benchmarks on weakly-supervised classification and localization of common thorax diseases. In </a:t>
            </a:r>
            <a:r>
              <a:rPr lang="en-US" i="1" dirty="0"/>
              <a:t>Proceedings of the IEEE conference on computer vision and pattern recognition</a:t>
            </a:r>
            <a:r>
              <a:rPr lang="en-US" dirty="0"/>
              <a:t> (pp. 2097-2106).</a:t>
            </a:r>
          </a:p>
          <a:p>
            <a:pPr>
              <a:lnSpc>
                <a:spcPts val="1900"/>
              </a:lnSpc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>
              <a:lnSpc>
                <a:spcPts val="1900"/>
              </a:lnSpc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2) </a:t>
            </a:r>
          </a:p>
          <a:p>
            <a:pPr>
              <a:lnSpc>
                <a:spcPts val="1900"/>
              </a:lnSpc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8505BF3-93C1-4304-A350-D9199746F608}"/>
              </a:ext>
            </a:extLst>
          </p:cNvPr>
          <p:cNvSpPr/>
          <p:nvPr/>
        </p:nvSpPr>
        <p:spPr>
          <a:xfrm>
            <a:off x="808834" y="1334677"/>
            <a:ext cx="2743195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9629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Problem overview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rapezoid 1">
            <a:extLst>
              <a:ext uri="{FF2B5EF4-FFF2-40B4-BE49-F238E27FC236}">
                <a16:creationId xmlns:a16="http://schemas.microsoft.com/office/drawing/2014/main" id="{5B804E9F-B6B5-41F9-9B63-9AF435FDC2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-1122729" y="2828887"/>
            <a:ext cx="5770266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rapezoid 42">
            <a:extLst>
              <a:ext uri="{FF2B5EF4-FFF2-40B4-BE49-F238E27FC236}">
                <a16:creationId xmlns:a16="http://schemas.microsoft.com/office/drawing/2014/main" id="{0092C447-C8E1-4B12-B012-E6D21CBB1F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075402" y="2751515"/>
            <a:ext cx="5701405" cy="2044685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Trapezoid 43">
            <a:extLst>
              <a:ext uri="{FF2B5EF4-FFF2-40B4-BE49-F238E27FC236}">
                <a16:creationId xmlns:a16="http://schemas.microsoft.com/office/drawing/2014/main" id="{7E139379-1914-4446-8D6D-984A47041A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3245296" y="2794456"/>
            <a:ext cx="5701406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Trapezoid 44">
            <a:extLst>
              <a:ext uri="{FF2B5EF4-FFF2-40B4-BE49-F238E27FC236}">
                <a16:creationId xmlns:a16="http://schemas.microsoft.com/office/drawing/2014/main" id="{F79B51BB-1B30-4ED8-B26D-21EE8BC675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5322308" y="2858248"/>
            <a:ext cx="5828990" cy="2044685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Trapezoid 45">
            <a:extLst>
              <a:ext uri="{FF2B5EF4-FFF2-40B4-BE49-F238E27FC236}">
                <a16:creationId xmlns:a16="http://schemas.microsoft.com/office/drawing/2014/main" id="{89DA262E-0502-4E65-8ABA-E063880EA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7546622" y="2828888"/>
            <a:ext cx="5770268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19BFA5-D0CA-4CF0-8499-504D956B6563}"/>
              </a:ext>
            </a:extLst>
          </p:cNvPr>
          <p:cNvSpPr/>
          <p:nvPr/>
        </p:nvSpPr>
        <p:spPr>
          <a:xfrm>
            <a:off x="1019293" y="1475467"/>
            <a:ext cx="1371600" cy="738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Why early diagnosis is important?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751D31D-3535-411D-8BAC-95CCC90AB185}"/>
              </a:ext>
            </a:extLst>
          </p:cNvPr>
          <p:cNvSpPr/>
          <p:nvPr/>
        </p:nvSpPr>
        <p:spPr>
          <a:xfrm>
            <a:off x="3205184" y="1475467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Methods of Diagnosis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A4D735A-8F75-4E2A-8F1A-CC303B0718BA}"/>
              </a:ext>
            </a:extLst>
          </p:cNvPr>
          <p:cNvSpPr/>
          <p:nvPr/>
        </p:nvSpPr>
        <p:spPr>
          <a:xfrm>
            <a:off x="5235277" y="1563807"/>
            <a:ext cx="1611322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4AB9282-0505-49EB-AABF-998083225E3A}"/>
              </a:ext>
            </a:extLst>
          </p:cNvPr>
          <p:cNvSpPr/>
          <p:nvPr/>
        </p:nvSpPr>
        <p:spPr>
          <a:xfrm>
            <a:off x="7660890" y="2098173"/>
            <a:ext cx="137160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668C4B5-BCEC-465A-ADA5-6A054B15F7A3}"/>
              </a:ext>
            </a:extLst>
          </p:cNvPr>
          <p:cNvSpPr/>
          <p:nvPr/>
        </p:nvSpPr>
        <p:spPr>
          <a:xfrm>
            <a:off x="9801107" y="1686916"/>
            <a:ext cx="137160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This project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AA18108-5B8B-4147-84A7-D30A16BEC4EA}"/>
              </a:ext>
            </a:extLst>
          </p:cNvPr>
          <p:cNvSpPr/>
          <p:nvPr/>
        </p:nvSpPr>
        <p:spPr>
          <a:xfrm>
            <a:off x="884223" y="2506374"/>
            <a:ext cx="1752042" cy="2416302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Early diagnosis of diseases like   pneumonia and COVID19 leads to decreased mortality rate. Also a powerful way to manage pandemic.</a:t>
            </a:r>
          </a:p>
          <a:p>
            <a:pPr algn="ctr">
              <a:lnSpc>
                <a:spcPts val="1900"/>
              </a:lnSpc>
            </a:pPr>
            <a:endParaRPr lang="en-US" sz="1400" dirty="0">
              <a:solidFill>
                <a:schemeClr val="bg1"/>
              </a:solidFill>
              <a:cs typeface="Segoe UI" panose="020B0502040204020203" pitchFamily="34" charset="0"/>
            </a:endParaRPr>
          </a:p>
          <a:p>
            <a:pPr algn="ctr">
              <a:lnSpc>
                <a:spcPts val="1900"/>
              </a:lnSpc>
            </a:pPr>
            <a:endParaRPr lang="en-US" sz="1400" dirty="0">
              <a:solidFill>
                <a:schemeClr val="bg1"/>
              </a:solidFill>
              <a:cs typeface="Segoe UI" panose="020B0502040204020203" pitchFamily="34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8534162-B6E2-4579-9DAD-AD8DE07459BC}"/>
              </a:ext>
            </a:extLst>
          </p:cNvPr>
          <p:cNvSpPr/>
          <p:nvPr/>
        </p:nvSpPr>
        <p:spPr>
          <a:xfrm>
            <a:off x="3099374" y="2506374"/>
            <a:ext cx="1752042" cy="3634585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Diseases can be diagnosed by using variety of tests like CT scan, PCR, pulse oximetry but X-rays are the most accessible.</a:t>
            </a:r>
          </a:p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Since the x-rays are available in minutes makes it fastest way of diagnosis.</a:t>
            </a:r>
          </a:p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Main bottleneck is expert radiologist needed to evaluate the scan.</a:t>
            </a:r>
          </a:p>
          <a:p>
            <a:pPr algn="ctr">
              <a:lnSpc>
                <a:spcPts val="1900"/>
              </a:lnSpc>
            </a:pPr>
            <a:endParaRPr lang="en-US" sz="1400" dirty="0">
              <a:solidFill>
                <a:schemeClr val="bg1"/>
              </a:solidFill>
              <a:cs typeface="Segoe UI" panose="020B0502040204020203" pitchFamily="34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1535E1C-6EBC-45D8-BCE1-D5B947A61FB6}"/>
              </a:ext>
            </a:extLst>
          </p:cNvPr>
          <p:cNvSpPr/>
          <p:nvPr/>
        </p:nvSpPr>
        <p:spPr>
          <a:xfrm>
            <a:off x="5219979" y="2506374"/>
            <a:ext cx="1752042" cy="71070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endParaRPr lang="en-US" sz="1400" dirty="0">
              <a:solidFill>
                <a:schemeClr val="bg1"/>
              </a:solidFill>
              <a:cs typeface="Segoe UI" panose="020B0502040204020203" pitchFamily="34" charset="0"/>
            </a:endParaRPr>
          </a:p>
          <a:p>
            <a:pPr algn="ctr">
              <a:lnSpc>
                <a:spcPts val="1900"/>
              </a:lnSpc>
            </a:pPr>
            <a:endParaRPr lang="en-US" sz="1400" dirty="0">
              <a:solidFill>
                <a:schemeClr val="bg1"/>
              </a:solidFill>
              <a:cs typeface="Segoe UI" panose="020B0502040204020203" pitchFamily="34" charset="0"/>
            </a:endParaRPr>
          </a:p>
          <a:p>
            <a:pPr algn="ctr">
              <a:lnSpc>
                <a:spcPts val="1900"/>
              </a:lnSpc>
            </a:pPr>
            <a:endParaRPr lang="en-US" sz="1400" dirty="0">
              <a:solidFill>
                <a:schemeClr val="bg1"/>
              </a:solidFill>
              <a:cs typeface="Segoe UI" panose="020B0502040204020203" pitchFamily="34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8FF18A5-7B4E-4493-B38D-E732E033F82F}"/>
              </a:ext>
            </a:extLst>
          </p:cNvPr>
          <p:cNvSpPr/>
          <p:nvPr/>
        </p:nvSpPr>
        <p:spPr>
          <a:xfrm>
            <a:off x="7365534" y="2506374"/>
            <a:ext cx="1857177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endParaRPr lang="en-US" sz="1400" dirty="0">
              <a:solidFill>
                <a:schemeClr val="bg1"/>
              </a:solidFill>
              <a:cs typeface="Segoe UI" panose="020B0502040204020203" pitchFamily="34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BCD242F-9A97-473E-8E17-3F6C3C75CE68}"/>
              </a:ext>
            </a:extLst>
          </p:cNvPr>
          <p:cNvSpPr/>
          <p:nvPr/>
        </p:nvSpPr>
        <p:spPr>
          <a:xfrm>
            <a:off x="9555735" y="2523761"/>
            <a:ext cx="1752042" cy="3390928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This project is an attempt to compare the three backbone architectures and lung disease dataset that works best for lung disease classification.</a:t>
            </a:r>
          </a:p>
          <a:p>
            <a:pPr algn="ctr">
              <a:lnSpc>
                <a:spcPts val="1900"/>
              </a:lnSpc>
            </a:pPr>
            <a:endParaRPr lang="en-US" sz="1400" dirty="0">
              <a:solidFill>
                <a:schemeClr val="bg1"/>
              </a:solidFill>
              <a:cs typeface="Segoe UI" panose="020B0502040204020203" pitchFamily="34" charset="0"/>
            </a:endParaRPr>
          </a:p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A detailed comparison of results across architectures and datasets along with the best model in terms of efficiency and F1 score.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51C33FF-41E4-42EB-A4F4-378DEB341B22}"/>
              </a:ext>
            </a:extLst>
          </p:cNvPr>
          <p:cNvSpPr/>
          <p:nvPr/>
        </p:nvSpPr>
        <p:spPr>
          <a:xfrm>
            <a:off x="7608322" y="1563807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Main Challenges 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250CECB-F85D-46BE-A8D8-A91BE56C23D9}"/>
              </a:ext>
            </a:extLst>
          </p:cNvPr>
          <p:cNvSpPr/>
          <p:nvPr/>
        </p:nvSpPr>
        <p:spPr>
          <a:xfrm>
            <a:off x="5449006" y="1504568"/>
            <a:ext cx="1371600" cy="738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Earlier attempts to solve the problem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BBABF1E-5A89-4654-B608-667D283EC0E2}"/>
              </a:ext>
            </a:extLst>
          </p:cNvPr>
          <p:cNvSpPr/>
          <p:nvPr/>
        </p:nvSpPr>
        <p:spPr>
          <a:xfrm>
            <a:off x="5177425" y="2506374"/>
            <a:ext cx="1857177" cy="2903615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Many attempts earlier done to solve this problem with deep learning but so far have not been come up to make models that can replace radiologist. Other challenge include </a:t>
            </a:r>
            <a:r>
              <a:rPr lang="en-US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explainability</a:t>
            </a: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 as in the medical field reasoning is important for patients and doctors.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F7BD5572-ED94-4B96-A62C-230023B490A5}"/>
              </a:ext>
            </a:extLst>
          </p:cNvPr>
          <p:cNvSpPr/>
          <p:nvPr/>
        </p:nvSpPr>
        <p:spPr>
          <a:xfrm>
            <a:off x="7329099" y="2553126"/>
            <a:ext cx="1765434" cy="387824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Small and Highly Imbalanced datasets.</a:t>
            </a:r>
          </a:p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Different radiographic contrast of x-ray images among different scanners.</a:t>
            </a:r>
          </a:p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Limitation of resources for pre-processing, training, data augmentation. Also long training times of deep architecture models create challenges.</a:t>
            </a:r>
          </a:p>
          <a:p>
            <a:pPr algn="ctr">
              <a:lnSpc>
                <a:spcPts val="1900"/>
              </a:lnSpc>
            </a:pPr>
            <a:endParaRPr lang="en-US" sz="1400" dirty="0">
              <a:solidFill>
                <a:schemeClr val="bg1"/>
              </a:solidFill>
              <a:cs typeface="Segoe UI" panose="020B0502040204020203" pitchFamily="34" charset="0"/>
            </a:endParaRPr>
          </a:p>
          <a:p>
            <a:pPr algn="ctr">
              <a:lnSpc>
                <a:spcPts val="1900"/>
              </a:lnSpc>
            </a:pPr>
            <a:endParaRPr lang="en-US" sz="1400" dirty="0">
              <a:solidFill>
                <a:schemeClr val="bg1"/>
              </a:solidFill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815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>
            <a:extLst>
              <a:ext uri="{FF2B5EF4-FFF2-40B4-BE49-F238E27FC236}">
                <a16:creationId xmlns:a16="http://schemas.microsoft.com/office/drawing/2014/main" id="{364CFD90-D0E1-4BC3-9D8B-7503E2632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11626" y="1720850"/>
            <a:ext cx="3968750" cy="396875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687197" y="236252"/>
            <a:ext cx="10515601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Goals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E3ECCC05-FF78-40FA-84FF-172821D8B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06950" y="2454275"/>
            <a:ext cx="2505155" cy="24074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+mj-lt"/>
              </a:rPr>
              <a:t>Chest X-ray Classification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6178536-4D8A-4FF2-BBDC-4B3E7E0FCF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943725" y="1613877"/>
            <a:ext cx="5189551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Explainable Model with </a:t>
            </a:r>
            <a:r>
              <a:rPr lang="en-US" sz="1600" dirty="0" err="1"/>
              <a:t>Gradcam</a:t>
            </a:r>
            <a:r>
              <a:rPr lang="en-US" sz="1600" dirty="0"/>
              <a:t> &amp; TSNE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16F1356-9015-4B5C-9C64-3C1D963E5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32600" y="1514475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B7F2E37-0ACF-4E8A-9C1D-EC5B65BA29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788800" y="3235325"/>
            <a:ext cx="4440251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Reduce mortality rate 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8F812F5-70AF-4FBD-80D9-D59B3C456D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485944" y="3170983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52C5002-7E64-4069-ACA0-6876E54A9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943725" y="5154978"/>
            <a:ext cx="5189551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Comparison of results across architectures 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49C5F3A-6F0D-4A0F-AE6E-92F342C22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32600" y="5055576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4A75A79-A67A-4A23-8588-7FC5EB9A5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8724" y="1613877"/>
            <a:ext cx="5189552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Deep Learning on chest x-ray using CNN  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BC62739-FA35-49F8-8929-743B31F55A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19600" y="1514475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71BB375D-5EE6-4428-9817-2C7DB6B943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8724" y="3334727"/>
            <a:ext cx="4440252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Perform Hyper parameter Tuning 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3A511B7-C7F3-4107-9962-1E10D2E08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670300" y="3235325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4D7D4B6-62C2-45AB-89A5-3A41DA021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8724" y="5154978"/>
            <a:ext cx="5189551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Perform Ablative Study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3902602-D4BC-4D44-AC14-BB55A86C5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19600" y="5055576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1" name="Group 30" descr="Icons of bar chart and line graph.">
            <a:extLst>
              <a:ext uri="{FF2B5EF4-FFF2-40B4-BE49-F238E27FC236}">
                <a16:creationId xmlns:a16="http://schemas.microsoft.com/office/drawing/2014/main" id="{044C3643-8A0E-47C1-BEB8-C73203B5E58D}"/>
              </a:ext>
            </a:extLst>
          </p:cNvPr>
          <p:cNvGrpSpPr/>
          <p:nvPr/>
        </p:nvGrpSpPr>
        <p:grpSpPr>
          <a:xfrm>
            <a:off x="4715661" y="1810536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32" name="Freeform 372">
              <a:extLst>
                <a:ext uri="{FF2B5EF4-FFF2-40B4-BE49-F238E27FC236}">
                  <a16:creationId xmlns:a16="http://schemas.microsoft.com/office/drawing/2014/main" id="{56E8F5A5-5318-470B-8F42-337C26408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373">
              <a:extLst>
                <a:ext uri="{FF2B5EF4-FFF2-40B4-BE49-F238E27FC236}">
                  <a16:creationId xmlns:a16="http://schemas.microsoft.com/office/drawing/2014/main" id="{6AA1356D-8F1B-4281-BEC5-5B4EBF746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4" name="Freeform 1676" descr="Icon of check box. ">
            <a:extLst>
              <a:ext uri="{FF2B5EF4-FFF2-40B4-BE49-F238E27FC236}">
                <a16:creationId xmlns:a16="http://schemas.microsoft.com/office/drawing/2014/main" id="{6FB02354-C73F-4DCF-8004-E9CCA66963EA}"/>
              </a:ext>
            </a:extLst>
          </p:cNvPr>
          <p:cNvSpPr>
            <a:spLocks noEditPoints="1"/>
          </p:cNvSpPr>
          <p:nvPr/>
        </p:nvSpPr>
        <p:spPr bwMode="auto">
          <a:xfrm>
            <a:off x="7129621" y="1811496"/>
            <a:ext cx="345758" cy="345758"/>
          </a:xfrm>
          <a:custGeom>
            <a:avLst/>
            <a:gdLst>
              <a:gd name="T0" fmla="*/ 374 w 719"/>
              <a:gd name="T1" fmla="*/ 267 h 719"/>
              <a:gd name="T2" fmla="*/ 366 w 719"/>
              <a:gd name="T3" fmla="*/ 263 h 719"/>
              <a:gd name="T4" fmla="*/ 362 w 719"/>
              <a:gd name="T5" fmla="*/ 254 h 719"/>
              <a:gd name="T6" fmla="*/ 366 w 719"/>
              <a:gd name="T7" fmla="*/ 247 h 719"/>
              <a:gd name="T8" fmla="*/ 374 w 719"/>
              <a:gd name="T9" fmla="*/ 243 h 719"/>
              <a:gd name="T10" fmla="*/ 621 w 719"/>
              <a:gd name="T11" fmla="*/ 244 h 719"/>
              <a:gd name="T12" fmla="*/ 627 w 719"/>
              <a:gd name="T13" fmla="*/ 250 h 719"/>
              <a:gd name="T14" fmla="*/ 627 w 719"/>
              <a:gd name="T15" fmla="*/ 260 h 719"/>
              <a:gd name="T16" fmla="*/ 621 w 719"/>
              <a:gd name="T17" fmla="*/ 265 h 719"/>
              <a:gd name="T18" fmla="*/ 616 w 719"/>
              <a:gd name="T19" fmla="*/ 528 h 719"/>
              <a:gd name="T20" fmla="*/ 370 w 719"/>
              <a:gd name="T21" fmla="*/ 527 h 719"/>
              <a:gd name="T22" fmla="*/ 363 w 719"/>
              <a:gd name="T23" fmla="*/ 521 h 719"/>
              <a:gd name="T24" fmla="*/ 363 w 719"/>
              <a:gd name="T25" fmla="*/ 512 h 719"/>
              <a:gd name="T26" fmla="*/ 370 w 719"/>
              <a:gd name="T27" fmla="*/ 505 h 719"/>
              <a:gd name="T28" fmla="*/ 616 w 719"/>
              <a:gd name="T29" fmla="*/ 504 h 719"/>
              <a:gd name="T30" fmla="*/ 625 w 719"/>
              <a:gd name="T31" fmla="*/ 507 h 719"/>
              <a:gd name="T32" fmla="*/ 628 w 719"/>
              <a:gd name="T33" fmla="*/ 516 h 719"/>
              <a:gd name="T34" fmla="*/ 625 w 719"/>
              <a:gd name="T35" fmla="*/ 525 h 719"/>
              <a:gd name="T36" fmla="*/ 616 w 719"/>
              <a:gd name="T37" fmla="*/ 528 h 719"/>
              <a:gd name="T38" fmla="*/ 171 w 719"/>
              <a:gd name="T39" fmla="*/ 279 h 719"/>
              <a:gd name="T40" fmla="*/ 164 w 719"/>
              <a:gd name="T41" fmla="*/ 282 h 719"/>
              <a:gd name="T42" fmla="*/ 155 w 719"/>
              <a:gd name="T43" fmla="*/ 279 h 719"/>
              <a:gd name="T44" fmla="*/ 92 w 719"/>
              <a:gd name="T45" fmla="*/ 214 h 719"/>
              <a:gd name="T46" fmla="*/ 92 w 719"/>
              <a:gd name="T47" fmla="*/ 205 h 719"/>
              <a:gd name="T48" fmla="*/ 98 w 719"/>
              <a:gd name="T49" fmla="*/ 198 h 719"/>
              <a:gd name="T50" fmla="*/ 107 w 719"/>
              <a:gd name="T51" fmla="*/ 198 h 719"/>
              <a:gd name="T52" fmla="*/ 164 w 719"/>
              <a:gd name="T53" fmla="*/ 253 h 719"/>
              <a:gd name="T54" fmla="*/ 309 w 719"/>
              <a:gd name="T55" fmla="*/ 109 h 719"/>
              <a:gd name="T56" fmla="*/ 318 w 719"/>
              <a:gd name="T57" fmla="*/ 109 h 719"/>
              <a:gd name="T58" fmla="*/ 325 w 719"/>
              <a:gd name="T59" fmla="*/ 114 h 719"/>
              <a:gd name="T60" fmla="*/ 325 w 719"/>
              <a:gd name="T61" fmla="*/ 124 h 719"/>
              <a:gd name="T62" fmla="*/ 323 w 719"/>
              <a:gd name="T63" fmla="*/ 414 h 719"/>
              <a:gd name="T64" fmla="*/ 168 w 719"/>
              <a:gd name="T65" fmla="*/ 568 h 719"/>
              <a:gd name="T66" fmla="*/ 158 w 719"/>
              <a:gd name="T67" fmla="*/ 568 h 719"/>
              <a:gd name="T68" fmla="*/ 94 w 719"/>
              <a:gd name="T69" fmla="*/ 505 h 719"/>
              <a:gd name="T70" fmla="*/ 91 w 719"/>
              <a:gd name="T71" fmla="*/ 497 h 719"/>
              <a:gd name="T72" fmla="*/ 94 w 719"/>
              <a:gd name="T73" fmla="*/ 488 h 719"/>
              <a:gd name="T74" fmla="*/ 103 w 719"/>
              <a:gd name="T75" fmla="*/ 485 h 719"/>
              <a:gd name="T76" fmla="*/ 111 w 719"/>
              <a:gd name="T77" fmla="*/ 488 h 719"/>
              <a:gd name="T78" fmla="*/ 306 w 719"/>
              <a:gd name="T79" fmla="*/ 397 h 719"/>
              <a:gd name="T80" fmla="*/ 314 w 719"/>
              <a:gd name="T81" fmla="*/ 394 h 719"/>
              <a:gd name="T82" fmla="*/ 323 w 719"/>
              <a:gd name="T83" fmla="*/ 398 h 719"/>
              <a:gd name="T84" fmla="*/ 326 w 719"/>
              <a:gd name="T85" fmla="*/ 406 h 719"/>
              <a:gd name="T86" fmla="*/ 323 w 719"/>
              <a:gd name="T87" fmla="*/ 414 h 719"/>
              <a:gd name="T88" fmla="*/ 12 w 719"/>
              <a:gd name="T89" fmla="*/ 0 h 719"/>
              <a:gd name="T90" fmla="*/ 3 w 719"/>
              <a:gd name="T91" fmla="*/ 5 h 719"/>
              <a:gd name="T92" fmla="*/ 0 w 719"/>
              <a:gd name="T93" fmla="*/ 13 h 719"/>
              <a:gd name="T94" fmla="*/ 1 w 719"/>
              <a:gd name="T95" fmla="*/ 713 h 719"/>
              <a:gd name="T96" fmla="*/ 8 w 719"/>
              <a:gd name="T97" fmla="*/ 719 h 719"/>
              <a:gd name="T98" fmla="*/ 707 w 719"/>
              <a:gd name="T99" fmla="*/ 719 h 719"/>
              <a:gd name="T100" fmla="*/ 716 w 719"/>
              <a:gd name="T101" fmla="*/ 716 h 719"/>
              <a:gd name="T102" fmla="*/ 719 w 719"/>
              <a:gd name="T103" fmla="*/ 707 h 719"/>
              <a:gd name="T104" fmla="*/ 718 w 719"/>
              <a:gd name="T105" fmla="*/ 8 h 719"/>
              <a:gd name="T106" fmla="*/ 711 w 719"/>
              <a:gd name="T107" fmla="*/ 2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19" h="719">
                <a:moveTo>
                  <a:pt x="616" y="267"/>
                </a:moveTo>
                <a:lnTo>
                  <a:pt x="374" y="267"/>
                </a:lnTo>
                <a:lnTo>
                  <a:pt x="370" y="265"/>
                </a:lnTo>
                <a:lnTo>
                  <a:pt x="366" y="263"/>
                </a:lnTo>
                <a:lnTo>
                  <a:pt x="363" y="260"/>
                </a:lnTo>
                <a:lnTo>
                  <a:pt x="362" y="254"/>
                </a:lnTo>
                <a:lnTo>
                  <a:pt x="363" y="250"/>
                </a:lnTo>
                <a:lnTo>
                  <a:pt x="366" y="247"/>
                </a:lnTo>
                <a:lnTo>
                  <a:pt x="370" y="244"/>
                </a:lnTo>
                <a:lnTo>
                  <a:pt x="374" y="243"/>
                </a:lnTo>
                <a:lnTo>
                  <a:pt x="616" y="243"/>
                </a:lnTo>
                <a:lnTo>
                  <a:pt x="621" y="244"/>
                </a:lnTo>
                <a:lnTo>
                  <a:pt x="625" y="247"/>
                </a:lnTo>
                <a:lnTo>
                  <a:pt x="627" y="250"/>
                </a:lnTo>
                <a:lnTo>
                  <a:pt x="628" y="254"/>
                </a:lnTo>
                <a:lnTo>
                  <a:pt x="627" y="260"/>
                </a:lnTo>
                <a:lnTo>
                  <a:pt x="625" y="263"/>
                </a:lnTo>
                <a:lnTo>
                  <a:pt x="621" y="265"/>
                </a:lnTo>
                <a:lnTo>
                  <a:pt x="616" y="267"/>
                </a:lnTo>
                <a:close/>
                <a:moveTo>
                  <a:pt x="616" y="528"/>
                </a:moveTo>
                <a:lnTo>
                  <a:pt x="374" y="528"/>
                </a:lnTo>
                <a:lnTo>
                  <a:pt x="370" y="527"/>
                </a:lnTo>
                <a:lnTo>
                  <a:pt x="366" y="525"/>
                </a:lnTo>
                <a:lnTo>
                  <a:pt x="363" y="521"/>
                </a:lnTo>
                <a:lnTo>
                  <a:pt x="362" y="516"/>
                </a:lnTo>
                <a:lnTo>
                  <a:pt x="363" y="512"/>
                </a:lnTo>
                <a:lnTo>
                  <a:pt x="366" y="507"/>
                </a:lnTo>
                <a:lnTo>
                  <a:pt x="370" y="505"/>
                </a:lnTo>
                <a:lnTo>
                  <a:pt x="374" y="504"/>
                </a:lnTo>
                <a:lnTo>
                  <a:pt x="616" y="504"/>
                </a:lnTo>
                <a:lnTo>
                  <a:pt x="621" y="505"/>
                </a:lnTo>
                <a:lnTo>
                  <a:pt x="625" y="507"/>
                </a:lnTo>
                <a:lnTo>
                  <a:pt x="627" y="512"/>
                </a:lnTo>
                <a:lnTo>
                  <a:pt x="628" y="516"/>
                </a:lnTo>
                <a:lnTo>
                  <a:pt x="627" y="521"/>
                </a:lnTo>
                <a:lnTo>
                  <a:pt x="625" y="525"/>
                </a:lnTo>
                <a:lnTo>
                  <a:pt x="621" y="527"/>
                </a:lnTo>
                <a:lnTo>
                  <a:pt x="616" y="528"/>
                </a:lnTo>
                <a:close/>
                <a:moveTo>
                  <a:pt x="323" y="127"/>
                </a:moveTo>
                <a:lnTo>
                  <a:pt x="171" y="279"/>
                </a:lnTo>
                <a:lnTo>
                  <a:pt x="168" y="282"/>
                </a:lnTo>
                <a:lnTo>
                  <a:pt x="164" y="282"/>
                </a:lnTo>
                <a:lnTo>
                  <a:pt x="158" y="282"/>
                </a:lnTo>
                <a:lnTo>
                  <a:pt x="155" y="279"/>
                </a:lnTo>
                <a:lnTo>
                  <a:pt x="94" y="218"/>
                </a:lnTo>
                <a:lnTo>
                  <a:pt x="92" y="214"/>
                </a:lnTo>
                <a:lnTo>
                  <a:pt x="91" y="209"/>
                </a:lnTo>
                <a:lnTo>
                  <a:pt x="92" y="205"/>
                </a:lnTo>
                <a:lnTo>
                  <a:pt x="94" y="201"/>
                </a:lnTo>
                <a:lnTo>
                  <a:pt x="98" y="198"/>
                </a:lnTo>
                <a:lnTo>
                  <a:pt x="103" y="197"/>
                </a:lnTo>
                <a:lnTo>
                  <a:pt x="107" y="198"/>
                </a:lnTo>
                <a:lnTo>
                  <a:pt x="111" y="201"/>
                </a:lnTo>
                <a:lnTo>
                  <a:pt x="164" y="253"/>
                </a:lnTo>
                <a:lnTo>
                  <a:pt x="306" y="111"/>
                </a:lnTo>
                <a:lnTo>
                  <a:pt x="309" y="109"/>
                </a:lnTo>
                <a:lnTo>
                  <a:pt x="314" y="108"/>
                </a:lnTo>
                <a:lnTo>
                  <a:pt x="318" y="109"/>
                </a:lnTo>
                <a:lnTo>
                  <a:pt x="323" y="111"/>
                </a:lnTo>
                <a:lnTo>
                  <a:pt x="325" y="114"/>
                </a:lnTo>
                <a:lnTo>
                  <a:pt x="326" y="119"/>
                </a:lnTo>
                <a:lnTo>
                  <a:pt x="325" y="124"/>
                </a:lnTo>
                <a:lnTo>
                  <a:pt x="323" y="127"/>
                </a:lnTo>
                <a:close/>
                <a:moveTo>
                  <a:pt x="323" y="414"/>
                </a:moveTo>
                <a:lnTo>
                  <a:pt x="171" y="565"/>
                </a:lnTo>
                <a:lnTo>
                  <a:pt x="168" y="568"/>
                </a:lnTo>
                <a:lnTo>
                  <a:pt x="164" y="569"/>
                </a:lnTo>
                <a:lnTo>
                  <a:pt x="158" y="568"/>
                </a:lnTo>
                <a:lnTo>
                  <a:pt x="155" y="565"/>
                </a:lnTo>
                <a:lnTo>
                  <a:pt x="94" y="505"/>
                </a:lnTo>
                <a:lnTo>
                  <a:pt x="92" y="502"/>
                </a:lnTo>
                <a:lnTo>
                  <a:pt x="91" y="497"/>
                </a:lnTo>
                <a:lnTo>
                  <a:pt x="92" y="493"/>
                </a:lnTo>
                <a:lnTo>
                  <a:pt x="94" y="488"/>
                </a:lnTo>
                <a:lnTo>
                  <a:pt x="98" y="486"/>
                </a:lnTo>
                <a:lnTo>
                  <a:pt x="103" y="485"/>
                </a:lnTo>
                <a:lnTo>
                  <a:pt x="107" y="486"/>
                </a:lnTo>
                <a:lnTo>
                  <a:pt x="111" y="488"/>
                </a:lnTo>
                <a:lnTo>
                  <a:pt x="164" y="540"/>
                </a:lnTo>
                <a:lnTo>
                  <a:pt x="306" y="397"/>
                </a:lnTo>
                <a:lnTo>
                  <a:pt x="309" y="395"/>
                </a:lnTo>
                <a:lnTo>
                  <a:pt x="314" y="394"/>
                </a:lnTo>
                <a:lnTo>
                  <a:pt x="318" y="395"/>
                </a:lnTo>
                <a:lnTo>
                  <a:pt x="323" y="398"/>
                </a:lnTo>
                <a:lnTo>
                  <a:pt x="325" y="401"/>
                </a:lnTo>
                <a:lnTo>
                  <a:pt x="326" y="406"/>
                </a:lnTo>
                <a:lnTo>
                  <a:pt x="325" y="410"/>
                </a:lnTo>
                <a:lnTo>
                  <a:pt x="323" y="414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3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3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5" name="Freeform 4665" descr="Icon of graph. ">
            <a:extLst>
              <a:ext uri="{FF2B5EF4-FFF2-40B4-BE49-F238E27FC236}">
                <a16:creationId xmlns:a16="http://schemas.microsoft.com/office/drawing/2014/main" id="{557E39B2-E017-4E5C-B53E-DDE3B9D4C92C}"/>
              </a:ext>
            </a:extLst>
          </p:cNvPr>
          <p:cNvSpPr>
            <a:spLocks/>
          </p:cNvSpPr>
          <p:nvPr/>
        </p:nvSpPr>
        <p:spPr bwMode="auto">
          <a:xfrm>
            <a:off x="7138265" y="5353558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39" name="Group 38" descr="Icon of gears. ">
            <a:extLst>
              <a:ext uri="{FF2B5EF4-FFF2-40B4-BE49-F238E27FC236}">
                <a16:creationId xmlns:a16="http://schemas.microsoft.com/office/drawing/2014/main" id="{5BC0E3F0-447D-4721-AB1F-C8243BA36671}"/>
              </a:ext>
            </a:extLst>
          </p:cNvPr>
          <p:cNvGrpSpPr/>
          <p:nvPr/>
        </p:nvGrpSpPr>
        <p:grpSpPr>
          <a:xfrm>
            <a:off x="4717582" y="5353558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Freeform 4359">
              <a:extLst>
                <a:ext uri="{FF2B5EF4-FFF2-40B4-BE49-F238E27FC236}">
                  <a16:creationId xmlns:a16="http://schemas.microsoft.com/office/drawing/2014/main" id="{351831F3-9830-4A23-8B34-11A3FCCA0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4360">
              <a:extLst>
                <a:ext uri="{FF2B5EF4-FFF2-40B4-BE49-F238E27FC236}">
                  <a16:creationId xmlns:a16="http://schemas.microsoft.com/office/drawing/2014/main" id="{CDB8F87B-81A2-480F-ADA8-BFB5FD890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42" name="Freeform 4346" descr="Icon of box and whisker chart. ">
            <a:extLst>
              <a:ext uri="{FF2B5EF4-FFF2-40B4-BE49-F238E27FC236}">
                <a16:creationId xmlns:a16="http://schemas.microsoft.com/office/drawing/2014/main" id="{D131817A-5B27-4718-8BAC-45C9CEDA45D9}"/>
              </a:ext>
            </a:extLst>
          </p:cNvPr>
          <p:cNvSpPr>
            <a:spLocks noEditPoints="1"/>
          </p:cNvSpPr>
          <p:nvPr/>
        </p:nvSpPr>
        <p:spPr bwMode="auto">
          <a:xfrm>
            <a:off x="3967321" y="3532346"/>
            <a:ext cx="345758" cy="345758"/>
          </a:xfrm>
          <a:custGeom>
            <a:avLst/>
            <a:gdLst>
              <a:gd name="T0" fmla="*/ 706 w 898"/>
              <a:gd name="T1" fmla="*/ 479 h 898"/>
              <a:gd name="T2" fmla="*/ 652 w 898"/>
              <a:gd name="T3" fmla="*/ 556 h 898"/>
              <a:gd name="T4" fmla="*/ 632 w 898"/>
              <a:gd name="T5" fmla="*/ 551 h 898"/>
              <a:gd name="T6" fmla="*/ 576 w 898"/>
              <a:gd name="T7" fmla="*/ 477 h 898"/>
              <a:gd name="T8" fmla="*/ 571 w 898"/>
              <a:gd name="T9" fmla="*/ 398 h 898"/>
              <a:gd name="T10" fmla="*/ 628 w 898"/>
              <a:gd name="T11" fmla="*/ 129 h 898"/>
              <a:gd name="T12" fmla="*/ 643 w 898"/>
              <a:gd name="T13" fmla="*/ 114 h 898"/>
              <a:gd name="T14" fmla="*/ 658 w 898"/>
              <a:gd name="T15" fmla="*/ 129 h 898"/>
              <a:gd name="T16" fmla="*/ 717 w 898"/>
              <a:gd name="T17" fmla="*/ 398 h 898"/>
              <a:gd name="T18" fmla="*/ 621 w 898"/>
              <a:gd name="T19" fmla="*/ 758 h 898"/>
              <a:gd name="T20" fmla="*/ 589 w 898"/>
              <a:gd name="T21" fmla="*/ 727 h 898"/>
              <a:gd name="T22" fmla="*/ 589 w 898"/>
              <a:gd name="T23" fmla="*/ 680 h 898"/>
              <a:gd name="T24" fmla="*/ 621 w 898"/>
              <a:gd name="T25" fmla="*/ 648 h 898"/>
              <a:gd name="T26" fmla="*/ 667 w 898"/>
              <a:gd name="T27" fmla="*/ 648 h 898"/>
              <a:gd name="T28" fmla="*/ 699 w 898"/>
              <a:gd name="T29" fmla="*/ 680 h 898"/>
              <a:gd name="T30" fmla="*/ 699 w 898"/>
              <a:gd name="T31" fmla="*/ 727 h 898"/>
              <a:gd name="T32" fmla="*/ 667 w 898"/>
              <a:gd name="T33" fmla="*/ 758 h 898"/>
              <a:gd name="T34" fmla="*/ 536 w 898"/>
              <a:gd name="T35" fmla="*/ 294 h 898"/>
              <a:gd name="T36" fmla="*/ 479 w 898"/>
              <a:gd name="T37" fmla="*/ 546 h 898"/>
              <a:gd name="T38" fmla="*/ 461 w 898"/>
              <a:gd name="T39" fmla="*/ 558 h 898"/>
              <a:gd name="T40" fmla="*/ 450 w 898"/>
              <a:gd name="T41" fmla="*/ 299 h 898"/>
              <a:gd name="T42" fmla="*/ 390 w 898"/>
              <a:gd name="T43" fmla="*/ 287 h 898"/>
              <a:gd name="T44" fmla="*/ 398 w 898"/>
              <a:gd name="T45" fmla="*/ 211 h 898"/>
              <a:gd name="T46" fmla="*/ 454 w 898"/>
              <a:gd name="T47" fmla="*/ 118 h 898"/>
              <a:gd name="T48" fmla="*/ 475 w 898"/>
              <a:gd name="T49" fmla="*/ 118 h 898"/>
              <a:gd name="T50" fmla="*/ 530 w 898"/>
              <a:gd name="T51" fmla="*/ 211 h 898"/>
              <a:gd name="T52" fmla="*/ 465 w 898"/>
              <a:gd name="T53" fmla="*/ 763 h 898"/>
              <a:gd name="T54" fmla="*/ 422 w 898"/>
              <a:gd name="T55" fmla="*/ 745 h 898"/>
              <a:gd name="T56" fmla="*/ 405 w 898"/>
              <a:gd name="T57" fmla="*/ 703 h 898"/>
              <a:gd name="T58" fmla="*/ 422 w 898"/>
              <a:gd name="T59" fmla="*/ 661 h 898"/>
              <a:gd name="T60" fmla="*/ 465 w 898"/>
              <a:gd name="T61" fmla="*/ 643 h 898"/>
              <a:gd name="T62" fmla="*/ 506 w 898"/>
              <a:gd name="T63" fmla="*/ 661 h 898"/>
              <a:gd name="T64" fmla="*/ 525 w 898"/>
              <a:gd name="T65" fmla="*/ 703 h 898"/>
              <a:gd name="T66" fmla="*/ 506 w 898"/>
              <a:gd name="T67" fmla="*/ 745 h 898"/>
              <a:gd name="T68" fmla="*/ 465 w 898"/>
              <a:gd name="T69" fmla="*/ 763 h 898"/>
              <a:gd name="T70" fmla="*/ 318 w 898"/>
              <a:gd name="T71" fmla="*/ 419 h 898"/>
              <a:gd name="T72" fmla="*/ 263 w 898"/>
              <a:gd name="T73" fmla="*/ 556 h 898"/>
              <a:gd name="T74" fmla="*/ 242 w 898"/>
              <a:gd name="T75" fmla="*/ 551 h 898"/>
              <a:gd name="T76" fmla="*/ 186 w 898"/>
              <a:gd name="T77" fmla="*/ 417 h 898"/>
              <a:gd name="T78" fmla="*/ 181 w 898"/>
              <a:gd name="T79" fmla="*/ 339 h 898"/>
              <a:gd name="T80" fmla="*/ 240 w 898"/>
              <a:gd name="T81" fmla="*/ 129 h 898"/>
              <a:gd name="T82" fmla="*/ 255 w 898"/>
              <a:gd name="T83" fmla="*/ 114 h 898"/>
              <a:gd name="T84" fmla="*/ 270 w 898"/>
              <a:gd name="T85" fmla="*/ 129 h 898"/>
              <a:gd name="T86" fmla="*/ 329 w 898"/>
              <a:gd name="T87" fmla="*/ 339 h 898"/>
              <a:gd name="T88" fmla="*/ 231 w 898"/>
              <a:gd name="T89" fmla="*/ 758 h 898"/>
              <a:gd name="T90" fmla="*/ 200 w 898"/>
              <a:gd name="T91" fmla="*/ 727 h 898"/>
              <a:gd name="T92" fmla="*/ 200 w 898"/>
              <a:gd name="T93" fmla="*/ 680 h 898"/>
              <a:gd name="T94" fmla="*/ 231 w 898"/>
              <a:gd name="T95" fmla="*/ 648 h 898"/>
              <a:gd name="T96" fmla="*/ 278 w 898"/>
              <a:gd name="T97" fmla="*/ 648 h 898"/>
              <a:gd name="T98" fmla="*/ 311 w 898"/>
              <a:gd name="T99" fmla="*/ 680 h 898"/>
              <a:gd name="T100" fmla="*/ 311 w 898"/>
              <a:gd name="T101" fmla="*/ 727 h 898"/>
              <a:gd name="T102" fmla="*/ 278 w 898"/>
              <a:gd name="T103" fmla="*/ 758 h 898"/>
              <a:gd name="T104" fmla="*/ 10 w 898"/>
              <a:gd name="T105" fmla="*/ 2 h 898"/>
              <a:gd name="T106" fmla="*/ 1 w 898"/>
              <a:gd name="T107" fmla="*/ 886 h 898"/>
              <a:gd name="T108" fmla="*/ 883 w 898"/>
              <a:gd name="T109" fmla="*/ 898 h 898"/>
              <a:gd name="T110" fmla="*/ 898 w 898"/>
              <a:gd name="T111" fmla="*/ 883 h 898"/>
              <a:gd name="T112" fmla="*/ 886 w 898"/>
              <a:gd name="T113" fmla="*/ 0 h 8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898" h="898">
                <a:moveTo>
                  <a:pt x="718" y="464"/>
                </a:moveTo>
                <a:lnTo>
                  <a:pt x="718" y="467"/>
                </a:lnTo>
                <a:lnTo>
                  <a:pt x="717" y="470"/>
                </a:lnTo>
                <a:lnTo>
                  <a:pt x="716" y="472"/>
                </a:lnTo>
                <a:lnTo>
                  <a:pt x="714" y="474"/>
                </a:lnTo>
                <a:lnTo>
                  <a:pt x="712" y="477"/>
                </a:lnTo>
                <a:lnTo>
                  <a:pt x="710" y="478"/>
                </a:lnTo>
                <a:lnTo>
                  <a:pt x="706" y="479"/>
                </a:lnTo>
                <a:lnTo>
                  <a:pt x="703" y="479"/>
                </a:lnTo>
                <a:lnTo>
                  <a:pt x="658" y="479"/>
                </a:lnTo>
                <a:lnTo>
                  <a:pt x="658" y="543"/>
                </a:lnTo>
                <a:lnTo>
                  <a:pt x="658" y="546"/>
                </a:lnTo>
                <a:lnTo>
                  <a:pt x="657" y="549"/>
                </a:lnTo>
                <a:lnTo>
                  <a:pt x="656" y="551"/>
                </a:lnTo>
                <a:lnTo>
                  <a:pt x="654" y="554"/>
                </a:lnTo>
                <a:lnTo>
                  <a:pt x="652" y="556"/>
                </a:lnTo>
                <a:lnTo>
                  <a:pt x="650" y="557"/>
                </a:lnTo>
                <a:lnTo>
                  <a:pt x="647" y="558"/>
                </a:lnTo>
                <a:lnTo>
                  <a:pt x="643" y="558"/>
                </a:lnTo>
                <a:lnTo>
                  <a:pt x="641" y="558"/>
                </a:lnTo>
                <a:lnTo>
                  <a:pt x="638" y="557"/>
                </a:lnTo>
                <a:lnTo>
                  <a:pt x="636" y="556"/>
                </a:lnTo>
                <a:lnTo>
                  <a:pt x="634" y="554"/>
                </a:lnTo>
                <a:lnTo>
                  <a:pt x="632" y="551"/>
                </a:lnTo>
                <a:lnTo>
                  <a:pt x="631" y="549"/>
                </a:lnTo>
                <a:lnTo>
                  <a:pt x="629" y="546"/>
                </a:lnTo>
                <a:lnTo>
                  <a:pt x="628" y="543"/>
                </a:lnTo>
                <a:lnTo>
                  <a:pt x="628" y="479"/>
                </a:lnTo>
                <a:lnTo>
                  <a:pt x="583" y="479"/>
                </a:lnTo>
                <a:lnTo>
                  <a:pt x="581" y="479"/>
                </a:lnTo>
                <a:lnTo>
                  <a:pt x="578" y="478"/>
                </a:lnTo>
                <a:lnTo>
                  <a:pt x="576" y="477"/>
                </a:lnTo>
                <a:lnTo>
                  <a:pt x="574" y="474"/>
                </a:lnTo>
                <a:lnTo>
                  <a:pt x="572" y="472"/>
                </a:lnTo>
                <a:lnTo>
                  <a:pt x="571" y="470"/>
                </a:lnTo>
                <a:lnTo>
                  <a:pt x="570" y="467"/>
                </a:lnTo>
                <a:lnTo>
                  <a:pt x="570" y="464"/>
                </a:lnTo>
                <a:lnTo>
                  <a:pt x="570" y="404"/>
                </a:lnTo>
                <a:lnTo>
                  <a:pt x="570" y="402"/>
                </a:lnTo>
                <a:lnTo>
                  <a:pt x="571" y="398"/>
                </a:lnTo>
                <a:lnTo>
                  <a:pt x="572" y="396"/>
                </a:lnTo>
                <a:lnTo>
                  <a:pt x="574" y="394"/>
                </a:lnTo>
                <a:lnTo>
                  <a:pt x="576" y="392"/>
                </a:lnTo>
                <a:lnTo>
                  <a:pt x="578" y="391"/>
                </a:lnTo>
                <a:lnTo>
                  <a:pt x="581" y="390"/>
                </a:lnTo>
                <a:lnTo>
                  <a:pt x="583" y="389"/>
                </a:lnTo>
                <a:lnTo>
                  <a:pt x="628" y="389"/>
                </a:lnTo>
                <a:lnTo>
                  <a:pt x="628" y="129"/>
                </a:lnTo>
                <a:lnTo>
                  <a:pt x="629" y="126"/>
                </a:lnTo>
                <a:lnTo>
                  <a:pt x="631" y="123"/>
                </a:lnTo>
                <a:lnTo>
                  <a:pt x="632" y="121"/>
                </a:lnTo>
                <a:lnTo>
                  <a:pt x="634" y="118"/>
                </a:lnTo>
                <a:lnTo>
                  <a:pt x="636" y="117"/>
                </a:lnTo>
                <a:lnTo>
                  <a:pt x="638" y="115"/>
                </a:lnTo>
                <a:lnTo>
                  <a:pt x="641" y="114"/>
                </a:lnTo>
                <a:lnTo>
                  <a:pt x="643" y="114"/>
                </a:lnTo>
                <a:lnTo>
                  <a:pt x="647" y="114"/>
                </a:lnTo>
                <a:lnTo>
                  <a:pt x="650" y="115"/>
                </a:lnTo>
                <a:lnTo>
                  <a:pt x="652" y="117"/>
                </a:lnTo>
                <a:lnTo>
                  <a:pt x="654" y="118"/>
                </a:lnTo>
                <a:lnTo>
                  <a:pt x="656" y="121"/>
                </a:lnTo>
                <a:lnTo>
                  <a:pt x="657" y="123"/>
                </a:lnTo>
                <a:lnTo>
                  <a:pt x="658" y="127"/>
                </a:lnTo>
                <a:lnTo>
                  <a:pt x="658" y="129"/>
                </a:lnTo>
                <a:lnTo>
                  <a:pt x="658" y="389"/>
                </a:lnTo>
                <a:lnTo>
                  <a:pt x="703" y="389"/>
                </a:lnTo>
                <a:lnTo>
                  <a:pt x="706" y="390"/>
                </a:lnTo>
                <a:lnTo>
                  <a:pt x="710" y="391"/>
                </a:lnTo>
                <a:lnTo>
                  <a:pt x="712" y="392"/>
                </a:lnTo>
                <a:lnTo>
                  <a:pt x="714" y="394"/>
                </a:lnTo>
                <a:lnTo>
                  <a:pt x="716" y="396"/>
                </a:lnTo>
                <a:lnTo>
                  <a:pt x="717" y="398"/>
                </a:lnTo>
                <a:lnTo>
                  <a:pt x="718" y="402"/>
                </a:lnTo>
                <a:lnTo>
                  <a:pt x="718" y="404"/>
                </a:lnTo>
                <a:lnTo>
                  <a:pt x="718" y="464"/>
                </a:lnTo>
                <a:close/>
                <a:moveTo>
                  <a:pt x="643" y="763"/>
                </a:moveTo>
                <a:lnTo>
                  <a:pt x="638" y="762"/>
                </a:lnTo>
                <a:lnTo>
                  <a:pt x="632" y="762"/>
                </a:lnTo>
                <a:lnTo>
                  <a:pt x="626" y="760"/>
                </a:lnTo>
                <a:lnTo>
                  <a:pt x="621" y="758"/>
                </a:lnTo>
                <a:lnTo>
                  <a:pt x="616" y="756"/>
                </a:lnTo>
                <a:lnTo>
                  <a:pt x="610" y="753"/>
                </a:lnTo>
                <a:lnTo>
                  <a:pt x="606" y="749"/>
                </a:lnTo>
                <a:lnTo>
                  <a:pt x="602" y="745"/>
                </a:lnTo>
                <a:lnTo>
                  <a:pt x="597" y="741"/>
                </a:lnTo>
                <a:lnTo>
                  <a:pt x="594" y="737"/>
                </a:lnTo>
                <a:lnTo>
                  <a:pt x="591" y="731"/>
                </a:lnTo>
                <a:lnTo>
                  <a:pt x="589" y="727"/>
                </a:lnTo>
                <a:lnTo>
                  <a:pt x="587" y="720"/>
                </a:lnTo>
                <a:lnTo>
                  <a:pt x="586" y="715"/>
                </a:lnTo>
                <a:lnTo>
                  <a:pt x="584" y="710"/>
                </a:lnTo>
                <a:lnTo>
                  <a:pt x="583" y="703"/>
                </a:lnTo>
                <a:lnTo>
                  <a:pt x="584" y="697"/>
                </a:lnTo>
                <a:lnTo>
                  <a:pt x="586" y="692"/>
                </a:lnTo>
                <a:lnTo>
                  <a:pt x="587" y="685"/>
                </a:lnTo>
                <a:lnTo>
                  <a:pt x="589" y="680"/>
                </a:lnTo>
                <a:lnTo>
                  <a:pt x="591" y="674"/>
                </a:lnTo>
                <a:lnTo>
                  <a:pt x="594" y="670"/>
                </a:lnTo>
                <a:lnTo>
                  <a:pt x="597" y="665"/>
                </a:lnTo>
                <a:lnTo>
                  <a:pt x="602" y="661"/>
                </a:lnTo>
                <a:lnTo>
                  <a:pt x="606" y="657"/>
                </a:lnTo>
                <a:lnTo>
                  <a:pt x="610" y="653"/>
                </a:lnTo>
                <a:lnTo>
                  <a:pt x="616" y="651"/>
                </a:lnTo>
                <a:lnTo>
                  <a:pt x="621" y="648"/>
                </a:lnTo>
                <a:lnTo>
                  <a:pt x="626" y="646"/>
                </a:lnTo>
                <a:lnTo>
                  <a:pt x="632" y="645"/>
                </a:lnTo>
                <a:lnTo>
                  <a:pt x="638" y="643"/>
                </a:lnTo>
                <a:lnTo>
                  <a:pt x="643" y="643"/>
                </a:lnTo>
                <a:lnTo>
                  <a:pt x="650" y="643"/>
                </a:lnTo>
                <a:lnTo>
                  <a:pt x="656" y="645"/>
                </a:lnTo>
                <a:lnTo>
                  <a:pt x="662" y="646"/>
                </a:lnTo>
                <a:lnTo>
                  <a:pt x="667" y="648"/>
                </a:lnTo>
                <a:lnTo>
                  <a:pt x="672" y="651"/>
                </a:lnTo>
                <a:lnTo>
                  <a:pt x="678" y="653"/>
                </a:lnTo>
                <a:lnTo>
                  <a:pt x="682" y="657"/>
                </a:lnTo>
                <a:lnTo>
                  <a:pt x="686" y="661"/>
                </a:lnTo>
                <a:lnTo>
                  <a:pt x="690" y="665"/>
                </a:lnTo>
                <a:lnTo>
                  <a:pt x="694" y="670"/>
                </a:lnTo>
                <a:lnTo>
                  <a:pt x="697" y="674"/>
                </a:lnTo>
                <a:lnTo>
                  <a:pt x="699" y="680"/>
                </a:lnTo>
                <a:lnTo>
                  <a:pt x="701" y="685"/>
                </a:lnTo>
                <a:lnTo>
                  <a:pt x="702" y="692"/>
                </a:lnTo>
                <a:lnTo>
                  <a:pt x="703" y="697"/>
                </a:lnTo>
                <a:lnTo>
                  <a:pt x="703" y="703"/>
                </a:lnTo>
                <a:lnTo>
                  <a:pt x="703" y="710"/>
                </a:lnTo>
                <a:lnTo>
                  <a:pt x="702" y="715"/>
                </a:lnTo>
                <a:lnTo>
                  <a:pt x="701" y="720"/>
                </a:lnTo>
                <a:lnTo>
                  <a:pt x="699" y="727"/>
                </a:lnTo>
                <a:lnTo>
                  <a:pt x="697" y="731"/>
                </a:lnTo>
                <a:lnTo>
                  <a:pt x="694" y="737"/>
                </a:lnTo>
                <a:lnTo>
                  <a:pt x="690" y="741"/>
                </a:lnTo>
                <a:lnTo>
                  <a:pt x="686" y="745"/>
                </a:lnTo>
                <a:lnTo>
                  <a:pt x="682" y="749"/>
                </a:lnTo>
                <a:lnTo>
                  <a:pt x="678" y="753"/>
                </a:lnTo>
                <a:lnTo>
                  <a:pt x="672" y="756"/>
                </a:lnTo>
                <a:lnTo>
                  <a:pt x="667" y="758"/>
                </a:lnTo>
                <a:lnTo>
                  <a:pt x="662" y="760"/>
                </a:lnTo>
                <a:lnTo>
                  <a:pt x="656" y="762"/>
                </a:lnTo>
                <a:lnTo>
                  <a:pt x="650" y="762"/>
                </a:lnTo>
                <a:lnTo>
                  <a:pt x="643" y="763"/>
                </a:lnTo>
                <a:close/>
                <a:moveTo>
                  <a:pt x="540" y="284"/>
                </a:moveTo>
                <a:lnTo>
                  <a:pt x="538" y="287"/>
                </a:lnTo>
                <a:lnTo>
                  <a:pt x="537" y="290"/>
                </a:lnTo>
                <a:lnTo>
                  <a:pt x="536" y="294"/>
                </a:lnTo>
                <a:lnTo>
                  <a:pt x="534" y="296"/>
                </a:lnTo>
                <a:lnTo>
                  <a:pt x="532" y="297"/>
                </a:lnTo>
                <a:lnTo>
                  <a:pt x="530" y="298"/>
                </a:lnTo>
                <a:lnTo>
                  <a:pt x="527" y="299"/>
                </a:lnTo>
                <a:lnTo>
                  <a:pt x="525" y="299"/>
                </a:lnTo>
                <a:lnTo>
                  <a:pt x="480" y="299"/>
                </a:lnTo>
                <a:lnTo>
                  <a:pt x="480" y="543"/>
                </a:lnTo>
                <a:lnTo>
                  <a:pt x="479" y="546"/>
                </a:lnTo>
                <a:lnTo>
                  <a:pt x="479" y="549"/>
                </a:lnTo>
                <a:lnTo>
                  <a:pt x="476" y="551"/>
                </a:lnTo>
                <a:lnTo>
                  <a:pt x="475" y="554"/>
                </a:lnTo>
                <a:lnTo>
                  <a:pt x="472" y="556"/>
                </a:lnTo>
                <a:lnTo>
                  <a:pt x="470" y="557"/>
                </a:lnTo>
                <a:lnTo>
                  <a:pt x="467" y="558"/>
                </a:lnTo>
                <a:lnTo>
                  <a:pt x="465" y="558"/>
                </a:lnTo>
                <a:lnTo>
                  <a:pt x="461" y="558"/>
                </a:lnTo>
                <a:lnTo>
                  <a:pt x="458" y="557"/>
                </a:lnTo>
                <a:lnTo>
                  <a:pt x="456" y="556"/>
                </a:lnTo>
                <a:lnTo>
                  <a:pt x="454" y="554"/>
                </a:lnTo>
                <a:lnTo>
                  <a:pt x="452" y="551"/>
                </a:lnTo>
                <a:lnTo>
                  <a:pt x="451" y="549"/>
                </a:lnTo>
                <a:lnTo>
                  <a:pt x="450" y="546"/>
                </a:lnTo>
                <a:lnTo>
                  <a:pt x="450" y="543"/>
                </a:lnTo>
                <a:lnTo>
                  <a:pt x="450" y="299"/>
                </a:lnTo>
                <a:lnTo>
                  <a:pt x="405" y="299"/>
                </a:lnTo>
                <a:lnTo>
                  <a:pt x="402" y="299"/>
                </a:lnTo>
                <a:lnTo>
                  <a:pt x="398" y="298"/>
                </a:lnTo>
                <a:lnTo>
                  <a:pt x="396" y="297"/>
                </a:lnTo>
                <a:lnTo>
                  <a:pt x="394" y="296"/>
                </a:lnTo>
                <a:lnTo>
                  <a:pt x="392" y="294"/>
                </a:lnTo>
                <a:lnTo>
                  <a:pt x="391" y="290"/>
                </a:lnTo>
                <a:lnTo>
                  <a:pt x="390" y="287"/>
                </a:lnTo>
                <a:lnTo>
                  <a:pt x="390" y="284"/>
                </a:lnTo>
                <a:lnTo>
                  <a:pt x="390" y="225"/>
                </a:lnTo>
                <a:lnTo>
                  <a:pt x="390" y="222"/>
                </a:lnTo>
                <a:lnTo>
                  <a:pt x="391" y="219"/>
                </a:lnTo>
                <a:lnTo>
                  <a:pt x="392" y="217"/>
                </a:lnTo>
                <a:lnTo>
                  <a:pt x="394" y="214"/>
                </a:lnTo>
                <a:lnTo>
                  <a:pt x="396" y="212"/>
                </a:lnTo>
                <a:lnTo>
                  <a:pt x="398" y="211"/>
                </a:lnTo>
                <a:lnTo>
                  <a:pt x="402" y="210"/>
                </a:lnTo>
                <a:lnTo>
                  <a:pt x="405" y="210"/>
                </a:lnTo>
                <a:lnTo>
                  <a:pt x="450" y="210"/>
                </a:lnTo>
                <a:lnTo>
                  <a:pt x="450" y="129"/>
                </a:lnTo>
                <a:lnTo>
                  <a:pt x="450" y="126"/>
                </a:lnTo>
                <a:lnTo>
                  <a:pt x="451" y="123"/>
                </a:lnTo>
                <a:lnTo>
                  <a:pt x="452" y="121"/>
                </a:lnTo>
                <a:lnTo>
                  <a:pt x="454" y="118"/>
                </a:lnTo>
                <a:lnTo>
                  <a:pt x="456" y="117"/>
                </a:lnTo>
                <a:lnTo>
                  <a:pt x="458" y="115"/>
                </a:lnTo>
                <a:lnTo>
                  <a:pt x="461" y="114"/>
                </a:lnTo>
                <a:lnTo>
                  <a:pt x="465" y="114"/>
                </a:lnTo>
                <a:lnTo>
                  <a:pt x="467" y="114"/>
                </a:lnTo>
                <a:lnTo>
                  <a:pt x="470" y="115"/>
                </a:lnTo>
                <a:lnTo>
                  <a:pt x="472" y="117"/>
                </a:lnTo>
                <a:lnTo>
                  <a:pt x="475" y="118"/>
                </a:lnTo>
                <a:lnTo>
                  <a:pt x="476" y="121"/>
                </a:lnTo>
                <a:lnTo>
                  <a:pt x="479" y="123"/>
                </a:lnTo>
                <a:lnTo>
                  <a:pt x="479" y="127"/>
                </a:lnTo>
                <a:lnTo>
                  <a:pt x="480" y="129"/>
                </a:lnTo>
                <a:lnTo>
                  <a:pt x="480" y="210"/>
                </a:lnTo>
                <a:lnTo>
                  <a:pt x="525" y="210"/>
                </a:lnTo>
                <a:lnTo>
                  <a:pt x="527" y="210"/>
                </a:lnTo>
                <a:lnTo>
                  <a:pt x="530" y="211"/>
                </a:lnTo>
                <a:lnTo>
                  <a:pt x="532" y="212"/>
                </a:lnTo>
                <a:lnTo>
                  <a:pt x="534" y="214"/>
                </a:lnTo>
                <a:lnTo>
                  <a:pt x="536" y="217"/>
                </a:lnTo>
                <a:lnTo>
                  <a:pt x="537" y="219"/>
                </a:lnTo>
                <a:lnTo>
                  <a:pt x="538" y="222"/>
                </a:lnTo>
                <a:lnTo>
                  <a:pt x="540" y="225"/>
                </a:lnTo>
                <a:lnTo>
                  <a:pt x="540" y="284"/>
                </a:lnTo>
                <a:close/>
                <a:moveTo>
                  <a:pt x="465" y="763"/>
                </a:moveTo>
                <a:lnTo>
                  <a:pt x="458" y="762"/>
                </a:lnTo>
                <a:lnTo>
                  <a:pt x="452" y="762"/>
                </a:lnTo>
                <a:lnTo>
                  <a:pt x="446" y="760"/>
                </a:lnTo>
                <a:lnTo>
                  <a:pt x="441" y="758"/>
                </a:lnTo>
                <a:lnTo>
                  <a:pt x="436" y="756"/>
                </a:lnTo>
                <a:lnTo>
                  <a:pt x="430" y="753"/>
                </a:lnTo>
                <a:lnTo>
                  <a:pt x="426" y="749"/>
                </a:lnTo>
                <a:lnTo>
                  <a:pt x="422" y="745"/>
                </a:lnTo>
                <a:lnTo>
                  <a:pt x="419" y="741"/>
                </a:lnTo>
                <a:lnTo>
                  <a:pt x="414" y="737"/>
                </a:lnTo>
                <a:lnTo>
                  <a:pt x="412" y="731"/>
                </a:lnTo>
                <a:lnTo>
                  <a:pt x="409" y="727"/>
                </a:lnTo>
                <a:lnTo>
                  <a:pt x="407" y="720"/>
                </a:lnTo>
                <a:lnTo>
                  <a:pt x="406" y="715"/>
                </a:lnTo>
                <a:lnTo>
                  <a:pt x="405" y="710"/>
                </a:lnTo>
                <a:lnTo>
                  <a:pt x="405" y="703"/>
                </a:lnTo>
                <a:lnTo>
                  <a:pt x="405" y="697"/>
                </a:lnTo>
                <a:lnTo>
                  <a:pt x="406" y="692"/>
                </a:lnTo>
                <a:lnTo>
                  <a:pt x="407" y="685"/>
                </a:lnTo>
                <a:lnTo>
                  <a:pt x="409" y="680"/>
                </a:lnTo>
                <a:lnTo>
                  <a:pt x="412" y="674"/>
                </a:lnTo>
                <a:lnTo>
                  <a:pt x="414" y="670"/>
                </a:lnTo>
                <a:lnTo>
                  <a:pt x="419" y="665"/>
                </a:lnTo>
                <a:lnTo>
                  <a:pt x="422" y="661"/>
                </a:lnTo>
                <a:lnTo>
                  <a:pt x="426" y="657"/>
                </a:lnTo>
                <a:lnTo>
                  <a:pt x="430" y="653"/>
                </a:lnTo>
                <a:lnTo>
                  <a:pt x="436" y="651"/>
                </a:lnTo>
                <a:lnTo>
                  <a:pt x="441" y="648"/>
                </a:lnTo>
                <a:lnTo>
                  <a:pt x="446" y="646"/>
                </a:lnTo>
                <a:lnTo>
                  <a:pt x="452" y="645"/>
                </a:lnTo>
                <a:lnTo>
                  <a:pt x="458" y="643"/>
                </a:lnTo>
                <a:lnTo>
                  <a:pt x="465" y="643"/>
                </a:lnTo>
                <a:lnTo>
                  <a:pt x="470" y="643"/>
                </a:lnTo>
                <a:lnTo>
                  <a:pt x="476" y="645"/>
                </a:lnTo>
                <a:lnTo>
                  <a:pt x="482" y="646"/>
                </a:lnTo>
                <a:lnTo>
                  <a:pt x="487" y="648"/>
                </a:lnTo>
                <a:lnTo>
                  <a:pt x="492" y="651"/>
                </a:lnTo>
                <a:lnTo>
                  <a:pt x="498" y="653"/>
                </a:lnTo>
                <a:lnTo>
                  <a:pt x="502" y="657"/>
                </a:lnTo>
                <a:lnTo>
                  <a:pt x="506" y="661"/>
                </a:lnTo>
                <a:lnTo>
                  <a:pt x="511" y="665"/>
                </a:lnTo>
                <a:lnTo>
                  <a:pt x="514" y="670"/>
                </a:lnTo>
                <a:lnTo>
                  <a:pt x="517" y="674"/>
                </a:lnTo>
                <a:lnTo>
                  <a:pt x="519" y="680"/>
                </a:lnTo>
                <a:lnTo>
                  <a:pt x="521" y="685"/>
                </a:lnTo>
                <a:lnTo>
                  <a:pt x="522" y="692"/>
                </a:lnTo>
                <a:lnTo>
                  <a:pt x="524" y="697"/>
                </a:lnTo>
                <a:lnTo>
                  <a:pt x="525" y="703"/>
                </a:lnTo>
                <a:lnTo>
                  <a:pt x="524" y="710"/>
                </a:lnTo>
                <a:lnTo>
                  <a:pt x="522" y="715"/>
                </a:lnTo>
                <a:lnTo>
                  <a:pt x="521" y="720"/>
                </a:lnTo>
                <a:lnTo>
                  <a:pt x="519" y="727"/>
                </a:lnTo>
                <a:lnTo>
                  <a:pt x="517" y="731"/>
                </a:lnTo>
                <a:lnTo>
                  <a:pt x="514" y="737"/>
                </a:lnTo>
                <a:lnTo>
                  <a:pt x="511" y="741"/>
                </a:lnTo>
                <a:lnTo>
                  <a:pt x="506" y="745"/>
                </a:lnTo>
                <a:lnTo>
                  <a:pt x="502" y="749"/>
                </a:lnTo>
                <a:lnTo>
                  <a:pt x="498" y="753"/>
                </a:lnTo>
                <a:lnTo>
                  <a:pt x="492" y="756"/>
                </a:lnTo>
                <a:lnTo>
                  <a:pt x="487" y="758"/>
                </a:lnTo>
                <a:lnTo>
                  <a:pt x="482" y="760"/>
                </a:lnTo>
                <a:lnTo>
                  <a:pt x="476" y="762"/>
                </a:lnTo>
                <a:lnTo>
                  <a:pt x="470" y="762"/>
                </a:lnTo>
                <a:lnTo>
                  <a:pt x="465" y="763"/>
                </a:lnTo>
                <a:close/>
                <a:moveTo>
                  <a:pt x="330" y="404"/>
                </a:moveTo>
                <a:lnTo>
                  <a:pt x="330" y="407"/>
                </a:lnTo>
                <a:lnTo>
                  <a:pt x="329" y="410"/>
                </a:lnTo>
                <a:lnTo>
                  <a:pt x="328" y="412"/>
                </a:lnTo>
                <a:lnTo>
                  <a:pt x="326" y="414"/>
                </a:lnTo>
                <a:lnTo>
                  <a:pt x="323" y="417"/>
                </a:lnTo>
                <a:lnTo>
                  <a:pt x="320" y="418"/>
                </a:lnTo>
                <a:lnTo>
                  <a:pt x="318" y="419"/>
                </a:lnTo>
                <a:lnTo>
                  <a:pt x="315" y="419"/>
                </a:lnTo>
                <a:lnTo>
                  <a:pt x="270" y="419"/>
                </a:lnTo>
                <a:lnTo>
                  <a:pt x="270" y="543"/>
                </a:lnTo>
                <a:lnTo>
                  <a:pt x="270" y="546"/>
                </a:lnTo>
                <a:lnTo>
                  <a:pt x="269" y="549"/>
                </a:lnTo>
                <a:lnTo>
                  <a:pt x="268" y="551"/>
                </a:lnTo>
                <a:lnTo>
                  <a:pt x="266" y="554"/>
                </a:lnTo>
                <a:lnTo>
                  <a:pt x="263" y="556"/>
                </a:lnTo>
                <a:lnTo>
                  <a:pt x="260" y="557"/>
                </a:lnTo>
                <a:lnTo>
                  <a:pt x="258" y="558"/>
                </a:lnTo>
                <a:lnTo>
                  <a:pt x="255" y="558"/>
                </a:lnTo>
                <a:lnTo>
                  <a:pt x="252" y="558"/>
                </a:lnTo>
                <a:lnTo>
                  <a:pt x="250" y="557"/>
                </a:lnTo>
                <a:lnTo>
                  <a:pt x="246" y="556"/>
                </a:lnTo>
                <a:lnTo>
                  <a:pt x="244" y="554"/>
                </a:lnTo>
                <a:lnTo>
                  <a:pt x="242" y="551"/>
                </a:lnTo>
                <a:lnTo>
                  <a:pt x="241" y="549"/>
                </a:lnTo>
                <a:lnTo>
                  <a:pt x="240" y="546"/>
                </a:lnTo>
                <a:lnTo>
                  <a:pt x="240" y="543"/>
                </a:lnTo>
                <a:lnTo>
                  <a:pt x="240" y="419"/>
                </a:lnTo>
                <a:lnTo>
                  <a:pt x="195" y="419"/>
                </a:lnTo>
                <a:lnTo>
                  <a:pt x="192" y="419"/>
                </a:lnTo>
                <a:lnTo>
                  <a:pt x="190" y="418"/>
                </a:lnTo>
                <a:lnTo>
                  <a:pt x="186" y="417"/>
                </a:lnTo>
                <a:lnTo>
                  <a:pt x="184" y="414"/>
                </a:lnTo>
                <a:lnTo>
                  <a:pt x="183" y="412"/>
                </a:lnTo>
                <a:lnTo>
                  <a:pt x="181" y="410"/>
                </a:lnTo>
                <a:lnTo>
                  <a:pt x="180" y="407"/>
                </a:lnTo>
                <a:lnTo>
                  <a:pt x="180" y="404"/>
                </a:lnTo>
                <a:lnTo>
                  <a:pt x="180" y="344"/>
                </a:lnTo>
                <a:lnTo>
                  <a:pt x="180" y="342"/>
                </a:lnTo>
                <a:lnTo>
                  <a:pt x="181" y="339"/>
                </a:lnTo>
                <a:lnTo>
                  <a:pt x="183" y="336"/>
                </a:lnTo>
                <a:lnTo>
                  <a:pt x="184" y="334"/>
                </a:lnTo>
                <a:lnTo>
                  <a:pt x="186" y="332"/>
                </a:lnTo>
                <a:lnTo>
                  <a:pt x="190" y="331"/>
                </a:lnTo>
                <a:lnTo>
                  <a:pt x="192" y="330"/>
                </a:lnTo>
                <a:lnTo>
                  <a:pt x="195" y="329"/>
                </a:lnTo>
                <a:lnTo>
                  <a:pt x="240" y="329"/>
                </a:lnTo>
                <a:lnTo>
                  <a:pt x="240" y="129"/>
                </a:lnTo>
                <a:lnTo>
                  <a:pt x="240" y="126"/>
                </a:lnTo>
                <a:lnTo>
                  <a:pt x="241" y="123"/>
                </a:lnTo>
                <a:lnTo>
                  <a:pt x="242" y="121"/>
                </a:lnTo>
                <a:lnTo>
                  <a:pt x="244" y="118"/>
                </a:lnTo>
                <a:lnTo>
                  <a:pt x="246" y="117"/>
                </a:lnTo>
                <a:lnTo>
                  <a:pt x="250" y="115"/>
                </a:lnTo>
                <a:lnTo>
                  <a:pt x="252" y="114"/>
                </a:lnTo>
                <a:lnTo>
                  <a:pt x="255" y="114"/>
                </a:lnTo>
                <a:lnTo>
                  <a:pt x="258" y="114"/>
                </a:lnTo>
                <a:lnTo>
                  <a:pt x="260" y="115"/>
                </a:lnTo>
                <a:lnTo>
                  <a:pt x="263" y="117"/>
                </a:lnTo>
                <a:lnTo>
                  <a:pt x="266" y="118"/>
                </a:lnTo>
                <a:lnTo>
                  <a:pt x="268" y="121"/>
                </a:lnTo>
                <a:lnTo>
                  <a:pt x="269" y="123"/>
                </a:lnTo>
                <a:lnTo>
                  <a:pt x="270" y="127"/>
                </a:lnTo>
                <a:lnTo>
                  <a:pt x="270" y="129"/>
                </a:lnTo>
                <a:lnTo>
                  <a:pt x="270" y="329"/>
                </a:lnTo>
                <a:lnTo>
                  <a:pt x="315" y="329"/>
                </a:lnTo>
                <a:lnTo>
                  <a:pt x="318" y="330"/>
                </a:lnTo>
                <a:lnTo>
                  <a:pt x="320" y="331"/>
                </a:lnTo>
                <a:lnTo>
                  <a:pt x="323" y="332"/>
                </a:lnTo>
                <a:lnTo>
                  <a:pt x="326" y="334"/>
                </a:lnTo>
                <a:lnTo>
                  <a:pt x="328" y="336"/>
                </a:lnTo>
                <a:lnTo>
                  <a:pt x="329" y="339"/>
                </a:lnTo>
                <a:lnTo>
                  <a:pt x="330" y="342"/>
                </a:lnTo>
                <a:lnTo>
                  <a:pt x="330" y="344"/>
                </a:lnTo>
                <a:lnTo>
                  <a:pt x="330" y="404"/>
                </a:lnTo>
                <a:close/>
                <a:moveTo>
                  <a:pt x="255" y="763"/>
                </a:moveTo>
                <a:lnTo>
                  <a:pt x="249" y="762"/>
                </a:lnTo>
                <a:lnTo>
                  <a:pt x="243" y="762"/>
                </a:lnTo>
                <a:lnTo>
                  <a:pt x="237" y="760"/>
                </a:lnTo>
                <a:lnTo>
                  <a:pt x="231" y="758"/>
                </a:lnTo>
                <a:lnTo>
                  <a:pt x="226" y="756"/>
                </a:lnTo>
                <a:lnTo>
                  <a:pt x="222" y="753"/>
                </a:lnTo>
                <a:lnTo>
                  <a:pt x="216" y="749"/>
                </a:lnTo>
                <a:lnTo>
                  <a:pt x="212" y="745"/>
                </a:lnTo>
                <a:lnTo>
                  <a:pt x="209" y="741"/>
                </a:lnTo>
                <a:lnTo>
                  <a:pt x="206" y="737"/>
                </a:lnTo>
                <a:lnTo>
                  <a:pt x="203" y="731"/>
                </a:lnTo>
                <a:lnTo>
                  <a:pt x="200" y="727"/>
                </a:lnTo>
                <a:lnTo>
                  <a:pt x="198" y="720"/>
                </a:lnTo>
                <a:lnTo>
                  <a:pt x="196" y="715"/>
                </a:lnTo>
                <a:lnTo>
                  <a:pt x="195" y="710"/>
                </a:lnTo>
                <a:lnTo>
                  <a:pt x="195" y="703"/>
                </a:lnTo>
                <a:lnTo>
                  <a:pt x="195" y="697"/>
                </a:lnTo>
                <a:lnTo>
                  <a:pt x="196" y="692"/>
                </a:lnTo>
                <a:lnTo>
                  <a:pt x="198" y="685"/>
                </a:lnTo>
                <a:lnTo>
                  <a:pt x="200" y="680"/>
                </a:lnTo>
                <a:lnTo>
                  <a:pt x="203" y="674"/>
                </a:lnTo>
                <a:lnTo>
                  <a:pt x="206" y="670"/>
                </a:lnTo>
                <a:lnTo>
                  <a:pt x="209" y="665"/>
                </a:lnTo>
                <a:lnTo>
                  <a:pt x="212" y="661"/>
                </a:lnTo>
                <a:lnTo>
                  <a:pt x="216" y="657"/>
                </a:lnTo>
                <a:lnTo>
                  <a:pt x="222" y="653"/>
                </a:lnTo>
                <a:lnTo>
                  <a:pt x="226" y="651"/>
                </a:lnTo>
                <a:lnTo>
                  <a:pt x="231" y="648"/>
                </a:lnTo>
                <a:lnTo>
                  <a:pt x="237" y="646"/>
                </a:lnTo>
                <a:lnTo>
                  <a:pt x="243" y="645"/>
                </a:lnTo>
                <a:lnTo>
                  <a:pt x="249" y="643"/>
                </a:lnTo>
                <a:lnTo>
                  <a:pt x="255" y="643"/>
                </a:lnTo>
                <a:lnTo>
                  <a:pt x="261" y="643"/>
                </a:lnTo>
                <a:lnTo>
                  <a:pt x="267" y="645"/>
                </a:lnTo>
                <a:lnTo>
                  <a:pt x="273" y="646"/>
                </a:lnTo>
                <a:lnTo>
                  <a:pt x="278" y="648"/>
                </a:lnTo>
                <a:lnTo>
                  <a:pt x="284" y="651"/>
                </a:lnTo>
                <a:lnTo>
                  <a:pt x="288" y="653"/>
                </a:lnTo>
                <a:lnTo>
                  <a:pt x="293" y="657"/>
                </a:lnTo>
                <a:lnTo>
                  <a:pt x="298" y="661"/>
                </a:lnTo>
                <a:lnTo>
                  <a:pt x="301" y="665"/>
                </a:lnTo>
                <a:lnTo>
                  <a:pt x="304" y="670"/>
                </a:lnTo>
                <a:lnTo>
                  <a:pt x="307" y="674"/>
                </a:lnTo>
                <a:lnTo>
                  <a:pt x="311" y="680"/>
                </a:lnTo>
                <a:lnTo>
                  <a:pt x="312" y="685"/>
                </a:lnTo>
                <a:lnTo>
                  <a:pt x="314" y="692"/>
                </a:lnTo>
                <a:lnTo>
                  <a:pt x="315" y="697"/>
                </a:lnTo>
                <a:lnTo>
                  <a:pt x="315" y="703"/>
                </a:lnTo>
                <a:lnTo>
                  <a:pt x="315" y="710"/>
                </a:lnTo>
                <a:lnTo>
                  <a:pt x="314" y="715"/>
                </a:lnTo>
                <a:lnTo>
                  <a:pt x="312" y="720"/>
                </a:lnTo>
                <a:lnTo>
                  <a:pt x="311" y="727"/>
                </a:lnTo>
                <a:lnTo>
                  <a:pt x="307" y="731"/>
                </a:lnTo>
                <a:lnTo>
                  <a:pt x="304" y="737"/>
                </a:lnTo>
                <a:lnTo>
                  <a:pt x="301" y="741"/>
                </a:lnTo>
                <a:lnTo>
                  <a:pt x="298" y="745"/>
                </a:lnTo>
                <a:lnTo>
                  <a:pt x="293" y="749"/>
                </a:lnTo>
                <a:lnTo>
                  <a:pt x="288" y="753"/>
                </a:lnTo>
                <a:lnTo>
                  <a:pt x="284" y="756"/>
                </a:lnTo>
                <a:lnTo>
                  <a:pt x="278" y="758"/>
                </a:lnTo>
                <a:lnTo>
                  <a:pt x="273" y="760"/>
                </a:lnTo>
                <a:lnTo>
                  <a:pt x="267" y="762"/>
                </a:lnTo>
                <a:lnTo>
                  <a:pt x="261" y="762"/>
                </a:lnTo>
                <a:lnTo>
                  <a:pt x="255" y="763"/>
                </a:lnTo>
                <a:close/>
                <a:moveTo>
                  <a:pt x="883" y="0"/>
                </a:moveTo>
                <a:lnTo>
                  <a:pt x="15" y="0"/>
                </a:lnTo>
                <a:lnTo>
                  <a:pt x="13" y="0"/>
                </a:lnTo>
                <a:lnTo>
                  <a:pt x="10" y="2"/>
                </a:lnTo>
                <a:lnTo>
                  <a:pt x="8" y="3"/>
                </a:lnTo>
                <a:lnTo>
                  <a:pt x="6" y="5"/>
                </a:lnTo>
                <a:lnTo>
                  <a:pt x="3" y="7"/>
                </a:lnTo>
                <a:lnTo>
                  <a:pt x="2" y="10"/>
                </a:lnTo>
                <a:lnTo>
                  <a:pt x="1" y="12"/>
                </a:lnTo>
                <a:lnTo>
                  <a:pt x="0" y="15"/>
                </a:lnTo>
                <a:lnTo>
                  <a:pt x="0" y="883"/>
                </a:lnTo>
                <a:lnTo>
                  <a:pt x="1" y="886"/>
                </a:lnTo>
                <a:lnTo>
                  <a:pt x="2" y="888"/>
                </a:lnTo>
                <a:lnTo>
                  <a:pt x="3" y="892"/>
                </a:lnTo>
                <a:lnTo>
                  <a:pt x="6" y="894"/>
                </a:lnTo>
                <a:lnTo>
                  <a:pt x="8" y="895"/>
                </a:lnTo>
                <a:lnTo>
                  <a:pt x="10" y="897"/>
                </a:lnTo>
                <a:lnTo>
                  <a:pt x="13" y="897"/>
                </a:lnTo>
                <a:lnTo>
                  <a:pt x="15" y="898"/>
                </a:lnTo>
                <a:lnTo>
                  <a:pt x="883" y="898"/>
                </a:lnTo>
                <a:lnTo>
                  <a:pt x="886" y="897"/>
                </a:lnTo>
                <a:lnTo>
                  <a:pt x="888" y="897"/>
                </a:lnTo>
                <a:lnTo>
                  <a:pt x="892" y="895"/>
                </a:lnTo>
                <a:lnTo>
                  <a:pt x="894" y="894"/>
                </a:lnTo>
                <a:lnTo>
                  <a:pt x="896" y="892"/>
                </a:lnTo>
                <a:lnTo>
                  <a:pt x="897" y="888"/>
                </a:lnTo>
                <a:lnTo>
                  <a:pt x="898" y="886"/>
                </a:lnTo>
                <a:lnTo>
                  <a:pt x="898" y="883"/>
                </a:lnTo>
                <a:lnTo>
                  <a:pt x="898" y="15"/>
                </a:lnTo>
                <a:lnTo>
                  <a:pt x="898" y="12"/>
                </a:lnTo>
                <a:lnTo>
                  <a:pt x="897" y="10"/>
                </a:lnTo>
                <a:lnTo>
                  <a:pt x="896" y="7"/>
                </a:lnTo>
                <a:lnTo>
                  <a:pt x="894" y="5"/>
                </a:lnTo>
                <a:lnTo>
                  <a:pt x="892" y="3"/>
                </a:lnTo>
                <a:lnTo>
                  <a:pt x="888" y="2"/>
                </a:lnTo>
                <a:lnTo>
                  <a:pt x="886" y="0"/>
                </a:lnTo>
                <a:lnTo>
                  <a:pt x="88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6F1D745-C9C0-4343-B79E-DEB22668E3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5655" y="3393864"/>
            <a:ext cx="341406" cy="335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715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A588A72A-976E-478A-9DD3-765AB3ED4C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8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Type of data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C1CAF08-13B9-48BA-A271-8CE5B568A664}"/>
              </a:ext>
            </a:extLst>
          </p:cNvPr>
          <p:cNvSpPr/>
          <p:nvPr/>
        </p:nvSpPr>
        <p:spPr>
          <a:xfrm>
            <a:off x="1211942" y="1003654"/>
            <a:ext cx="2746296" cy="66479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+mj-lt"/>
              </a:rPr>
              <a:t>COVID	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D1B1E083-D07C-4934-9782-F7CCA3539ACF}"/>
              </a:ext>
            </a:extLst>
          </p:cNvPr>
          <p:cNvSpPr/>
          <p:nvPr/>
        </p:nvSpPr>
        <p:spPr>
          <a:xfrm>
            <a:off x="4412885" y="1015162"/>
            <a:ext cx="2746296" cy="66479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+mj-lt"/>
              </a:rPr>
              <a:t>Pneumonia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EBD06280-71F4-4832-A31C-772537FAE929}"/>
              </a:ext>
            </a:extLst>
          </p:cNvPr>
          <p:cNvSpPr/>
          <p:nvPr/>
        </p:nvSpPr>
        <p:spPr>
          <a:xfrm rot="16200000">
            <a:off x="94246" y="3912398"/>
            <a:ext cx="1275191" cy="664797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+mj-lt"/>
              </a:rPr>
              <a:t>SIZE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917D965-B5BB-41DC-BB5E-C27AF802DD50}"/>
              </a:ext>
            </a:extLst>
          </p:cNvPr>
          <p:cNvSpPr/>
          <p:nvPr/>
        </p:nvSpPr>
        <p:spPr>
          <a:xfrm rot="16200000">
            <a:off x="33427" y="2219985"/>
            <a:ext cx="1396830" cy="664797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+mj-lt"/>
              </a:rPr>
              <a:t># IMAGES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CBC1BB2-55FC-4E8F-A171-32FAA820D2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329" y="3330099"/>
            <a:ext cx="9895342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31A2EAE-EBE4-4CB7-9D0A-105837E80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225522" y="1753299"/>
            <a:ext cx="0" cy="496628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EED6C3DB-47CC-4D49-8E77-169A40A10B53}"/>
              </a:ext>
            </a:extLst>
          </p:cNvPr>
          <p:cNvSpPr/>
          <p:nvPr/>
        </p:nvSpPr>
        <p:spPr>
          <a:xfrm>
            <a:off x="7779116" y="1009197"/>
            <a:ext cx="2746296" cy="66479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+mj-lt"/>
              </a:rPr>
              <a:t>Chest X-Ray8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2804F0-211E-4556-A853-8B7BCD3BD4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8137" y="1722941"/>
            <a:ext cx="6097" cy="4974767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4E8D300A-5574-4EDF-B7DD-1639D6199FA6}"/>
              </a:ext>
            </a:extLst>
          </p:cNvPr>
          <p:cNvSpPr/>
          <p:nvPr/>
        </p:nvSpPr>
        <p:spPr>
          <a:xfrm>
            <a:off x="1313091" y="2148214"/>
            <a:ext cx="2773134" cy="49244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spcBef>
                <a:spcPts val="1200"/>
              </a:spcBef>
              <a:buClr>
                <a:schemeClr val="tx2"/>
              </a:buClr>
            </a:pP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10K : 3.6K : 1.3K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7D925F3-B4CE-4672-9F9A-26747D757298}"/>
              </a:ext>
            </a:extLst>
          </p:cNvPr>
          <p:cNvSpPr/>
          <p:nvPr/>
        </p:nvSpPr>
        <p:spPr>
          <a:xfrm>
            <a:off x="4540263" y="2148214"/>
            <a:ext cx="2773134" cy="49244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spcBef>
                <a:spcPts val="1200"/>
              </a:spcBef>
              <a:buClr>
                <a:schemeClr val="tx2"/>
              </a:buClr>
            </a:pP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3K : 1.5K : 1.5K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B90FBE1-9241-4720-A1C7-4B74CDE25E02}"/>
              </a:ext>
            </a:extLst>
          </p:cNvPr>
          <p:cNvSpPr/>
          <p:nvPr/>
        </p:nvSpPr>
        <p:spPr>
          <a:xfrm>
            <a:off x="7948974" y="1942816"/>
            <a:ext cx="3483903" cy="984885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spcBef>
                <a:spcPts val="1200"/>
              </a:spcBef>
              <a:buClr>
                <a:schemeClr val="tx2"/>
              </a:buClr>
            </a:pP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25K : 12K : 6K : 5K : 3K : 2.7K : 2.6K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10A549E-FDDF-4FFE-A34A-C17EC61E9E07}"/>
              </a:ext>
            </a:extLst>
          </p:cNvPr>
          <p:cNvSpPr/>
          <p:nvPr/>
        </p:nvSpPr>
        <p:spPr>
          <a:xfrm>
            <a:off x="1445566" y="3990218"/>
            <a:ext cx="2773134" cy="49244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spcBef>
                <a:spcPts val="1200"/>
              </a:spcBef>
              <a:buClr>
                <a:schemeClr val="tx2"/>
              </a:buClr>
            </a:pP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299 X 299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1B9F1A9-BE4E-4D87-8087-4986CFB09083}"/>
              </a:ext>
            </a:extLst>
          </p:cNvPr>
          <p:cNvSpPr/>
          <p:nvPr/>
        </p:nvSpPr>
        <p:spPr>
          <a:xfrm>
            <a:off x="4784942" y="3998574"/>
            <a:ext cx="2773134" cy="49244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spcBef>
                <a:spcPts val="1200"/>
              </a:spcBef>
              <a:buClr>
                <a:schemeClr val="tx2"/>
              </a:buClr>
            </a:pP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224 X 224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AF9EDC0-928F-4E9C-90D3-AD140E5D505D}"/>
              </a:ext>
            </a:extLst>
          </p:cNvPr>
          <p:cNvSpPr/>
          <p:nvPr/>
        </p:nvSpPr>
        <p:spPr>
          <a:xfrm>
            <a:off x="8117495" y="3995665"/>
            <a:ext cx="2773134" cy="49244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spcBef>
                <a:spcPts val="1200"/>
              </a:spcBef>
              <a:buClr>
                <a:schemeClr val="tx2"/>
              </a:buClr>
            </a:pP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1024 X 1024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57C439F-102F-40D5-876A-29489DEE2E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064240" y="5068018"/>
            <a:ext cx="9895342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59AF5051-C54D-427F-A6DD-24A11CAEFD66}"/>
              </a:ext>
            </a:extLst>
          </p:cNvPr>
          <p:cNvSpPr/>
          <p:nvPr/>
        </p:nvSpPr>
        <p:spPr>
          <a:xfrm rot="16200000">
            <a:off x="94246" y="5650316"/>
            <a:ext cx="1275191" cy="664797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+mj-lt"/>
              </a:rPr>
              <a:t>CLASSES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956D0A3-B930-4617-857E-17F04F4D995B}"/>
              </a:ext>
            </a:extLst>
          </p:cNvPr>
          <p:cNvSpPr/>
          <p:nvPr/>
        </p:nvSpPr>
        <p:spPr>
          <a:xfrm>
            <a:off x="1778466" y="5653376"/>
            <a:ext cx="2440233" cy="49244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spcBef>
                <a:spcPts val="1200"/>
              </a:spcBef>
              <a:buClr>
                <a:schemeClr val="tx2"/>
              </a:buClr>
            </a:pP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7B7CCDC-7EE0-4414-8D99-86F94F7CF900}"/>
              </a:ext>
            </a:extLst>
          </p:cNvPr>
          <p:cNvSpPr/>
          <p:nvPr/>
        </p:nvSpPr>
        <p:spPr>
          <a:xfrm>
            <a:off x="5335397" y="5653375"/>
            <a:ext cx="2370661" cy="49244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spcBef>
                <a:spcPts val="1200"/>
              </a:spcBef>
              <a:buClr>
                <a:schemeClr val="tx2"/>
              </a:buClr>
            </a:pP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890B711-3D96-4219-A2FA-2189C15C7BE5}"/>
              </a:ext>
            </a:extLst>
          </p:cNvPr>
          <p:cNvSpPr/>
          <p:nvPr/>
        </p:nvSpPr>
        <p:spPr>
          <a:xfrm>
            <a:off x="8815932" y="5657313"/>
            <a:ext cx="2220916" cy="49244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spcBef>
                <a:spcPts val="1200"/>
              </a:spcBef>
              <a:buClr>
                <a:schemeClr val="tx2"/>
              </a:buClr>
            </a:pP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727364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A588A72A-976E-478A-9DD3-765AB3ED4C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8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Type of data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C1CAF08-13B9-48BA-A271-8CE5B568A664}"/>
              </a:ext>
            </a:extLst>
          </p:cNvPr>
          <p:cNvSpPr/>
          <p:nvPr/>
        </p:nvSpPr>
        <p:spPr>
          <a:xfrm>
            <a:off x="669964" y="1009196"/>
            <a:ext cx="2746296" cy="66479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+mj-lt"/>
              </a:rPr>
              <a:t>COVID	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D1B1E083-D07C-4934-9782-F7CCA3539ACF}"/>
              </a:ext>
            </a:extLst>
          </p:cNvPr>
          <p:cNvSpPr/>
          <p:nvPr/>
        </p:nvSpPr>
        <p:spPr>
          <a:xfrm>
            <a:off x="4722852" y="1009194"/>
            <a:ext cx="2746296" cy="66479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+mj-lt"/>
              </a:rPr>
              <a:t>Pneumonia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31A2EAE-EBE4-4CB7-9D0A-105837E80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982242" y="1737876"/>
            <a:ext cx="0" cy="496628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EED6C3DB-47CC-4D49-8E77-169A40A10B53}"/>
              </a:ext>
            </a:extLst>
          </p:cNvPr>
          <p:cNvSpPr/>
          <p:nvPr/>
        </p:nvSpPr>
        <p:spPr>
          <a:xfrm>
            <a:off x="8701905" y="1009195"/>
            <a:ext cx="2746296" cy="66479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+mj-lt"/>
              </a:rPr>
              <a:t>Chest X-Ray8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2804F0-211E-4556-A853-8B7BCD3BD4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7985" y="1729392"/>
            <a:ext cx="6097" cy="497476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610C65E-AC55-4776-A9DC-530A6D5DE2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7039" y="2033561"/>
            <a:ext cx="1666150" cy="1153488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FE177485-D1C7-4691-A0C3-5B2FECB7D9D6}"/>
              </a:ext>
            </a:extLst>
          </p:cNvPr>
          <p:cNvSpPr/>
          <p:nvPr/>
        </p:nvSpPr>
        <p:spPr>
          <a:xfrm>
            <a:off x="5653712" y="1810167"/>
            <a:ext cx="884576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Segoe UI" panose="020B0502040204020203" pitchFamily="34" charset="0"/>
              </a:rPr>
              <a:t>NORMAL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81FAF08-7C72-444A-81A9-6DFCE4E326E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4497" y="3640031"/>
            <a:ext cx="1771234" cy="1153488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797BFDFB-8BB9-477C-85BB-B40E830D05E2}"/>
              </a:ext>
            </a:extLst>
          </p:cNvPr>
          <p:cNvSpPr/>
          <p:nvPr/>
        </p:nvSpPr>
        <p:spPr>
          <a:xfrm>
            <a:off x="5036919" y="3406567"/>
            <a:ext cx="2261217" cy="221920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Segoe UI" panose="020B0502040204020203" pitchFamily="34" charset="0"/>
              </a:rPr>
              <a:t>BACTERIAL PNEUMONIA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5211C94-5920-4D02-A529-239C3839C8B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7039" y="5361063"/>
            <a:ext cx="1623565" cy="1153488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2AE8D67A-DDB9-4AAD-8AF2-B4720F427DFD}"/>
              </a:ext>
            </a:extLst>
          </p:cNvPr>
          <p:cNvSpPr/>
          <p:nvPr/>
        </p:nvSpPr>
        <p:spPr>
          <a:xfrm>
            <a:off x="5245313" y="5139143"/>
            <a:ext cx="1844428" cy="221920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Segoe UI" panose="020B0502040204020203" pitchFamily="34" charset="0"/>
              </a:rPr>
              <a:t>VIRAL PNEUMONIA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F56DA7E-3BCF-405D-87B3-DBB56CC4941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130" y="2117418"/>
            <a:ext cx="1280661" cy="1280661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1E4341A5-C1CB-42EC-A2B3-C22BDEB0EFF3}"/>
              </a:ext>
            </a:extLst>
          </p:cNvPr>
          <p:cNvSpPr/>
          <p:nvPr/>
        </p:nvSpPr>
        <p:spPr>
          <a:xfrm>
            <a:off x="1398254" y="3612312"/>
            <a:ext cx="1235929" cy="221920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Segoe UI" panose="020B0502040204020203" pitchFamily="34" charset="0"/>
              </a:rPr>
              <a:t>COVID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F811E8DC-E77D-413D-BD1A-B6CE544DC06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740" y="3834232"/>
            <a:ext cx="1262051" cy="1262051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CCB94BC8-A62D-4D42-AFFB-040C5515C8FB}"/>
              </a:ext>
            </a:extLst>
          </p:cNvPr>
          <p:cNvSpPr/>
          <p:nvPr/>
        </p:nvSpPr>
        <p:spPr>
          <a:xfrm>
            <a:off x="1283172" y="1898259"/>
            <a:ext cx="884576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Segoe UI" panose="020B0502040204020203" pitchFamily="34" charset="0"/>
              </a:rPr>
              <a:t>NORMAL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4069A1C8-EC18-4F67-AAE0-3F28E048BA8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130" y="5565153"/>
            <a:ext cx="1237801" cy="1237801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DCC35F2B-C0F4-41C4-9BCC-BF6352063451}"/>
              </a:ext>
            </a:extLst>
          </p:cNvPr>
          <p:cNvSpPr/>
          <p:nvPr/>
        </p:nvSpPr>
        <p:spPr>
          <a:xfrm>
            <a:off x="951206" y="5336398"/>
            <a:ext cx="1728165" cy="221920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Segoe UI" panose="020B0502040204020203" pitchFamily="34" charset="0"/>
              </a:rPr>
              <a:t>VIRAL PNEUMONIA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0448762-DF22-4591-A8D7-F7BAC615638E}"/>
              </a:ext>
            </a:extLst>
          </p:cNvPr>
          <p:cNvSpPr/>
          <p:nvPr/>
        </p:nvSpPr>
        <p:spPr>
          <a:xfrm>
            <a:off x="8248537" y="1793698"/>
            <a:ext cx="1172752" cy="221920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Segoe UI" panose="020B0502040204020203" pitchFamily="34" charset="0"/>
              </a:rPr>
              <a:t>ATELECTASIS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12ED77C-6EC6-4C86-A531-EDC55E8CBE90}"/>
              </a:ext>
            </a:extLst>
          </p:cNvPr>
          <p:cNvSpPr/>
          <p:nvPr/>
        </p:nvSpPr>
        <p:spPr>
          <a:xfrm>
            <a:off x="8248537" y="5223964"/>
            <a:ext cx="884576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Segoe UI" panose="020B0502040204020203" pitchFamily="34" charset="0"/>
              </a:rPr>
              <a:t>EFFUSION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4CC4EB5-86BA-4F50-8513-C0B0A8FDBC84}"/>
              </a:ext>
            </a:extLst>
          </p:cNvPr>
          <p:cNvSpPr/>
          <p:nvPr/>
        </p:nvSpPr>
        <p:spPr>
          <a:xfrm>
            <a:off x="8248537" y="3417619"/>
            <a:ext cx="884576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Segoe UI" panose="020B0502040204020203" pitchFamily="34" charset="0"/>
              </a:rPr>
              <a:t>MASS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3780ED9-DDD3-4C5A-A2F0-0D08B651F0FC}"/>
              </a:ext>
            </a:extLst>
          </p:cNvPr>
          <p:cNvSpPr/>
          <p:nvPr/>
        </p:nvSpPr>
        <p:spPr>
          <a:xfrm>
            <a:off x="9687943" y="1794041"/>
            <a:ext cx="884576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Segoe UI" panose="020B0502040204020203" pitchFamily="34" charset="0"/>
              </a:rPr>
              <a:t>NODULE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4BCD33E6-FD40-4CD5-8C4A-1931323FF9D4}"/>
              </a:ext>
            </a:extLst>
          </p:cNvPr>
          <p:cNvSpPr/>
          <p:nvPr/>
        </p:nvSpPr>
        <p:spPr>
          <a:xfrm>
            <a:off x="9583779" y="3432300"/>
            <a:ext cx="1516547" cy="221920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Segoe UI" panose="020B0502040204020203" pitchFamily="34" charset="0"/>
              </a:rPr>
              <a:t>PNEUMOTHORAX</a:t>
            </a:r>
          </a:p>
        </p:txBody>
      </p:sp>
    </p:spTree>
    <p:extLst>
      <p:ext uri="{BB962C8B-B14F-4D97-AF65-F5344CB8AC3E}">
        <p14:creationId xmlns:p14="http://schemas.microsoft.com/office/powerpoint/2010/main" val="2763463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2AC0C949-7A02-4C95-8017-D82E7E71C4F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Methodology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516ABC0-EF46-4159-B4CF-45B14EA929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152902" y="4879971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1E755E2-4A99-478A-BBEF-ACE16BEBF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8039100" y="4879971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51613421-44EB-4EA7-89AE-D8972D473414}"/>
              </a:ext>
            </a:extLst>
          </p:cNvPr>
          <p:cNvSpPr/>
          <p:nvPr/>
        </p:nvSpPr>
        <p:spPr>
          <a:xfrm>
            <a:off x="838204" y="5165653"/>
            <a:ext cx="2743195" cy="71070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Different values of learning rate (0.1, 0.01, 0.05, 0.001, 0.005) alpha taken for ablative study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9F7E025-DDEC-4748-AAE9-9FA2A4BF1E49}"/>
              </a:ext>
            </a:extLst>
          </p:cNvPr>
          <p:cNvSpPr/>
          <p:nvPr/>
        </p:nvSpPr>
        <p:spPr>
          <a:xfrm>
            <a:off x="838205" y="4748574"/>
            <a:ext cx="2743195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accent3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HYPERPARAMETER TUNING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4176128-6116-4C3C-9CC3-394E6E116762}"/>
              </a:ext>
            </a:extLst>
          </p:cNvPr>
          <p:cNvSpPr/>
          <p:nvPr/>
        </p:nvSpPr>
        <p:spPr>
          <a:xfrm>
            <a:off x="4724401" y="5261407"/>
            <a:ext cx="2743195" cy="46705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All scans divided into 70:15:15 split for train, validation and test set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DDB637A-4822-4FE9-8AEA-11DEA7859049}"/>
              </a:ext>
            </a:extLst>
          </p:cNvPr>
          <p:cNvSpPr/>
          <p:nvPr/>
        </p:nvSpPr>
        <p:spPr>
          <a:xfrm>
            <a:off x="4724403" y="4748574"/>
            <a:ext cx="2743195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accent4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TRAIN VALIDATION TEST SPLIT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FA68D61-8BDC-4C14-9F0D-CF0C946CD30A}"/>
              </a:ext>
            </a:extLst>
          </p:cNvPr>
          <p:cNvSpPr/>
          <p:nvPr/>
        </p:nvSpPr>
        <p:spPr>
          <a:xfrm>
            <a:off x="8610596" y="5249695"/>
            <a:ext cx="2743195" cy="46705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ADAM optimizer used along with cross entropy loss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A4B18CA-09B5-4584-8D25-60B58EF68413}"/>
              </a:ext>
            </a:extLst>
          </p:cNvPr>
          <p:cNvSpPr/>
          <p:nvPr/>
        </p:nvSpPr>
        <p:spPr>
          <a:xfrm>
            <a:off x="8610600" y="4748574"/>
            <a:ext cx="2743195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Segoe UI" panose="020B0502040204020203" pitchFamily="34" charset="0"/>
              </a:rPr>
              <a:t>OPTIMIZER AND LOSS FUNCTION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7E34834-7A0C-44B8-B6E8-F8182D41E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152902" y="2884619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3BDB88E-6D5A-419E-8DC7-A37556426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8039100" y="2884619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E8A794BF-3D8B-4DAE-ADA7-FC2FA8B68057}"/>
              </a:ext>
            </a:extLst>
          </p:cNvPr>
          <p:cNvSpPr/>
          <p:nvPr/>
        </p:nvSpPr>
        <p:spPr>
          <a:xfrm>
            <a:off x="838203" y="3607179"/>
            <a:ext cx="2743195" cy="71070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Hyperparameters will be fixed across models to produce comparable results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7FFF226-8CBE-49A9-99D8-89782DD87C7E}"/>
              </a:ext>
            </a:extLst>
          </p:cNvPr>
          <p:cNvSpPr/>
          <p:nvPr/>
        </p:nvSpPr>
        <p:spPr>
          <a:xfrm>
            <a:off x="838203" y="3122272"/>
            <a:ext cx="2743195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accent3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HYPERPARAMETERS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7DDBBF3-CCAF-4560-B981-9D67F9A69ADB}"/>
              </a:ext>
            </a:extLst>
          </p:cNvPr>
          <p:cNvSpPr/>
          <p:nvPr/>
        </p:nvSpPr>
        <p:spPr>
          <a:xfrm>
            <a:off x="4724400" y="3262452"/>
            <a:ext cx="2743195" cy="46705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Histogram Equalization and Gaussian Blur with a 5X5 filter.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2FB1E0C-9F4B-48E1-BD75-3F5EDCA07AFF}"/>
              </a:ext>
            </a:extLst>
          </p:cNvPr>
          <p:cNvSpPr/>
          <p:nvPr/>
        </p:nvSpPr>
        <p:spPr>
          <a:xfrm>
            <a:off x="4724399" y="2799431"/>
            <a:ext cx="2743195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accent4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DATA PREPROCESSING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89BB084-3F10-4E4F-9CBC-66685B2905E0}"/>
              </a:ext>
            </a:extLst>
          </p:cNvPr>
          <p:cNvSpPr/>
          <p:nvPr/>
        </p:nvSpPr>
        <p:spPr>
          <a:xfrm>
            <a:off x="8610596" y="3342053"/>
            <a:ext cx="2743195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Consine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Annealing LR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EF3752F-2D0C-4F23-85F2-DF450910A2AB}"/>
              </a:ext>
            </a:extLst>
          </p:cNvPr>
          <p:cNvSpPr/>
          <p:nvPr/>
        </p:nvSpPr>
        <p:spPr>
          <a:xfrm>
            <a:off x="8676621" y="2811337"/>
            <a:ext cx="2743195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Segoe UI" panose="020B0502040204020203" pitchFamily="34" charset="0"/>
              </a:rPr>
              <a:t>SCHEDULER USED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EE14258D-384E-4A23-BAEF-E8AE89C8C4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152902" y="1035111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EA0E454B-BF6F-4D9F-8715-E6952BA738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8039100" y="1035111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B35476D3-43CF-4998-BD13-BF08AD1F96AC}"/>
              </a:ext>
            </a:extLst>
          </p:cNvPr>
          <p:cNvSpPr/>
          <p:nvPr/>
        </p:nvSpPr>
        <p:spPr>
          <a:xfrm>
            <a:off x="838204" y="1298495"/>
            <a:ext cx="2743195" cy="144167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12 models i:e 4 for each dataset will be trained and fourth model will be trained using transfer learning. Backbone models used are Resnet34, Mobile Net V3 large and Efficient Net V0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35D4B6E-4069-49DB-8216-DB98CC6E98C5}"/>
              </a:ext>
            </a:extLst>
          </p:cNvPr>
          <p:cNvSpPr/>
          <p:nvPr/>
        </p:nvSpPr>
        <p:spPr>
          <a:xfrm>
            <a:off x="838205" y="903714"/>
            <a:ext cx="2743195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accent3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MODELS TRAINED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048DAE0E-758A-48EF-8094-0D978C18C10F}"/>
              </a:ext>
            </a:extLst>
          </p:cNvPr>
          <p:cNvSpPr/>
          <p:nvPr/>
        </p:nvSpPr>
        <p:spPr>
          <a:xfrm>
            <a:off x="4724399" y="1516318"/>
            <a:ext cx="2743195" cy="46705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GRADCAM and TSNE visualization plots created for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explainability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6BDBB79B-4C4A-4C49-B575-4CC853AEB472}"/>
              </a:ext>
            </a:extLst>
          </p:cNvPr>
          <p:cNvSpPr/>
          <p:nvPr/>
        </p:nvSpPr>
        <p:spPr>
          <a:xfrm>
            <a:off x="4724399" y="1015411"/>
            <a:ext cx="2743195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accent4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MODEL VISUALIZATION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25F81900-6C25-4414-9715-F1F10B5CACF8}"/>
              </a:ext>
            </a:extLst>
          </p:cNvPr>
          <p:cNvSpPr/>
          <p:nvPr/>
        </p:nvSpPr>
        <p:spPr>
          <a:xfrm>
            <a:off x="8481270" y="1289738"/>
            <a:ext cx="2872521" cy="95436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During training, images were augmented using Random Horizontal flip,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RandomAdjust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Sharpness and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RandomAutoContrast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in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Pytorch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C7F8A2C2-1606-47D6-8954-930BE2C2BB80}"/>
              </a:ext>
            </a:extLst>
          </p:cNvPr>
          <p:cNvSpPr/>
          <p:nvPr/>
        </p:nvSpPr>
        <p:spPr>
          <a:xfrm>
            <a:off x="8481270" y="878677"/>
            <a:ext cx="2743195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Segoe UI" panose="020B0502040204020203" pitchFamily="34" charset="0"/>
              </a:rPr>
              <a:t>DATA AUGUMENTATION</a:t>
            </a:r>
          </a:p>
        </p:txBody>
      </p:sp>
    </p:spTree>
    <p:extLst>
      <p:ext uri="{BB962C8B-B14F-4D97-AF65-F5344CB8AC3E}">
        <p14:creationId xmlns:p14="http://schemas.microsoft.com/office/powerpoint/2010/main" val="1212140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166BC32C-2E11-43D3-963B-9766918E0FE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6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153099" y="227378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Results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05234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166BC32C-2E11-43D3-963B-9766918E0FE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6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153099" y="227378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Ablation Studies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75798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166BC32C-2E11-43D3-963B-9766918E0FE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6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277712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Model Visualization</a:t>
            </a:r>
            <a:b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42826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455520_Project analysis, from 24Slides_SL_V1.potx" id="{55E7247F-78B2-40DB-9AFE-D4DD42FA8F09}" vid="{22E2FD65-A32D-4798-AF43-CE42F250BD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FD05317-60D6-4B3A-8545-888496D1A8E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1A00BBF-EEBB-4E18-B8CB-F926EAAC48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F609EDA-869E-4BE5-AE5D-B898C584B6FF}">
  <ds:schemaRefs>
    <ds:schemaRef ds:uri="71af3243-3dd4-4a8d-8c0d-dd76da1f02a5"/>
    <ds:schemaRef ds:uri="http://schemas.openxmlformats.org/package/2006/metadata/core-properties"/>
    <ds:schemaRef ds:uri="http://purl.org/dc/terms/"/>
    <ds:schemaRef ds:uri="http://schemas.microsoft.com/office/2006/metadata/properties"/>
    <ds:schemaRef ds:uri="http://purl.org/dc/dcmitype/"/>
    <ds:schemaRef ds:uri="http://schemas.microsoft.com/office/2006/documentManagement/types"/>
    <ds:schemaRef ds:uri="http://purl.org/dc/elements/1.1/"/>
    <ds:schemaRef ds:uri="16c05727-aa75-4e4a-9b5f-8a80a1165891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Project analysis, from 24Slides</Template>
  <TotalTime>0</TotalTime>
  <Words>609</Words>
  <Application>Microsoft Office PowerPoint</Application>
  <PresentationFormat>Widescreen</PresentationFormat>
  <Paragraphs>103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Century Gothic</vt:lpstr>
      <vt:lpstr>Segoe UI</vt:lpstr>
      <vt:lpstr>Segoe UI Light</vt:lpstr>
      <vt:lpstr>Office Theme</vt:lpstr>
      <vt:lpstr>Chest X-Ray Classification  Group Q</vt:lpstr>
      <vt:lpstr>Project analysis slide 3</vt:lpstr>
      <vt:lpstr>Project analysis slide 2</vt:lpstr>
      <vt:lpstr>Project analysis slide 8</vt:lpstr>
      <vt:lpstr>Project analysis slide 8</vt:lpstr>
      <vt:lpstr>Project analysis slide 5</vt:lpstr>
      <vt:lpstr>Project analysis slide 6</vt:lpstr>
      <vt:lpstr>Project analysis slide 6</vt:lpstr>
      <vt:lpstr>Project analysis slide 6</vt:lpstr>
      <vt:lpstr>Project analysis slide 6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2022-12-06T21:40:37Z</dcterms:created>
  <dcterms:modified xsi:type="dcterms:W3CDTF">2022-12-07T01:29:25Z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