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86" r:id="rId6"/>
    <p:sldId id="276" r:id="rId7"/>
    <p:sldId id="283" r:id="rId8"/>
    <p:sldId id="279" r:id="rId9"/>
    <p:sldId id="287" r:id="rId10"/>
    <p:sldId id="290" r:id="rId11"/>
    <p:sldId id="291" r:id="rId12"/>
    <p:sldId id="280"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12" autoAdjust="0"/>
  </p:normalViewPr>
  <p:slideViewPr>
    <p:cSldViewPr snapToGrid="0" showGuides="1">
      <p:cViewPr>
        <p:scale>
          <a:sx n="89" d="100"/>
          <a:sy n="89" d="100"/>
        </p:scale>
        <p:origin x="1374" y="9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12/7/2022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49110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38801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CNN ……</a:t>
            </a:r>
          </a:p>
          <a:p>
            <a:r>
              <a:rPr lang="en-US" dirty="0"/>
              <a:t>The main goal of this project was to achieve high F1 score to attain the correct classification of various diseases like COVID19, Viral and </a:t>
            </a:r>
            <a:r>
              <a:rPr lang="en-US" dirty="0" err="1"/>
              <a:t>Backterial</a:t>
            </a:r>
            <a:r>
              <a:rPr lang="en-US" dirty="0"/>
              <a:t> Pneumonia, Nodule, Mass, Effusion </a:t>
            </a:r>
            <a:r>
              <a:rPr lang="en-US" dirty="0" err="1"/>
              <a:t>etc</a:t>
            </a:r>
            <a:r>
              <a:rPr lang="en-US" dirty="0"/>
              <a:t> using Convolution Neural Network in Deep Learning.</a:t>
            </a:r>
          </a:p>
          <a:p>
            <a:endParaRPr lang="en-US" dirty="0"/>
          </a:p>
          <a:p>
            <a:r>
              <a:rPr lang="en-US" dirty="0"/>
              <a:t>Comparison across …</a:t>
            </a:r>
          </a:p>
          <a:p>
            <a:r>
              <a:rPr lang="en-US" dirty="0"/>
              <a:t>We explored some classic backbone architectures like </a:t>
            </a:r>
            <a:r>
              <a:rPr lang="en-US" dirty="0" err="1"/>
              <a:t>EffcientNet</a:t>
            </a:r>
            <a:r>
              <a:rPr lang="en-US" dirty="0"/>
              <a:t>, </a:t>
            </a:r>
            <a:r>
              <a:rPr lang="en-US" dirty="0" err="1"/>
              <a:t>MobileNet</a:t>
            </a:r>
            <a:r>
              <a:rPr lang="en-US" dirty="0"/>
              <a:t> and </a:t>
            </a:r>
            <a:r>
              <a:rPr lang="en-US" dirty="0" err="1"/>
              <a:t>ResNet</a:t>
            </a:r>
            <a:r>
              <a:rPr lang="en-US" dirty="0"/>
              <a:t>.</a:t>
            </a:r>
          </a:p>
          <a:p>
            <a:endParaRPr lang="en-US" dirty="0"/>
          </a:p>
          <a:p>
            <a:r>
              <a:rPr lang="en-US" dirty="0"/>
              <a:t>Visualization using </a:t>
            </a:r>
            <a:r>
              <a:rPr lang="en-US" dirty="0" err="1"/>
              <a:t>Gradcam</a:t>
            </a:r>
            <a:r>
              <a:rPr lang="en-US" dirty="0"/>
              <a:t> and t-SNE</a:t>
            </a:r>
          </a:p>
          <a:p>
            <a:r>
              <a:rPr lang="en-US" dirty="0"/>
              <a:t>To explain the </a:t>
            </a:r>
            <a:r>
              <a:rPr lang="en-US" dirty="0" err="1"/>
              <a:t>behaviour</a:t>
            </a:r>
            <a:r>
              <a:rPr lang="en-US" dirty="0"/>
              <a:t> of model in human terms, we are performing visualizations using </a:t>
            </a:r>
            <a:r>
              <a:rPr lang="en-US" dirty="0" err="1"/>
              <a:t>gradcam</a:t>
            </a:r>
            <a:r>
              <a:rPr lang="en-US" dirty="0"/>
              <a:t> and </a:t>
            </a:r>
            <a:r>
              <a:rPr lang="en-US"/>
              <a:t>tsne</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From Fig. 3 it is clear that going from a smaller architecture to a bigger architecture, makes the model start to overfit earlier. The </a:t>
            </a:r>
            <a:r>
              <a:rPr lang="en-US" dirty="0" err="1"/>
              <a:t>MobileNet</a:t>
            </a:r>
            <a:r>
              <a:rPr lang="en-US" dirty="0"/>
              <a:t> model was the most unstable among the three and also took more epochs to reach the minima. The </a:t>
            </a:r>
            <a:r>
              <a:rPr lang="en-US" dirty="0" err="1"/>
              <a:t>EfficientNet</a:t>
            </a:r>
            <a:r>
              <a:rPr lang="en-US" dirty="0"/>
              <a:t> algorithm performs best for the COVID and Chest X-ray 8 dataset and all three architectures </a:t>
            </a:r>
            <a:r>
              <a:rPr lang="en-US" dirty="0" err="1"/>
              <a:t>perfolar</a:t>
            </a:r>
            <a:r>
              <a:rPr lang="en-US" dirty="0"/>
              <a:t> for the pneumonia dataset. This shows that the compound </a:t>
            </a:r>
            <a:r>
              <a:rPr lang="en-US" dirty="0" err="1"/>
              <a:t>scaline</a:t>
            </a:r>
            <a:r>
              <a:rPr lang="en-US" dirty="0"/>
              <a:t> of </a:t>
            </a:r>
            <a:r>
              <a:rPr lang="en-US" dirty="0" err="1"/>
              <a:t>EfficientNet</a:t>
            </a:r>
            <a:r>
              <a:rPr lang="en-US" dirty="0"/>
              <a:t> gives good results for chest X-ray data. The X-ray 8 dataset performed the worst among the three datasets which could be due to the high number of classes, class imbalance and the multilabel nature of the problem. Surprisingly, the pneumonia dataset performed worse than the COVID + pneumonia dataset which indicates that COVID cases are easier to distinguish from pneumonia cases.</a:t>
            </a:r>
          </a:p>
          <a:p>
            <a:endParaRPr lang="en-US" dirty="0"/>
          </a:p>
          <a:p>
            <a:r>
              <a:rPr lang="en-US" dirty="0"/>
              <a:t>In Fig. 4 it can be seen that the transfer learning model had a much better start than the randomly initialized model. It also converged much quicker than the model trained from scratch. For the Pneumonia dataset, the model trained from scratch was highly unstable at the start and could not catch up to the transfer learning model even after 100 epochs in terms of the F1 score.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2916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Fig. 5 shows that the models are able to differentiate</a:t>
            </a:r>
          </a:p>
          <a:p>
            <a:pPr algn="just"/>
            <a:r>
              <a:rPr lang="en-US" sz="1200" b="0" i="0" u="none" strike="noStrike" kern="1200" baseline="0" dirty="0">
                <a:solidFill>
                  <a:schemeClr val="tx1"/>
                </a:solidFill>
                <a:latin typeface="+mn-lt"/>
                <a:ea typeface="+mn-ea"/>
                <a:cs typeface="+mn-cs"/>
              </a:rPr>
              <a:t>well between the normal and pneumonia classes but</a:t>
            </a:r>
          </a:p>
          <a:p>
            <a:pPr algn="just"/>
            <a:r>
              <a:rPr lang="en-US" sz="1200" b="0" i="0" u="none" strike="noStrike" kern="1200" baseline="0" dirty="0">
                <a:solidFill>
                  <a:schemeClr val="tx1"/>
                </a:solidFill>
                <a:latin typeface="+mn-lt"/>
                <a:ea typeface="+mn-ea"/>
                <a:cs typeface="+mn-cs"/>
              </a:rPr>
              <a:t>struggle with the viral pneumonia vs bacterial pneumonia</a:t>
            </a:r>
          </a:p>
          <a:p>
            <a:pPr algn="just"/>
            <a:r>
              <a:rPr lang="en-US" sz="1200" b="0" i="0" u="none" strike="noStrike" kern="1200" baseline="0" dirty="0">
                <a:solidFill>
                  <a:schemeClr val="tx1"/>
                </a:solidFill>
                <a:latin typeface="+mn-lt"/>
                <a:ea typeface="+mn-ea"/>
                <a:cs typeface="+mn-cs"/>
              </a:rPr>
              <a:t>classification. </a:t>
            </a:r>
            <a:r>
              <a:rPr lang="en-US" sz="1200" b="0" i="0" u="none" strike="noStrike" kern="1200" baseline="0" dirty="0" err="1">
                <a:solidFill>
                  <a:schemeClr val="tx1"/>
                </a:solidFill>
                <a:latin typeface="+mn-lt"/>
                <a:ea typeface="+mn-ea"/>
                <a:cs typeface="+mn-cs"/>
              </a:rPr>
              <a:t>MobileNet</a:t>
            </a:r>
            <a:r>
              <a:rPr lang="en-US" sz="1200" b="0" i="0" u="none" strike="noStrike" kern="1200" baseline="0" dirty="0">
                <a:solidFill>
                  <a:schemeClr val="tx1"/>
                </a:solidFill>
                <a:latin typeface="+mn-lt"/>
                <a:ea typeface="+mn-ea"/>
                <a:cs typeface="+mn-cs"/>
              </a:rPr>
              <a:t> performs better but the </a:t>
            </a:r>
            <a:r>
              <a:rPr lang="en-US" sz="1200" b="0" i="0" u="none" strike="noStrike" kern="1200" baseline="0" dirty="0" err="1">
                <a:solidFill>
                  <a:schemeClr val="tx1"/>
                </a:solidFill>
                <a:latin typeface="+mn-lt"/>
                <a:ea typeface="+mn-ea"/>
                <a:cs typeface="+mn-cs"/>
              </a:rPr>
              <a:t>EfficientNet</a:t>
            </a:r>
            <a:r>
              <a:rPr lang="en-US" sz="1200" b="0" i="0" u="none" strike="noStrike" kern="1200" baseline="0" dirty="0">
                <a:solidFill>
                  <a:schemeClr val="tx1"/>
                </a:solidFill>
                <a:latin typeface="+mn-lt"/>
                <a:ea typeface="+mn-ea"/>
                <a:cs typeface="+mn-cs"/>
              </a:rPr>
              <a:t> transfer learning model creates better</a:t>
            </a:r>
          </a:p>
          <a:p>
            <a:pPr algn="just"/>
            <a:r>
              <a:rPr lang="en-US" sz="1200" b="0" i="0" u="none" strike="noStrike" kern="1200" baseline="0" dirty="0">
                <a:solidFill>
                  <a:schemeClr val="tx1"/>
                </a:solidFill>
                <a:latin typeface="+mn-lt"/>
                <a:ea typeface="+mn-ea"/>
                <a:cs typeface="+mn-cs"/>
              </a:rPr>
              <a:t>separation of classes. Thus, even though </a:t>
            </a:r>
            <a:r>
              <a:rPr lang="en-US" sz="1200" b="0" i="0" u="none" strike="noStrike" kern="1200" baseline="0" dirty="0" err="1">
                <a:solidFill>
                  <a:schemeClr val="tx1"/>
                </a:solidFill>
                <a:latin typeface="+mn-lt"/>
                <a:ea typeface="+mn-ea"/>
                <a:cs typeface="+mn-cs"/>
              </a:rPr>
              <a:t>MobileNet</a:t>
            </a:r>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performs better in this case, the </a:t>
            </a:r>
            <a:r>
              <a:rPr lang="en-US" sz="1200" b="0" i="0" u="none" strike="noStrike" kern="1200" baseline="0" dirty="0" err="1">
                <a:solidFill>
                  <a:schemeClr val="tx1"/>
                </a:solidFill>
                <a:latin typeface="+mn-lt"/>
                <a:ea typeface="+mn-ea"/>
                <a:cs typeface="+mn-cs"/>
              </a:rPr>
              <a:t>EfficientNet</a:t>
            </a:r>
            <a:r>
              <a:rPr lang="en-US" sz="1200" b="0" i="0" u="none" strike="noStrike" kern="1200" baseline="0" dirty="0">
                <a:solidFill>
                  <a:schemeClr val="tx1"/>
                </a:solidFill>
                <a:latin typeface="+mn-lt"/>
                <a:ea typeface="+mn-ea"/>
                <a:cs typeface="+mn-cs"/>
              </a:rPr>
              <a:t> transfer</a:t>
            </a:r>
          </a:p>
          <a:p>
            <a:pPr algn="just"/>
            <a:r>
              <a:rPr lang="en-US" sz="1200" b="0" i="0" u="none" strike="noStrike" kern="1200" baseline="0" dirty="0">
                <a:solidFill>
                  <a:schemeClr val="tx1"/>
                </a:solidFill>
                <a:latin typeface="+mn-lt"/>
                <a:ea typeface="+mn-ea"/>
                <a:cs typeface="+mn-cs"/>
              </a:rPr>
              <a:t>learning model would generalize well on new unseen</a:t>
            </a:r>
          </a:p>
          <a:p>
            <a:pPr algn="just"/>
            <a:r>
              <a:rPr lang="en-US" sz="1200" b="0" i="0" u="none" strike="noStrike" kern="1200" baseline="0" dirty="0">
                <a:solidFill>
                  <a:schemeClr val="tx1"/>
                </a:solidFill>
                <a:latin typeface="+mn-lt"/>
                <a:ea typeface="+mn-ea"/>
                <a:cs typeface="+mn-cs"/>
              </a:rPr>
              <a:t>data. This is correlated in the confusion matrix where</a:t>
            </a:r>
          </a:p>
          <a:p>
            <a:pPr algn="just"/>
            <a:r>
              <a:rPr lang="en-US" sz="1200" b="0" i="0" u="none" strike="noStrike" kern="1200" baseline="0" dirty="0">
                <a:solidFill>
                  <a:schemeClr val="tx1"/>
                </a:solidFill>
                <a:latin typeface="+mn-lt"/>
                <a:ea typeface="+mn-ea"/>
                <a:cs typeface="+mn-cs"/>
              </a:rPr>
              <a:t>the transfer learning and </a:t>
            </a:r>
            <a:r>
              <a:rPr lang="en-US" sz="1200" b="0" i="0" u="none" strike="noStrike" kern="1200" baseline="0" dirty="0" err="1">
                <a:solidFill>
                  <a:schemeClr val="tx1"/>
                </a:solidFill>
                <a:latin typeface="+mn-lt"/>
                <a:ea typeface="+mn-ea"/>
                <a:cs typeface="+mn-cs"/>
              </a:rPr>
              <a:t>MobileNet</a:t>
            </a:r>
            <a:r>
              <a:rPr lang="en-US" sz="1200" b="0" i="0" u="none" strike="noStrike" kern="1200" baseline="0" dirty="0">
                <a:solidFill>
                  <a:schemeClr val="tx1"/>
                </a:solidFill>
                <a:latin typeface="+mn-lt"/>
                <a:ea typeface="+mn-ea"/>
                <a:cs typeface="+mn-cs"/>
              </a:rPr>
              <a:t> models perform</a:t>
            </a:r>
          </a:p>
          <a:p>
            <a:pPr algn="just"/>
            <a:r>
              <a:rPr lang="en-CA" sz="1200" b="0" i="0" u="none" strike="noStrike" kern="1200" baseline="0" dirty="0">
                <a:solidFill>
                  <a:schemeClr val="tx1"/>
                </a:solidFill>
                <a:latin typeface="+mn-lt"/>
                <a:ea typeface="+mn-ea"/>
                <a:cs typeface="+mn-cs"/>
              </a:rPr>
              <a:t>the best.</a:t>
            </a:r>
          </a:p>
          <a:p>
            <a:pPr algn="just"/>
            <a:r>
              <a:rPr lang="en-US" sz="1200" b="0" i="0" u="none" strike="noStrike" kern="1200" baseline="0" dirty="0">
                <a:solidFill>
                  <a:schemeClr val="tx1"/>
                </a:solidFill>
                <a:latin typeface="+mn-lt"/>
                <a:ea typeface="+mn-ea"/>
                <a:cs typeface="+mn-cs"/>
              </a:rPr>
              <a:t>Fig. 6 shows that all models do a good job of separating</a:t>
            </a:r>
          </a:p>
          <a:p>
            <a:pPr algn="just"/>
            <a:r>
              <a:rPr lang="en-US" sz="1200" b="0" i="0" u="none" strike="noStrike" kern="1200" baseline="0" dirty="0">
                <a:solidFill>
                  <a:schemeClr val="tx1"/>
                </a:solidFill>
                <a:latin typeface="+mn-lt"/>
                <a:ea typeface="+mn-ea"/>
                <a:cs typeface="+mn-cs"/>
              </a:rPr>
              <a:t>classes to create distinct clusters but, the transfer</a:t>
            </a:r>
          </a:p>
          <a:p>
            <a:pPr algn="just"/>
            <a:r>
              <a:rPr lang="en-US" sz="1200" b="0" i="0" u="none" strike="noStrike" kern="1200" baseline="0" dirty="0">
                <a:solidFill>
                  <a:schemeClr val="tx1"/>
                </a:solidFill>
                <a:latin typeface="+mn-lt"/>
                <a:ea typeface="+mn-ea"/>
                <a:cs typeface="+mn-cs"/>
              </a:rPr>
              <a:t>learning model creates better clusters with separate</a:t>
            </a:r>
          </a:p>
          <a:p>
            <a:pPr algn="just"/>
            <a:r>
              <a:rPr lang="en-US" sz="1200" b="0" i="0" u="none" strike="noStrike" kern="1200" baseline="0" dirty="0">
                <a:solidFill>
                  <a:schemeClr val="tx1"/>
                </a:solidFill>
                <a:latin typeface="+mn-lt"/>
                <a:ea typeface="+mn-ea"/>
                <a:cs typeface="+mn-cs"/>
              </a:rPr>
              <a:t>smaller clusters. These smaller clusters could indicate</a:t>
            </a:r>
          </a:p>
          <a:p>
            <a:pPr algn="just"/>
            <a:r>
              <a:rPr lang="en-US" sz="1200" b="0" i="0" u="none" strike="noStrike" kern="1200" baseline="0" dirty="0">
                <a:solidFill>
                  <a:schemeClr val="tx1"/>
                </a:solidFill>
                <a:latin typeface="+mn-lt"/>
                <a:ea typeface="+mn-ea"/>
                <a:cs typeface="+mn-cs"/>
              </a:rPr>
              <a:t>other factors of the disease, for example the severity</a:t>
            </a:r>
          </a:p>
          <a:p>
            <a:pPr algn="just"/>
            <a:r>
              <a:rPr lang="en-US" sz="1200" b="0" i="0" u="none" strike="noStrike" kern="1200" baseline="0" dirty="0">
                <a:solidFill>
                  <a:schemeClr val="tx1"/>
                </a:solidFill>
                <a:latin typeface="+mn-lt"/>
                <a:ea typeface="+mn-ea"/>
                <a:cs typeface="+mn-cs"/>
              </a:rPr>
              <a:t>and amount of lung damage caused by the disease. This</a:t>
            </a:r>
          </a:p>
          <a:p>
            <a:pPr algn="just"/>
            <a:r>
              <a:rPr lang="en-US" sz="1200" b="0" i="0" u="none" strike="noStrike" kern="1200" baseline="0" dirty="0">
                <a:solidFill>
                  <a:schemeClr val="tx1"/>
                </a:solidFill>
                <a:latin typeface="+mn-lt"/>
                <a:ea typeface="+mn-ea"/>
                <a:cs typeface="+mn-cs"/>
              </a:rPr>
              <a:t>performance of the transfer learning model can be confirmed</a:t>
            </a:r>
          </a:p>
          <a:p>
            <a:pPr algn="just"/>
            <a:r>
              <a:rPr lang="en-US" sz="1200" b="0" i="0" u="none" strike="noStrike" kern="1200" baseline="0" dirty="0">
                <a:solidFill>
                  <a:schemeClr val="tx1"/>
                </a:solidFill>
                <a:latin typeface="+mn-lt"/>
                <a:ea typeface="+mn-ea"/>
                <a:cs typeface="+mn-cs"/>
              </a:rPr>
              <a:t>by looking at the confusion matrix as well.</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3673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900"/>
              </a:lnSpc>
              <a:buFont typeface="Wingdings" panose="05000000000000000000" pitchFamily="2" charset="2"/>
              <a:buNone/>
            </a:pPr>
            <a:r>
              <a:rPr lang="en-US" sz="1200" b="0" i="0" u="none" strike="noStrike" kern="1200" baseline="0" dirty="0">
                <a:solidFill>
                  <a:schemeClr val="tx1"/>
                </a:solidFill>
                <a:latin typeface="+mn-lt"/>
                <a:ea typeface="+mn-ea"/>
                <a:cs typeface="+mn-cs"/>
              </a:rPr>
              <a:t>Fig. 7 shows the </a:t>
            </a:r>
            <a:r>
              <a:rPr lang="en-US" sz="1200" b="0" i="0" u="none" strike="noStrike" kern="1200" baseline="0" dirty="0" err="1">
                <a:solidFill>
                  <a:schemeClr val="tx1"/>
                </a:solidFill>
                <a:latin typeface="+mn-lt"/>
                <a:ea typeface="+mn-ea"/>
                <a:cs typeface="+mn-cs"/>
              </a:rPr>
              <a:t>gradCAM</a:t>
            </a:r>
            <a:r>
              <a:rPr lang="en-US" sz="1200" b="0" i="0" u="none" strike="noStrike" kern="1200" baseline="0" dirty="0">
                <a:solidFill>
                  <a:schemeClr val="tx1"/>
                </a:solidFill>
                <a:latin typeface="+mn-lt"/>
                <a:ea typeface="+mn-ea"/>
                <a:cs typeface="+mn-cs"/>
              </a:rPr>
              <a:t> visualization of the last</a:t>
            </a:r>
          </a:p>
          <a:p>
            <a:r>
              <a:rPr lang="en-US" sz="1200" b="0" i="0" u="none" strike="noStrike" kern="1200" baseline="0" dirty="0">
                <a:solidFill>
                  <a:schemeClr val="tx1"/>
                </a:solidFill>
                <a:latin typeface="+mn-lt"/>
                <a:ea typeface="+mn-ea"/>
                <a:cs typeface="+mn-cs"/>
              </a:rPr>
              <a:t>layer of the convolutional network. Here it can be seen</a:t>
            </a:r>
          </a:p>
          <a:p>
            <a:r>
              <a:rPr lang="en-US" sz="1200" b="0" i="0" u="none" strike="noStrike" kern="1200" baseline="0" dirty="0">
                <a:solidFill>
                  <a:schemeClr val="tx1"/>
                </a:solidFill>
                <a:latin typeface="+mn-lt"/>
                <a:ea typeface="+mn-ea"/>
                <a:cs typeface="+mn-cs"/>
              </a:rPr>
              <a:t>that the </a:t>
            </a:r>
            <a:r>
              <a:rPr lang="en-US" sz="1200" b="0" i="0" u="none" strike="noStrike" kern="1200" baseline="0" dirty="0" err="1">
                <a:solidFill>
                  <a:schemeClr val="tx1"/>
                </a:solidFill>
                <a:latin typeface="+mn-lt"/>
                <a:ea typeface="+mn-ea"/>
                <a:cs typeface="+mn-cs"/>
              </a:rPr>
              <a:t>ResNet</a:t>
            </a:r>
            <a:r>
              <a:rPr lang="en-US" sz="1200" b="0" i="0" u="none" strike="noStrike" kern="1200" baseline="0" dirty="0">
                <a:solidFill>
                  <a:schemeClr val="tx1"/>
                </a:solidFill>
                <a:latin typeface="+mn-lt"/>
                <a:ea typeface="+mn-ea"/>
                <a:cs typeface="+mn-cs"/>
              </a:rPr>
              <a:t> is learning completely different features</a:t>
            </a:r>
          </a:p>
          <a:p>
            <a:r>
              <a:rPr lang="en-US" sz="1200" b="0" i="0" u="none" strike="noStrike" kern="1200" baseline="0" dirty="0">
                <a:solidFill>
                  <a:schemeClr val="tx1"/>
                </a:solidFill>
                <a:latin typeface="+mn-lt"/>
                <a:ea typeface="+mn-ea"/>
                <a:cs typeface="+mn-cs"/>
              </a:rPr>
              <a:t>as compared to the other models. This could be</a:t>
            </a:r>
          </a:p>
          <a:p>
            <a:r>
              <a:rPr lang="en-US" sz="1200" b="0" i="0" u="none" strike="noStrike" kern="1200" baseline="0" dirty="0">
                <a:solidFill>
                  <a:schemeClr val="tx1"/>
                </a:solidFill>
                <a:latin typeface="+mn-lt"/>
                <a:ea typeface="+mn-ea"/>
                <a:cs typeface="+mn-cs"/>
              </a:rPr>
              <a:t>the reason for its low performance. In case of bacterial</a:t>
            </a:r>
          </a:p>
          <a:p>
            <a:r>
              <a:rPr lang="en-US" sz="1200" b="0" i="0" u="none" strike="noStrike" kern="1200" baseline="0" dirty="0">
                <a:solidFill>
                  <a:schemeClr val="tx1"/>
                </a:solidFill>
                <a:latin typeface="+mn-lt"/>
                <a:ea typeface="+mn-ea"/>
                <a:cs typeface="+mn-cs"/>
              </a:rPr>
              <a:t>pneumonia, the network identifies affected area on</a:t>
            </a:r>
          </a:p>
          <a:p>
            <a:r>
              <a:rPr lang="en-US" sz="1200" b="0" i="0" u="none" strike="noStrike" kern="1200" baseline="0" dirty="0">
                <a:solidFill>
                  <a:schemeClr val="tx1"/>
                </a:solidFill>
                <a:latin typeface="+mn-lt"/>
                <a:ea typeface="+mn-ea"/>
                <a:cs typeface="+mn-cs"/>
              </a:rPr>
              <a:t>the right side of the scan. On the other hand, in case</a:t>
            </a:r>
          </a:p>
          <a:p>
            <a:r>
              <a:rPr lang="en-US" sz="1200" b="0" i="0" u="none" strike="noStrike" kern="1200" baseline="0" dirty="0">
                <a:solidFill>
                  <a:schemeClr val="tx1"/>
                </a:solidFill>
                <a:latin typeface="+mn-lt"/>
                <a:ea typeface="+mn-ea"/>
                <a:cs typeface="+mn-cs"/>
              </a:rPr>
              <a:t>of viral pneumonia, models look at both sides of the</a:t>
            </a:r>
          </a:p>
          <a:p>
            <a:r>
              <a:rPr lang="en-US" sz="1200" b="0" i="0" u="none" strike="noStrike" kern="1200" baseline="0" dirty="0">
                <a:solidFill>
                  <a:schemeClr val="tx1"/>
                </a:solidFill>
                <a:latin typeface="+mn-lt"/>
                <a:ea typeface="+mn-ea"/>
                <a:cs typeface="+mn-cs"/>
              </a:rPr>
              <a:t>lungs. This correlates with the actual </a:t>
            </a:r>
            <a:r>
              <a:rPr lang="en-US" sz="1200" b="0" i="0" u="none" strike="noStrike" kern="1200" baseline="0" dirty="0" err="1">
                <a:solidFill>
                  <a:schemeClr val="tx1"/>
                </a:solidFill>
                <a:latin typeface="+mn-lt"/>
                <a:ea typeface="+mn-ea"/>
                <a:cs typeface="+mn-cs"/>
              </a:rPr>
              <a:t>progrssion</a:t>
            </a:r>
            <a:r>
              <a:rPr lang="en-US" sz="1200" b="0" i="0" u="none" strike="noStrike" kern="1200" baseline="0" dirty="0">
                <a:solidFill>
                  <a:schemeClr val="tx1"/>
                </a:solidFill>
                <a:latin typeface="+mn-lt"/>
                <a:ea typeface="+mn-ea"/>
                <a:cs typeface="+mn-cs"/>
              </a:rPr>
              <a:t> of</a:t>
            </a:r>
          </a:p>
          <a:p>
            <a:r>
              <a:rPr lang="en-US" sz="1200" b="0" i="0" u="none" strike="noStrike" kern="1200" baseline="0" dirty="0">
                <a:solidFill>
                  <a:schemeClr val="tx1"/>
                </a:solidFill>
                <a:latin typeface="+mn-lt"/>
                <a:ea typeface="+mn-ea"/>
                <a:cs typeface="+mn-cs"/>
              </a:rPr>
              <a:t>these diseases as given in Sec. 2.</a:t>
            </a:r>
          </a:p>
          <a:p>
            <a:r>
              <a:rPr lang="en-US" sz="1200" b="0" i="0" u="none" strike="noStrike" kern="1200" baseline="0" dirty="0">
                <a:solidFill>
                  <a:schemeClr val="tx1"/>
                </a:solidFill>
                <a:latin typeface="+mn-lt"/>
                <a:ea typeface="+mn-ea"/>
                <a:cs typeface="+mn-cs"/>
              </a:rPr>
              <a:t>Fig. 8 shows that </a:t>
            </a:r>
            <a:r>
              <a:rPr lang="en-US" sz="1200" b="0" i="0" u="none" strike="noStrike" kern="1200" baseline="0" dirty="0" err="1">
                <a:solidFill>
                  <a:schemeClr val="tx1"/>
                </a:solidFill>
                <a:latin typeface="+mn-lt"/>
                <a:ea typeface="+mn-ea"/>
                <a:cs typeface="+mn-cs"/>
              </a:rPr>
              <a:t>MobileNet</a:t>
            </a:r>
            <a:r>
              <a:rPr lang="en-US" sz="1200" b="0" i="0" u="none" strike="noStrike" kern="1200" baseline="0" dirty="0">
                <a:solidFill>
                  <a:schemeClr val="tx1"/>
                </a:solidFill>
                <a:latin typeface="+mn-lt"/>
                <a:ea typeface="+mn-ea"/>
                <a:cs typeface="+mn-cs"/>
              </a:rPr>
              <a:t> activates the entire image</a:t>
            </a:r>
          </a:p>
          <a:p>
            <a:r>
              <a:rPr lang="en-US" sz="1200" b="0" i="0" u="none" strike="noStrike" kern="1200" baseline="0" dirty="0">
                <a:solidFill>
                  <a:schemeClr val="tx1"/>
                </a:solidFill>
                <a:latin typeface="+mn-lt"/>
                <a:ea typeface="+mn-ea"/>
                <a:cs typeface="+mn-cs"/>
              </a:rPr>
              <a:t>incase of COVID, this be the reason for its low</a:t>
            </a:r>
          </a:p>
          <a:p>
            <a:r>
              <a:rPr lang="en-US" sz="1200" b="0" i="0" u="none" strike="noStrike" kern="1200" baseline="0" dirty="0">
                <a:solidFill>
                  <a:schemeClr val="tx1"/>
                </a:solidFill>
                <a:latin typeface="+mn-lt"/>
                <a:ea typeface="+mn-ea"/>
                <a:cs typeface="+mn-cs"/>
              </a:rPr>
              <a:t>performance. In case of pneumonia, the </a:t>
            </a:r>
            <a:r>
              <a:rPr lang="en-US" sz="1200" b="0" i="0" u="none" strike="noStrike" kern="1200" baseline="0" dirty="0" err="1">
                <a:solidFill>
                  <a:schemeClr val="tx1"/>
                </a:solidFill>
                <a:latin typeface="+mn-lt"/>
                <a:ea typeface="+mn-ea"/>
                <a:cs typeface="+mn-cs"/>
              </a:rPr>
              <a:t>EfficientNet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models identifies affected areas on the </a:t>
            </a:r>
            <a:r>
              <a:rPr lang="en-US" sz="1200" b="0" i="0" u="none" strike="noStrike" kern="1200" baseline="0" dirty="0" err="1">
                <a:solidFill>
                  <a:schemeClr val="tx1"/>
                </a:solidFill>
                <a:latin typeface="+mn-lt"/>
                <a:ea typeface="+mn-ea"/>
                <a:cs typeface="+mn-cs"/>
              </a:rPr>
              <a:t>bootom</a:t>
            </a:r>
            <a:r>
              <a:rPr lang="en-US" sz="1200" b="0" i="0" u="none" strike="noStrike" kern="1200" baseline="0" dirty="0">
                <a:solidFill>
                  <a:schemeClr val="tx1"/>
                </a:solidFill>
                <a:latin typeface="+mn-lt"/>
                <a:ea typeface="+mn-ea"/>
                <a:cs typeface="+mn-cs"/>
              </a:rPr>
              <a:t> of the</a:t>
            </a:r>
          </a:p>
          <a:p>
            <a:r>
              <a:rPr lang="en-US" sz="1200" b="0" i="0" u="none" strike="noStrike" kern="1200" baseline="0" dirty="0">
                <a:solidFill>
                  <a:schemeClr val="tx1"/>
                </a:solidFill>
                <a:latin typeface="+mn-lt"/>
                <a:ea typeface="+mn-ea"/>
                <a:cs typeface="+mn-cs"/>
              </a:rPr>
              <a:t>lungs. On the other hand, in case of COVID, the models</a:t>
            </a:r>
          </a:p>
          <a:p>
            <a:r>
              <a:rPr lang="en-US" sz="1200" b="0" i="0" u="none" strike="noStrike" kern="1200" baseline="0" dirty="0">
                <a:solidFill>
                  <a:schemeClr val="tx1"/>
                </a:solidFill>
                <a:latin typeface="+mn-lt"/>
                <a:ea typeface="+mn-ea"/>
                <a:cs typeface="+mn-cs"/>
              </a:rPr>
              <a:t>look at a bigger region of the lungs. This correlates</a:t>
            </a:r>
          </a:p>
          <a:p>
            <a:r>
              <a:rPr lang="en-US" sz="1200" b="0" i="0" u="none" strike="noStrike" kern="1200" baseline="0" dirty="0">
                <a:solidFill>
                  <a:schemeClr val="tx1"/>
                </a:solidFill>
                <a:latin typeface="+mn-lt"/>
                <a:ea typeface="+mn-ea"/>
                <a:cs typeface="+mn-cs"/>
              </a:rPr>
              <a:t>with how these diseases impact the lungs as given in</a:t>
            </a:r>
          </a:p>
          <a:p>
            <a:r>
              <a:rPr lang="en-CA" sz="1200" b="0" i="0" u="none" strike="noStrike" kern="1200" baseline="0" dirty="0">
                <a:solidFill>
                  <a:schemeClr val="tx1"/>
                </a:solidFill>
                <a:latin typeface="+mn-lt"/>
                <a:ea typeface="+mn-ea"/>
                <a:cs typeface="+mn-cs"/>
              </a:rPr>
              <a:t>Sec. 2.</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65856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Ablative Study: </a:t>
            </a:r>
            <a:r>
              <a:rPr lang="en-US" sz="1200" b="0" i="0" u="none" strike="noStrike" kern="1200" baseline="0" dirty="0">
                <a:solidFill>
                  <a:schemeClr val="tx1"/>
                </a:solidFill>
                <a:latin typeface="+mn-lt"/>
                <a:ea typeface="+mn-ea"/>
                <a:cs typeface="+mn-cs"/>
              </a:rPr>
              <a:t>For the ablative study, the</a:t>
            </a:r>
          </a:p>
          <a:p>
            <a:r>
              <a:rPr lang="en-US" sz="1200" b="0" i="0" u="none" strike="noStrike" kern="1200" baseline="0" dirty="0">
                <a:solidFill>
                  <a:schemeClr val="tx1"/>
                </a:solidFill>
                <a:latin typeface="+mn-lt"/>
                <a:ea typeface="+mn-ea"/>
                <a:cs typeface="+mn-cs"/>
              </a:rPr>
              <a:t>COVID dataset was chosen along with the Efficient-</a:t>
            </a:r>
          </a:p>
          <a:p>
            <a:r>
              <a:rPr lang="en-US" sz="1200" b="0" i="0" u="none" strike="noStrike" kern="1200" baseline="0" dirty="0">
                <a:solidFill>
                  <a:schemeClr val="tx1"/>
                </a:solidFill>
                <a:latin typeface="+mn-lt"/>
                <a:ea typeface="+mn-ea"/>
                <a:cs typeface="+mn-cs"/>
              </a:rPr>
              <a:t>Net B1 architecture trained from scratch. The learning</a:t>
            </a:r>
          </a:p>
          <a:p>
            <a:r>
              <a:rPr lang="en-US" sz="1200" b="0" i="0" u="none" strike="noStrike" kern="1200" baseline="0" dirty="0">
                <a:solidFill>
                  <a:schemeClr val="tx1"/>
                </a:solidFill>
                <a:latin typeface="+mn-lt"/>
                <a:ea typeface="+mn-ea"/>
                <a:cs typeface="+mn-cs"/>
              </a:rPr>
              <a:t>rates chosen for the study are 0.001, 0.005, 0.01,</a:t>
            </a:r>
          </a:p>
          <a:p>
            <a:r>
              <a:rPr lang="en-US" sz="1200" b="0" i="0" u="none" strike="noStrike" kern="1200" baseline="0" dirty="0">
                <a:solidFill>
                  <a:schemeClr val="tx1"/>
                </a:solidFill>
                <a:latin typeface="+mn-lt"/>
                <a:ea typeface="+mn-ea"/>
                <a:cs typeface="+mn-cs"/>
              </a:rPr>
              <a:t>0.05, and 0.1. From the training and validation F1</a:t>
            </a:r>
          </a:p>
          <a:p>
            <a:r>
              <a:rPr lang="en-US" sz="1200" b="0" i="0" u="none" strike="noStrike" kern="1200" baseline="0" dirty="0">
                <a:solidFill>
                  <a:schemeClr val="tx1"/>
                </a:solidFill>
                <a:latin typeface="+mn-lt"/>
                <a:ea typeface="+mn-ea"/>
                <a:cs typeface="+mn-cs"/>
              </a:rPr>
              <a:t>score and loss plots given in Fig. 9 it is seen that a</a:t>
            </a:r>
          </a:p>
          <a:p>
            <a:r>
              <a:rPr lang="en-US" sz="1200" b="0" i="0" u="none" strike="noStrike" kern="1200" baseline="0" dirty="0">
                <a:solidFill>
                  <a:schemeClr val="tx1"/>
                </a:solidFill>
                <a:latin typeface="+mn-lt"/>
                <a:ea typeface="+mn-ea"/>
                <a:cs typeface="+mn-cs"/>
              </a:rPr>
              <a:t>very high learning rate of 0.1 is highly unstable and</a:t>
            </a:r>
          </a:p>
          <a:p>
            <a:r>
              <a:rPr lang="en-US" sz="1200" b="0" i="0" u="none" strike="noStrike" kern="1200" baseline="0" dirty="0">
                <a:solidFill>
                  <a:schemeClr val="tx1"/>
                </a:solidFill>
                <a:latin typeface="+mn-lt"/>
                <a:ea typeface="+mn-ea"/>
                <a:cs typeface="+mn-cs"/>
              </a:rPr>
              <a:t>prevents the model from reaching close to global minima.</a:t>
            </a:r>
          </a:p>
          <a:p>
            <a:r>
              <a:rPr lang="en-US" sz="1200" b="0" i="0" u="none" strike="noStrike" kern="1200" baseline="0" dirty="0">
                <a:solidFill>
                  <a:schemeClr val="tx1"/>
                </a:solidFill>
                <a:latin typeface="+mn-lt"/>
                <a:ea typeface="+mn-ea"/>
                <a:cs typeface="+mn-cs"/>
              </a:rPr>
              <a:t>Similarly, learning rate of 0.05 also prevented the</a:t>
            </a:r>
          </a:p>
          <a:p>
            <a:r>
              <a:rPr lang="en-US" sz="1200" b="0" i="0" u="none" strike="noStrike" kern="1200" baseline="0" dirty="0">
                <a:solidFill>
                  <a:schemeClr val="tx1"/>
                </a:solidFill>
                <a:latin typeface="+mn-lt"/>
                <a:ea typeface="+mn-ea"/>
                <a:cs typeface="+mn-cs"/>
              </a:rPr>
              <a:t>model from converging on the validation set even after</a:t>
            </a:r>
          </a:p>
          <a:p>
            <a:r>
              <a:rPr lang="en-US" sz="1200" b="0" i="0" u="none" strike="noStrike" kern="1200" baseline="0" dirty="0">
                <a:solidFill>
                  <a:schemeClr val="tx1"/>
                </a:solidFill>
                <a:latin typeface="+mn-lt"/>
                <a:ea typeface="+mn-ea"/>
                <a:cs typeface="+mn-cs"/>
              </a:rPr>
              <a:t>100 epochs. The other three learning rates all converged</a:t>
            </a:r>
          </a:p>
          <a:p>
            <a:r>
              <a:rPr lang="en-US" sz="1200" b="0" i="0" u="none" strike="noStrike" kern="1200" baseline="0" dirty="0">
                <a:solidFill>
                  <a:schemeClr val="tx1"/>
                </a:solidFill>
                <a:latin typeface="+mn-lt"/>
                <a:ea typeface="+mn-ea"/>
                <a:cs typeface="+mn-cs"/>
              </a:rPr>
              <a:t>on the validation set but, the learning rate of</a:t>
            </a:r>
          </a:p>
          <a:p>
            <a:r>
              <a:rPr lang="en-US" sz="1200" b="0" i="0" u="none" strike="noStrike" kern="1200" baseline="0" dirty="0">
                <a:solidFill>
                  <a:schemeClr val="tx1"/>
                </a:solidFill>
                <a:latin typeface="+mn-lt"/>
                <a:ea typeface="+mn-ea"/>
                <a:cs typeface="+mn-cs"/>
              </a:rPr>
              <a:t>0.001 was the most stable and reached the highest F1</a:t>
            </a:r>
          </a:p>
          <a:p>
            <a:r>
              <a:rPr lang="en-US" sz="1200" b="0" i="0" u="none" strike="noStrike" kern="1200" baseline="0" dirty="0">
                <a:solidFill>
                  <a:schemeClr val="tx1"/>
                </a:solidFill>
                <a:latin typeface="+mn-lt"/>
                <a:ea typeface="+mn-ea"/>
                <a:cs typeface="+mn-cs"/>
              </a:rPr>
              <a:t>score earliest. On the other hand, learning rate of 0.01</a:t>
            </a:r>
          </a:p>
          <a:p>
            <a:r>
              <a:rPr lang="en-US" sz="1200" b="0" i="0" u="none" strike="noStrike" kern="1200" baseline="0" dirty="0">
                <a:solidFill>
                  <a:schemeClr val="tx1"/>
                </a:solidFill>
                <a:latin typeface="+mn-lt"/>
                <a:ea typeface="+mn-ea"/>
                <a:cs typeface="+mn-cs"/>
              </a:rPr>
              <a:t>performed marginally better on the loss plot. From</a:t>
            </a:r>
          </a:p>
          <a:p>
            <a:r>
              <a:rPr lang="en-US" sz="1200" b="0" i="0" u="none" strike="noStrike" kern="1200" baseline="0" dirty="0">
                <a:solidFill>
                  <a:schemeClr val="tx1"/>
                </a:solidFill>
                <a:latin typeface="+mn-lt"/>
                <a:ea typeface="+mn-ea"/>
                <a:cs typeface="+mn-cs"/>
              </a:rPr>
              <a:t>Fig. 10 it can be seen that the best performing learning</a:t>
            </a:r>
          </a:p>
          <a:p>
            <a:r>
              <a:rPr lang="en-US" sz="1200" b="0" i="0" u="none" strike="noStrike" kern="1200" baseline="0" dirty="0">
                <a:solidFill>
                  <a:schemeClr val="tx1"/>
                </a:solidFill>
                <a:latin typeface="+mn-lt"/>
                <a:ea typeface="+mn-ea"/>
                <a:cs typeface="+mn-cs"/>
              </a:rPr>
              <a:t>rate is 0.001 on the F1 score of the test set with</a:t>
            </a:r>
          </a:p>
          <a:p>
            <a:r>
              <a:rPr lang="en-US" sz="1200" b="0" i="0" u="none" strike="noStrike" kern="1200" baseline="0" dirty="0">
                <a:solidFill>
                  <a:schemeClr val="tx1"/>
                </a:solidFill>
                <a:latin typeface="+mn-lt"/>
                <a:ea typeface="+mn-ea"/>
                <a:cs typeface="+mn-cs"/>
              </a:rPr>
              <a:t>0.005, 0.01 close second and 0.05, 0.1 performing the</a:t>
            </a:r>
          </a:p>
          <a:p>
            <a:r>
              <a:rPr lang="en-US" sz="1200" b="0" i="0" u="none" strike="noStrike" kern="1200" baseline="0" dirty="0">
                <a:solidFill>
                  <a:schemeClr val="tx1"/>
                </a:solidFill>
                <a:latin typeface="+mn-lt"/>
                <a:ea typeface="+mn-ea"/>
                <a:cs typeface="+mn-cs"/>
              </a:rPr>
              <a:t>worst. This matches the results of the validation set</a:t>
            </a:r>
          </a:p>
          <a:p>
            <a:r>
              <a:rPr lang="en-US" sz="1200" b="0" i="0" u="none" strike="noStrike" kern="1200" baseline="0" dirty="0">
                <a:solidFill>
                  <a:schemeClr val="tx1"/>
                </a:solidFill>
                <a:latin typeface="+mn-lt"/>
                <a:ea typeface="+mn-ea"/>
                <a:cs typeface="+mn-cs"/>
              </a:rPr>
              <a:t>on Fig. 9. Thus, a learning rate of 0.001 performs the</a:t>
            </a:r>
          </a:p>
          <a:p>
            <a:r>
              <a:rPr lang="en-US" sz="1200" b="0" i="0" u="none" strike="noStrike" kern="1200" baseline="0" dirty="0">
                <a:solidFill>
                  <a:schemeClr val="tx1"/>
                </a:solidFill>
                <a:latin typeface="+mn-lt"/>
                <a:ea typeface="+mn-ea"/>
                <a:cs typeface="+mn-cs"/>
              </a:rPr>
              <a:t>best on the COVID dataset with the transfer learning</a:t>
            </a:r>
          </a:p>
          <a:p>
            <a:r>
              <a:rPr lang="en-CA" sz="1200" b="0" i="0" u="none" strike="noStrike" kern="1200" baseline="0" dirty="0" err="1">
                <a:solidFill>
                  <a:schemeClr val="tx1"/>
                </a:solidFill>
                <a:latin typeface="+mn-lt"/>
                <a:ea typeface="+mn-ea"/>
                <a:cs typeface="+mn-cs"/>
              </a:rPr>
              <a:t>EfficientNet</a:t>
            </a:r>
            <a:r>
              <a:rPr lang="en-CA" sz="1200" b="0" i="0" u="none" strike="noStrike" kern="1200" baseline="0" dirty="0">
                <a:solidFill>
                  <a:schemeClr val="tx1"/>
                </a:solidFill>
                <a:latin typeface="+mn-lt"/>
                <a:ea typeface="+mn-ea"/>
                <a:cs typeface="+mn-cs"/>
              </a:rPr>
              <a:t> model.</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72856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12/7/2022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12/7/2022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57680" y="3704370"/>
            <a:ext cx="9657305" cy="2492990"/>
          </a:xfrm>
        </p:spPr>
        <p:txBody>
          <a:bodyPr wrap="square" lIns="0" tIns="0" rIns="0" bIns="0" anchor="t">
            <a:spAutoFit/>
          </a:bodyPr>
          <a:lstStyle/>
          <a:p>
            <a:r>
              <a:rPr lang="en-US" dirty="0">
                <a:solidFill>
                  <a:schemeClr val="bg1"/>
                </a:solidFill>
              </a:rPr>
              <a:t>Chest X-Ray Classification</a:t>
            </a:r>
            <a:br>
              <a:rPr lang="en-US" dirty="0">
                <a:solidFill>
                  <a:schemeClr val="bg1"/>
                </a:solidFill>
              </a:rPr>
            </a:br>
            <a:br>
              <a:rPr lang="en-US" dirty="0">
                <a:solidFill>
                  <a:schemeClr val="bg1"/>
                </a:solidFill>
              </a:rPr>
            </a:br>
            <a:r>
              <a:rPr lang="en-US" dirty="0">
                <a:solidFill>
                  <a:schemeClr val="bg1"/>
                </a:solidFill>
              </a:rPr>
              <a:t>Group Q</a:t>
            </a:r>
            <a:endParaRPr lang="en-US" dirty="0">
              <a:solidFill>
                <a:schemeClr val="accent4"/>
              </a:solidFill>
            </a:endParaRPr>
          </a:p>
        </p:txBody>
      </p:sp>
      <p:pic>
        <p:nvPicPr>
          <p:cNvPr id="1026" name="Picture 2" descr="Chest radiograph - Wikipedia">
            <a:extLst>
              <a:ext uri="{FF2B5EF4-FFF2-40B4-BE49-F238E27FC236}">
                <a16:creationId xmlns:a16="http://schemas.microsoft.com/office/drawing/2014/main" id="{3785A6EB-AA10-4C38-A4F4-AF68437CE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2220" y="7570448"/>
            <a:ext cx="1392317" cy="1148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st x-ray">
            <a:extLst>
              <a:ext uri="{FF2B5EF4-FFF2-40B4-BE49-F238E27FC236}">
                <a16:creationId xmlns:a16="http://schemas.microsoft.com/office/drawing/2014/main" id="{76693373-80A7-489D-8C2A-F60BBB3AC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680" y="453322"/>
            <a:ext cx="9504727" cy="27003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3099" y="2273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7138900-17B1-4B1D-AC89-FB2A4B7341F8}"/>
              </a:ext>
            </a:extLst>
          </p:cNvPr>
          <p:cNvSpPr/>
          <p:nvPr/>
        </p:nvSpPr>
        <p:spPr>
          <a:xfrm>
            <a:off x="528506" y="1222980"/>
            <a:ext cx="10997967" cy="4873129"/>
          </a:xfrm>
          <a:prstGeom prst="rect">
            <a:avLst/>
          </a:prstGeom>
        </p:spPr>
        <p:txBody>
          <a:bodyPr wrap="square" lIns="0" tIns="0" rIns="0" bIns="0" anchor="t">
            <a:spAutoFit/>
          </a:bodyPr>
          <a:lstStyle/>
          <a:p>
            <a:pPr>
              <a:lnSpc>
                <a:spcPts val="1900"/>
              </a:lnSpc>
            </a:pPr>
            <a:r>
              <a:rPr lang="en-US" dirty="0"/>
              <a:t>1) Wang, X., Peng, Y., Lu, L., Lu, Z., Bagheri, M. and Summers, R.M., 2017. Chestx-ray8: Hospital-scale chest x-ray database and benchmarks on weakly-supervised classification and localization of common thorax diseases. In </a:t>
            </a:r>
            <a:r>
              <a:rPr lang="en-US" i="1" dirty="0"/>
              <a:t>Proceedings of the IEEE conference on computer vision and pattern recognition</a:t>
            </a:r>
            <a:r>
              <a:rPr lang="en-US" dirty="0"/>
              <a:t> (pp. 2097-2106).</a:t>
            </a:r>
          </a:p>
          <a:p>
            <a:pPr>
              <a:lnSpc>
                <a:spcPts val="1900"/>
              </a:lnSpc>
            </a:pPr>
            <a:endParaRPr lang="en-US" dirty="0">
              <a:solidFill>
                <a:schemeClr val="tx1">
                  <a:lumMod val="75000"/>
                  <a:lumOff val="25000"/>
                </a:schemeClr>
              </a:solidFill>
              <a:cs typeface="Segoe UI" panose="020B0502040204020203" pitchFamily="34" charset="0"/>
            </a:endParaRPr>
          </a:p>
          <a:p>
            <a:pPr>
              <a:lnSpc>
                <a:spcPts val="1900"/>
              </a:lnSpc>
            </a:pPr>
            <a:r>
              <a:rPr lang="en-US" dirty="0">
                <a:solidFill>
                  <a:schemeClr val="tx1">
                    <a:lumMod val="75000"/>
                    <a:lumOff val="25000"/>
                  </a:schemeClr>
                </a:solidFill>
                <a:cs typeface="Segoe UI" panose="020B0502040204020203" pitchFamily="34" charset="0"/>
              </a:rPr>
              <a:t>2) </a:t>
            </a:r>
            <a:r>
              <a:rPr lang="en-US" dirty="0" err="1">
                <a:solidFill>
                  <a:schemeClr val="tx1">
                    <a:lumMod val="75000"/>
                    <a:lumOff val="25000"/>
                  </a:schemeClr>
                </a:solidFill>
                <a:cs typeface="Segoe UI" panose="020B0502040204020203" pitchFamily="34" charset="0"/>
              </a:rPr>
              <a:t>Kermany</a:t>
            </a:r>
            <a:r>
              <a:rPr lang="en-US" dirty="0">
                <a:solidFill>
                  <a:schemeClr val="tx1">
                    <a:lumMod val="75000"/>
                    <a:lumOff val="25000"/>
                  </a:schemeClr>
                </a:solidFill>
                <a:cs typeface="Segoe UI" panose="020B0502040204020203" pitchFamily="34" charset="0"/>
              </a:rPr>
              <a:t>, D.S., </a:t>
            </a:r>
            <a:r>
              <a:rPr lang="en-US" dirty="0" err="1">
                <a:solidFill>
                  <a:schemeClr val="tx1">
                    <a:lumMod val="75000"/>
                    <a:lumOff val="25000"/>
                  </a:schemeClr>
                </a:solidFill>
                <a:cs typeface="Segoe UI" panose="020B0502040204020203" pitchFamily="34" charset="0"/>
              </a:rPr>
              <a:t>Goldbaum</a:t>
            </a:r>
            <a:r>
              <a:rPr lang="en-US" dirty="0">
                <a:solidFill>
                  <a:schemeClr val="tx1">
                    <a:lumMod val="75000"/>
                    <a:lumOff val="25000"/>
                  </a:schemeClr>
                </a:solidFill>
                <a:cs typeface="Segoe UI" panose="020B0502040204020203" pitchFamily="34" charset="0"/>
              </a:rPr>
              <a:t>, M., Cai, W., </a:t>
            </a:r>
            <a:r>
              <a:rPr lang="en-US" dirty="0" err="1">
                <a:solidFill>
                  <a:schemeClr val="tx1">
                    <a:lumMod val="75000"/>
                    <a:lumOff val="25000"/>
                  </a:schemeClr>
                </a:solidFill>
                <a:cs typeface="Segoe UI" panose="020B0502040204020203" pitchFamily="34" charset="0"/>
              </a:rPr>
              <a:t>Valentim</a:t>
            </a:r>
            <a:r>
              <a:rPr lang="en-US" dirty="0">
                <a:solidFill>
                  <a:schemeClr val="tx1">
                    <a:lumMod val="75000"/>
                    <a:lumOff val="25000"/>
                  </a:schemeClr>
                </a:solidFill>
                <a:cs typeface="Segoe UI" panose="020B0502040204020203" pitchFamily="34" charset="0"/>
              </a:rPr>
              <a:t>, C.C., Liang, H., Baxter, S.L., McKeown, A., Yang, G., Wu, X., Yan, F. and Dong, J., 2018. Identifying medical diagnoses and treatable diseases by image-based deep learning. Cell, 172(5), pp.1122-1131.</a:t>
            </a:r>
          </a:p>
          <a:p>
            <a:pPr>
              <a:lnSpc>
                <a:spcPts val="1900"/>
              </a:lnSpc>
            </a:pPr>
            <a:endParaRPr lang="en-US" dirty="0">
              <a:solidFill>
                <a:schemeClr val="tx1">
                  <a:lumMod val="75000"/>
                  <a:lumOff val="25000"/>
                </a:schemeClr>
              </a:solidFill>
              <a:cs typeface="Segoe UI" panose="020B0502040204020203" pitchFamily="34" charset="0"/>
            </a:endParaRPr>
          </a:p>
          <a:p>
            <a:pPr>
              <a:lnSpc>
                <a:spcPts val="1900"/>
              </a:lnSpc>
            </a:pPr>
            <a:r>
              <a:rPr lang="en-US" dirty="0">
                <a:solidFill>
                  <a:schemeClr val="tx1">
                    <a:lumMod val="75000"/>
                    <a:lumOff val="25000"/>
                  </a:schemeClr>
                </a:solidFill>
                <a:cs typeface="Segoe UI" panose="020B0502040204020203" pitchFamily="34" charset="0"/>
              </a:rPr>
              <a:t>3) National Institutes of Health, 2022. NIH clinical center provides one of the largest publicly available chest x-ray datasets to scientific community</a:t>
            </a:r>
          </a:p>
          <a:p>
            <a:pPr>
              <a:lnSpc>
                <a:spcPts val="1900"/>
              </a:lnSpc>
            </a:pPr>
            <a:endParaRPr lang="en-US" dirty="0">
              <a:solidFill>
                <a:schemeClr val="tx1">
                  <a:lumMod val="75000"/>
                  <a:lumOff val="25000"/>
                </a:schemeClr>
              </a:solidFill>
              <a:cs typeface="Segoe UI" panose="020B0502040204020203" pitchFamily="34" charset="0"/>
            </a:endParaRPr>
          </a:p>
          <a:p>
            <a:pPr>
              <a:lnSpc>
                <a:spcPts val="1900"/>
              </a:lnSpc>
            </a:pPr>
            <a:r>
              <a:rPr lang="en-US" dirty="0">
                <a:solidFill>
                  <a:schemeClr val="tx1">
                    <a:lumMod val="75000"/>
                    <a:lumOff val="25000"/>
                  </a:schemeClr>
                </a:solidFill>
                <a:cs typeface="Segoe UI" panose="020B0502040204020203" pitchFamily="34" charset="0"/>
              </a:rPr>
              <a:t>4) Wang, G., Liu, X., Shen, J., Wang, C., Li, Z., Ye, L., Wu, X., Chen, T., Wang, K., Zhang, X. and Zhou, Z., 2021. A deep-learning pipeline for the diagnosis and discrimination of viral, non-viral and COVID-19 pneumonia from chest X-ray images. Nature biomedical engineering, 5(6), pp.509-521.</a:t>
            </a:r>
          </a:p>
          <a:p>
            <a:pPr>
              <a:lnSpc>
                <a:spcPts val="1900"/>
              </a:lnSpc>
            </a:pPr>
            <a:endParaRPr lang="en-US" dirty="0">
              <a:solidFill>
                <a:schemeClr val="tx1">
                  <a:lumMod val="75000"/>
                  <a:lumOff val="25000"/>
                </a:schemeClr>
              </a:solidFill>
              <a:cs typeface="Segoe UI" panose="020B0502040204020203" pitchFamily="34" charset="0"/>
            </a:endParaRPr>
          </a:p>
          <a:p>
            <a:pPr>
              <a:lnSpc>
                <a:spcPts val="1900"/>
              </a:lnSpc>
            </a:pPr>
            <a:r>
              <a:rPr lang="en-US" dirty="0">
                <a:solidFill>
                  <a:schemeClr val="tx1">
                    <a:lumMod val="75000"/>
                    <a:lumOff val="25000"/>
                  </a:schemeClr>
                </a:solidFill>
                <a:cs typeface="Segoe UI" panose="020B0502040204020203" pitchFamily="34" charset="0"/>
              </a:rPr>
              <a:t>5) Xu, L., Li, D., Ramadan, S., Li, Y. and Klein, N., 2020. Facile biosensors for rapid detection of COVID-19. Biosensors and Bioelectronics, 170, p.112673.</a:t>
            </a:r>
          </a:p>
          <a:p>
            <a:pPr>
              <a:lnSpc>
                <a:spcPts val="1900"/>
              </a:lnSpc>
            </a:pPr>
            <a:endParaRPr lang="en-US" dirty="0">
              <a:solidFill>
                <a:schemeClr val="tx1">
                  <a:lumMod val="75000"/>
                  <a:lumOff val="25000"/>
                </a:schemeClr>
              </a:solidFill>
              <a:cs typeface="Segoe UI" panose="020B0502040204020203" pitchFamily="34" charset="0"/>
            </a:endParaRPr>
          </a:p>
          <a:p>
            <a:pPr>
              <a:lnSpc>
                <a:spcPts val="1900"/>
              </a:lnSpc>
            </a:pPr>
            <a:r>
              <a:rPr lang="en-US" dirty="0">
                <a:solidFill>
                  <a:schemeClr val="tx1">
                    <a:lumMod val="75000"/>
                    <a:lumOff val="25000"/>
                  </a:schemeClr>
                </a:solidFill>
                <a:cs typeface="Segoe UI" panose="020B0502040204020203" pitchFamily="34" charset="0"/>
              </a:rPr>
              <a:t>6) Sandler, M., Howard, A., Zhu, M., </a:t>
            </a:r>
            <a:r>
              <a:rPr lang="en-US" dirty="0" err="1">
                <a:solidFill>
                  <a:schemeClr val="tx1">
                    <a:lumMod val="75000"/>
                    <a:lumOff val="25000"/>
                  </a:schemeClr>
                </a:solidFill>
                <a:cs typeface="Segoe UI" panose="020B0502040204020203" pitchFamily="34" charset="0"/>
              </a:rPr>
              <a:t>Zhmoginov</a:t>
            </a:r>
            <a:r>
              <a:rPr lang="en-US" dirty="0">
                <a:solidFill>
                  <a:schemeClr val="tx1">
                    <a:lumMod val="75000"/>
                    <a:lumOff val="25000"/>
                  </a:schemeClr>
                </a:solidFill>
                <a:cs typeface="Segoe UI" panose="020B0502040204020203" pitchFamily="34" charset="0"/>
              </a:rPr>
              <a:t>, A. and Chen, L.C., 2018. Mobilenetv2: Inverted residuals and linear bottlenecks. In Proceedings of the IEEE conference on computer vision and pattern recognition (pp. 4510-4520).</a:t>
            </a:r>
          </a:p>
        </p:txBody>
      </p:sp>
      <p:sp>
        <p:nvSpPr>
          <p:cNvPr id="9" name="Rectangle 8">
            <a:extLst>
              <a:ext uri="{FF2B5EF4-FFF2-40B4-BE49-F238E27FC236}">
                <a16:creationId xmlns:a16="http://schemas.microsoft.com/office/drawing/2014/main" id="{18505BF3-93C1-4304-A350-D9199746F608}"/>
              </a:ext>
            </a:extLst>
          </p:cNvPr>
          <p:cNvSpPr/>
          <p:nvPr/>
        </p:nvSpPr>
        <p:spPr>
          <a:xfrm>
            <a:off x="808834" y="1334677"/>
            <a:ext cx="2743195" cy="223394"/>
          </a:xfrm>
          <a:prstGeom prst="rect">
            <a:avLst/>
          </a:prstGeom>
        </p:spPr>
        <p:txBody>
          <a:bodyPr wrap="square" lIns="0" tIns="0" rIns="0" bIns="0" anchor="t">
            <a:spAutoFit/>
          </a:bodyPr>
          <a:lstStyle/>
          <a:p>
            <a:pPr>
              <a:lnSpc>
                <a:spcPts val="1900"/>
              </a:lnSpc>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62962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Problem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122729" y="2828887"/>
            <a:ext cx="577026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075402" y="2751515"/>
            <a:ext cx="5701405"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245296" y="2794456"/>
            <a:ext cx="570140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322308" y="2858248"/>
            <a:ext cx="582899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7546622" y="2828888"/>
            <a:ext cx="5770268"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19293" y="1475467"/>
            <a:ext cx="1371600" cy="738664"/>
          </a:xfrm>
          <a:prstGeom prst="rect">
            <a:avLst/>
          </a:prstGeom>
        </p:spPr>
        <p:txBody>
          <a:bodyPr wrap="square" lIns="0" tIns="0" rIns="0" bIns="0">
            <a:spAutoFit/>
          </a:bodyPr>
          <a:lstStyle/>
          <a:p>
            <a:pPr algn="ctr"/>
            <a:r>
              <a:rPr lang="en-US" sz="1600" b="1" dirty="0">
                <a:solidFill>
                  <a:schemeClr val="bg1"/>
                </a:solidFill>
              </a:rPr>
              <a:t>Why early diagnosis is important?</a:t>
            </a:r>
          </a:p>
        </p:txBody>
      </p:sp>
      <p:sp>
        <p:nvSpPr>
          <p:cNvPr id="47" name="Rectangle 46">
            <a:extLst>
              <a:ext uri="{FF2B5EF4-FFF2-40B4-BE49-F238E27FC236}">
                <a16:creationId xmlns:a16="http://schemas.microsoft.com/office/drawing/2014/main" id="{1751D31D-3535-411D-8BAC-95CCC90AB185}"/>
              </a:ext>
            </a:extLst>
          </p:cNvPr>
          <p:cNvSpPr/>
          <p:nvPr/>
        </p:nvSpPr>
        <p:spPr>
          <a:xfrm>
            <a:off x="3205184" y="1475467"/>
            <a:ext cx="1371600" cy="492443"/>
          </a:xfrm>
          <a:prstGeom prst="rect">
            <a:avLst/>
          </a:prstGeom>
        </p:spPr>
        <p:txBody>
          <a:bodyPr wrap="square" lIns="0" tIns="0" rIns="0" bIns="0">
            <a:spAutoFit/>
          </a:bodyPr>
          <a:lstStyle/>
          <a:p>
            <a:pPr algn="ctr"/>
            <a:r>
              <a:rPr lang="en-US" sz="1600" b="1" dirty="0">
                <a:solidFill>
                  <a:schemeClr val="bg1"/>
                </a:solidFill>
              </a:rPr>
              <a:t>Methods of Diagnosis</a:t>
            </a:r>
          </a:p>
        </p:txBody>
      </p:sp>
      <p:sp>
        <p:nvSpPr>
          <p:cNvPr id="48" name="Rectangle 47">
            <a:extLst>
              <a:ext uri="{FF2B5EF4-FFF2-40B4-BE49-F238E27FC236}">
                <a16:creationId xmlns:a16="http://schemas.microsoft.com/office/drawing/2014/main" id="{FA4D735A-8F75-4E2A-8F1A-CC303B0718BA}"/>
              </a:ext>
            </a:extLst>
          </p:cNvPr>
          <p:cNvSpPr/>
          <p:nvPr/>
        </p:nvSpPr>
        <p:spPr>
          <a:xfrm>
            <a:off x="5235277" y="1563807"/>
            <a:ext cx="1611322" cy="246221"/>
          </a:xfrm>
          <a:prstGeom prst="rect">
            <a:avLst/>
          </a:prstGeom>
        </p:spPr>
        <p:txBody>
          <a:bodyPr wrap="square" lIns="0" tIns="0" rIns="0" bIns="0">
            <a:spAutoFit/>
          </a:bodyPr>
          <a:lstStyle/>
          <a:p>
            <a:pPr algn="ct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660890" y="2098173"/>
            <a:ext cx="1371600" cy="246221"/>
          </a:xfrm>
          <a:prstGeom prst="rect">
            <a:avLst/>
          </a:prstGeom>
        </p:spPr>
        <p:txBody>
          <a:bodyPr wrap="square" lIns="0" tIns="0" rIns="0" bIns="0">
            <a:spAutoFit/>
          </a:bodyPr>
          <a:lstStyle/>
          <a:p>
            <a:pPr algn="ctr"/>
            <a:endParaRPr lang="en-US" sz="16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801107" y="1686916"/>
            <a:ext cx="1371600" cy="246221"/>
          </a:xfrm>
          <a:prstGeom prst="rect">
            <a:avLst/>
          </a:prstGeom>
        </p:spPr>
        <p:txBody>
          <a:bodyPr wrap="square" lIns="0" tIns="0" rIns="0" bIns="0">
            <a:spAutoFit/>
          </a:bodyPr>
          <a:lstStyle/>
          <a:p>
            <a:pPr algn="ctr"/>
            <a:r>
              <a:rPr lang="en-US" sz="1600" b="1" dirty="0">
                <a:solidFill>
                  <a:schemeClr val="bg1"/>
                </a:solidFill>
              </a:rPr>
              <a:t>This project</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2506374"/>
            <a:ext cx="1752042" cy="241630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Early diagnosis of diseases like   pneumonia and COVID19 leads to decreased mortality rate. Also a powerful way to manage pandemic.</a:t>
            </a: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99374" y="2506374"/>
            <a:ext cx="1752042" cy="3634585"/>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Diseases can be diagnosed by using variety of tests like CT scan, PCR, pulse oximetry but X-rays are the most accessible.</a:t>
            </a:r>
          </a:p>
          <a:p>
            <a:pPr algn="ctr">
              <a:lnSpc>
                <a:spcPts val="1900"/>
              </a:lnSpc>
            </a:pPr>
            <a:r>
              <a:rPr lang="en-US" sz="1400" dirty="0">
                <a:solidFill>
                  <a:schemeClr val="bg1"/>
                </a:solidFill>
                <a:cs typeface="Segoe UI" panose="020B0502040204020203" pitchFamily="34" charset="0"/>
              </a:rPr>
              <a:t>Since the x-rays are available in minutes makes it fastest way of diagnosis.</a:t>
            </a:r>
          </a:p>
          <a:p>
            <a:pPr algn="ctr">
              <a:lnSpc>
                <a:spcPts val="1900"/>
              </a:lnSpc>
            </a:pPr>
            <a:r>
              <a:rPr lang="en-US" sz="1400" dirty="0">
                <a:solidFill>
                  <a:schemeClr val="bg1"/>
                </a:solidFill>
                <a:cs typeface="Segoe UI" panose="020B0502040204020203" pitchFamily="34" charset="0"/>
              </a:rPr>
              <a:t>Main bottleneck is expert radiologist needed to evaluate the scan.</a:t>
            </a: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2506374"/>
            <a:ext cx="1752042" cy="710707"/>
          </a:xfrm>
          <a:prstGeom prst="rect">
            <a:avLst/>
          </a:prstGeom>
        </p:spPr>
        <p:txBody>
          <a:bodyPr wrap="square" lIns="0" tIns="0" rIns="0" bIns="0" anchor="t">
            <a:spAutoFit/>
          </a:bodyPr>
          <a:lstStyle/>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65534" y="2506374"/>
            <a:ext cx="1857177" cy="223394"/>
          </a:xfrm>
          <a:prstGeom prst="rect">
            <a:avLst/>
          </a:prstGeom>
        </p:spPr>
        <p:txBody>
          <a:bodyPr wrap="square" lIns="0" tIns="0" rIns="0" bIns="0" anchor="t">
            <a:spAutoFit/>
          </a:bodyPr>
          <a:lstStyle/>
          <a:p>
            <a:pPr algn="ctr">
              <a:lnSpc>
                <a:spcPts val="1900"/>
              </a:lnSpc>
            </a:pP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5" y="2523761"/>
            <a:ext cx="1752042" cy="3390928"/>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This project is an attempt to compare the three backbone architectures and lung disease dataset that works best for lung disease classification.</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A detailed comparison of results across architectures and datasets along with the best model in terms of efficiency and F1 score.</a:t>
            </a:r>
          </a:p>
        </p:txBody>
      </p:sp>
      <p:sp>
        <p:nvSpPr>
          <p:cNvPr id="40" name="Rectangle 39">
            <a:extLst>
              <a:ext uri="{FF2B5EF4-FFF2-40B4-BE49-F238E27FC236}">
                <a16:creationId xmlns:a16="http://schemas.microsoft.com/office/drawing/2014/main" id="{D51C33FF-41E4-42EB-A4F4-378DEB341B22}"/>
              </a:ext>
            </a:extLst>
          </p:cNvPr>
          <p:cNvSpPr/>
          <p:nvPr/>
        </p:nvSpPr>
        <p:spPr>
          <a:xfrm>
            <a:off x="7608322" y="1563807"/>
            <a:ext cx="1371600" cy="492443"/>
          </a:xfrm>
          <a:prstGeom prst="rect">
            <a:avLst/>
          </a:prstGeom>
        </p:spPr>
        <p:txBody>
          <a:bodyPr wrap="square" lIns="0" tIns="0" rIns="0" bIns="0">
            <a:spAutoFit/>
          </a:bodyPr>
          <a:lstStyle/>
          <a:p>
            <a:pPr algn="ctr"/>
            <a:r>
              <a:rPr lang="en-US" sz="1600" b="1" dirty="0">
                <a:solidFill>
                  <a:schemeClr val="bg1"/>
                </a:solidFill>
              </a:rPr>
              <a:t>Main Challenges </a:t>
            </a:r>
          </a:p>
        </p:txBody>
      </p:sp>
      <p:sp>
        <p:nvSpPr>
          <p:cNvPr id="41" name="Rectangle 40">
            <a:extLst>
              <a:ext uri="{FF2B5EF4-FFF2-40B4-BE49-F238E27FC236}">
                <a16:creationId xmlns:a16="http://schemas.microsoft.com/office/drawing/2014/main" id="{2250CECB-F85D-46BE-A8D8-A91BE56C23D9}"/>
              </a:ext>
            </a:extLst>
          </p:cNvPr>
          <p:cNvSpPr/>
          <p:nvPr/>
        </p:nvSpPr>
        <p:spPr>
          <a:xfrm>
            <a:off x="5449006" y="1504568"/>
            <a:ext cx="1371600" cy="738664"/>
          </a:xfrm>
          <a:prstGeom prst="rect">
            <a:avLst/>
          </a:prstGeom>
        </p:spPr>
        <p:txBody>
          <a:bodyPr wrap="square" lIns="0" tIns="0" rIns="0" bIns="0">
            <a:spAutoFit/>
          </a:bodyPr>
          <a:lstStyle/>
          <a:p>
            <a:pPr algn="ctr"/>
            <a:r>
              <a:rPr lang="en-US" sz="1600" b="1" dirty="0">
                <a:solidFill>
                  <a:schemeClr val="bg1"/>
                </a:solidFill>
              </a:rPr>
              <a:t>Earlier attempts to solve the problem</a:t>
            </a:r>
          </a:p>
        </p:txBody>
      </p:sp>
      <p:sp>
        <p:nvSpPr>
          <p:cNvPr id="42" name="Rectangle 41">
            <a:extLst>
              <a:ext uri="{FF2B5EF4-FFF2-40B4-BE49-F238E27FC236}">
                <a16:creationId xmlns:a16="http://schemas.microsoft.com/office/drawing/2014/main" id="{BBBABF1E-5A89-4654-B608-667D283EC0E2}"/>
              </a:ext>
            </a:extLst>
          </p:cNvPr>
          <p:cNvSpPr/>
          <p:nvPr/>
        </p:nvSpPr>
        <p:spPr>
          <a:xfrm>
            <a:off x="5177425" y="2506374"/>
            <a:ext cx="1857177" cy="2903615"/>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Many attempts earlier done to solve this problem with deep learning but so far have not been come up to make models that can replace radiologist. Other challenge include </a:t>
            </a:r>
            <a:r>
              <a:rPr lang="en-US" sz="1400" dirty="0" err="1">
                <a:solidFill>
                  <a:schemeClr val="bg1"/>
                </a:solidFill>
                <a:cs typeface="Segoe UI" panose="020B0502040204020203" pitchFamily="34" charset="0"/>
              </a:rPr>
              <a:t>explainability</a:t>
            </a:r>
            <a:r>
              <a:rPr lang="en-US" sz="1400" dirty="0">
                <a:solidFill>
                  <a:schemeClr val="bg1"/>
                </a:solidFill>
                <a:cs typeface="Segoe UI" panose="020B0502040204020203" pitchFamily="34" charset="0"/>
              </a:rPr>
              <a:t> as in the medical field reasoning is important for patients and doctors.</a:t>
            </a:r>
          </a:p>
        </p:txBody>
      </p:sp>
      <p:sp>
        <p:nvSpPr>
          <p:cNvPr id="73" name="Rectangle 72">
            <a:extLst>
              <a:ext uri="{FF2B5EF4-FFF2-40B4-BE49-F238E27FC236}">
                <a16:creationId xmlns:a16="http://schemas.microsoft.com/office/drawing/2014/main" id="{F7BD5572-ED94-4B96-A62C-230023B490A5}"/>
              </a:ext>
            </a:extLst>
          </p:cNvPr>
          <p:cNvSpPr/>
          <p:nvPr/>
        </p:nvSpPr>
        <p:spPr>
          <a:xfrm>
            <a:off x="7329099" y="2553126"/>
            <a:ext cx="1765434" cy="387824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Small and Highly Imbalanced datasets.</a:t>
            </a:r>
          </a:p>
          <a:p>
            <a:pPr algn="ctr">
              <a:lnSpc>
                <a:spcPts val="1900"/>
              </a:lnSpc>
            </a:pPr>
            <a:r>
              <a:rPr lang="en-US" sz="1400" dirty="0">
                <a:solidFill>
                  <a:schemeClr val="bg1"/>
                </a:solidFill>
                <a:cs typeface="Segoe UI" panose="020B0502040204020203" pitchFamily="34" charset="0"/>
              </a:rPr>
              <a:t>Different radiographic contrast of x-ray images among different scanners.</a:t>
            </a:r>
          </a:p>
          <a:p>
            <a:pPr algn="ctr">
              <a:lnSpc>
                <a:spcPts val="1900"/>
              </a:lnSpc>
            </a:pPr>
            <a:r>
              <a:rPr lang="en-US" sz="1400" dirty="0">
                <a:solidFill>
                  <a:schemeClr val="bg1"/>
                </a:solidFill>
                <a:cs typeface="Segoe UI" panose="020B0502040204020203" pitchFamily="34" charset="0"/>
              </a:rPr>
              <a:t>Limitation of resources for pre-processing, training, data augmentation. Also long training times of deep architecture models create challenges.</a:t>
            </a: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p:txBody>
      </p:sp>
    </p:spTree>
    <p:extLst>
      <p:ext uri="{BB962C8B-B14F-4D97-AF65-F5344CB8AC3E}">
        <p14:creationId xmlns:p14="http://schemas.microsoft.com/office/powerpoint/2010/main" val="37281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7197" y="236252"/>
            <a:ext cx="10515601"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Goals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06950" y="2454275"/>
            <a:ext cx="2505155" cy="24074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Chest X-ray Classification</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518955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 Ablative Study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88800" y="3278870"/>
            <a:ext cx="444025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 Hyper-parameter tuning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85944" y="318840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40950" y="5101491"/>
            <a:ext cx="518955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Reduce Mortality Rate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909664" y="502944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8366" y="1613877"/>
            <a:ext cx="51141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Applying CNN for classifying Chest X-Rays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58727" y="3334727"/>
            <a:ext cx="426359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Comparison across baseline </a:t>
            </a:r>
          </a:p>
          <a:p>
            <a:pPr algn="ctr"/>
            <a:r>
              <a:rPr lang="en-US" sz="1600" dirty="0"/>
              <a:t>architectures </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32597" y="5128851"/>
            <a:ext cx="518955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 using </a:t>
            </a:r>
            <a:r>
              <a:rPr lang="en-US" sz="1600" dirty="0" err="1"/>
              <a:t>Gradcam</a:t>
            </a:r>
            <a:r>
              <a:rPr lang="en-US" sz="1600" dirty="0"/>
              <a:t> and t-SNE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298600" y="501440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634071" y="531761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3966360" y="353138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121600" y="181869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791886" y="350514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B6F1D745-C9C0-4343-B79E-DEB22668E34F}"/>
              </a:ext>
            </a:extLst>
          </p:cNvPr>
          <p:cNvPicPr>
            <a:picLocks noChangeAspect="1"/>
          </p:cNvPicPr>
          <p:nvPr/>
        </p:nvPicPr>
        <p:blipFill>
          <a:blip r:embed="rId3"/>
          <a:stretch>
            <a:fillRect/>
          </a:stretch>
        </p:blipFill>
        <p:spPr>
          <a:xfrm>
            <a:off x="7224622" y="5316648"/>
            <a:ext cx="341406" cy="335309"/>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Type of data</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11942" y="712181"/>
            <a:ext cx="2746296"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COVID	</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9217104" y="838243"/>
            <a:ext cx="2746296"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Pneumonia</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211442" y="3128210"/>
            <a:ext cx="781494" cy="59003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SIZE</a:t>
            </a:r>
            <a:endParaRPr lang="en-US" b="1" dirty="0">
              <a:latin typeface="+mj-lt"/>
            </a:endParaRP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83916" y="1927277"/>
            <a:ext cx="1385278" cy="59247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 IMAGES</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141506" y="3016590"/>
            <a:ext cx="105366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4225522" y="1753299"/>
            <a:ext cx="0" cy="49662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EED6C3DB-47CC-4D49-8E77-169A40A10B53}"/>
              </a:ext>
            </a:extLst>
          </p:cNvPr>
          <p:cNvSpPr/>
          <p:nvPr/>
        </p:nvSpPr>
        <p:spPr>
          <a:xfrm>
            <a:off x="5071920" y="722614"/>
            <a:ext cx="2746296"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Chest X-Ray8</a:t>
            </a:r>
          </a:p>
        </p:txBody>
      </p:sp>
      <p:pic>
        <p:nvPicPr>
          <p:cNvPr id="5" name="Picture 4">
            <a:extLst>
              <a:ext uri="{FF2B5EF4-FFF2-40B4-BE49-F238E27FC236}">
                <a16:creationId xmlns:a16="http://schemas.microsoft.com/office/drawing/2014/main" id="{552804F0-211E-4556-A853-8B7BCD3BD4FA}"/>
              </a:ext>
            </a:extLst>
          </p:cNvPr>
          <p:cNvPicPr>
            <a:picLocks noChangeAspect="1"/>
          </p:cNvPicPr>
          <p:nvPr/>
        </p:nvPicPr>
        <p:blipFill>
          <a:blip r:embed="rId3"/>
          <a:stretch>
            <a:fillRect/>
          </a:stretch>
        </p:blipFill>
        <p:spPr>
          <a:xfrm>
            <a:off x="8794614" y="1698733"/>
            <a:ext cx="6097" cy="4974767"/>
          </a:xfrm>
          <a:prstGeom prst="rect">
            <a:avLst/>
          </a:prstGeom>
        </p:spPr>
      </p:pic>
      <p:sp>
        <p:nvSpPr>
          <p:cNvPr id="29" name="Rectangle 28">
            <a:extLst>
              <a:ext uri="{FF2B5EF4-FFF2-40B4-BE49-F238E27FC236}">
                <a16:creationId xmlns:a16="http://schemas.microsoft.com/office/drawing/2014/main" id="{4E8D300A-5574-4EDF-B7DD-1639D6199FA6}"/>
              </a:ext>
            </a:extLst>
          </p:cNvPr>
          <p:cNvSpPr/>
          <p:nvPr/>
        </p:nvSpPr>
        <p:spPr>
          <a:xfrm>
            <a:off x="1313091" y="2148214"/>
            <a:ext cx="2773134"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3.6K : 3.6K : 1.3K</a:t>
            </a:r>
          </a:p>
        </p:txBody>
      </p:sp>
      <p:sp>
        <p:nvSpPr>
          <p:cNvPr id="30" name="Rectangle 29">
            <a:extLst>
              <a:ext uri="{FF2B5EF4-FFF2-40B4-BE49-F238E27FC236}">
                <a16:creationId xmlns:a16="http://schemas.microsoft.com/office/drawing/2014/main" id="{37D925F3-B4CE-4672-9F9A-26747D757298}"/>
              </a:ext>
            </a:extLst>
          </p:cNvPr>
          <p:cNvSpPr/>
          <p:nvPr/>
        </p:nvSpPr>
        <p:spPr>
          <a:xfrm>
            <a:off x="9106381" y="2082554"/>
            <a:ext cx="2773134"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3K : 1.5K : 1.5K</a:t>
            </a:r>
          </a:p>
        </p:txBody>
      </p:sp>
      <p:sp>
        <p:nvSpPr>
          <p:cNvPr id="31" name="Rectangle 30">
            <a:extLst>
              <a:ext uri="{FF2B5EF4-FFF2-40B4-BE49-F238E27FC236}">
                <a16:creationId xmlns:a16="http://schemas.microsoft.com/office/drawing/2014/main" id="{1B90FBE1-9241-4720-A1C7-4B74CDE25E02}"/>
              </a:ext>
            </a:extLst>
          </p:cNvPr>
          <p:cNvSpPr/>
          <p:nvPr/>
        </p:nvSpPr>
        <p:spPr>
          <a:xfrm>
            <a:off x="4871887" y="1895233"/>
            <a:ext cx="3483903" cy="984885"/>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25K : 12K : 6K : 5K : 3K : 2.7K : 2.6K</a:t>
            </a:r>
          </a:p>
        </p:txBody>
      </p:sp>
      <p:sp>
        <p:nvSpPr>
          <p:cNvPr id="32" name="Rectangle 31">
            <a:extLst>
              <a:ext uri="{FF2B5EF4-FFF2-40B4-BE49-F238E27FC236}">
                <a16:creationId xmlns:a16="http://schemas.microsoft.com/office/drawing/2014/main" id="{D10A549E-FDDF-4FFE-A34A-C17EC61E9E07}"/>
              </a:ext>
            </a:extLst>
          </p:cNvPr>
          <p:cNvSpPr/>
          <p:nvPr/>
        </p:nvSpPr>
        <p:spPr>
          <a:xfrm>
            <a:off x="1632657" y="3366836"/>
            <a:ext cx="2773134"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299 X 299</a:t>
            </a:r>
          </a:p>
        </p:txBody>
      </p:sp>
      <p:sp>
        <p:nvSpPr>
          <p:cNvPr id="34" name="Rectangle 33">
            <a:extLst>
              <a:ext uri="{FF2B5EF4-FFF2-40B4-BE49-F238E27FC236}">
                <a16:creationId xmlns:a16="http://schemas.microsoft.com/office/drawing/2014/main" id="{71B9F1A9-BE4E-4D87-8087-4986CFB09083}"/>
              </a:ext>
            </a:extLst>
          </p:cNvPr>
          <p:cNvSpPr/>
          <p:nvPr/>
        </p:nvSpPr>
        <p:spPr>
          <a:xfrm>
            <a:off x="9310610" y="3322056"/>
            <a:ext cx="2773134"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224 X 224</a:t>
            </a:r>
          </a:p>
        </p:txBody>
      </p:sp>
      <p:sp>
        <p:nvSpPr>
          <p:cNvPr id="35" name="Rectangle 34">
            <a:extLst>
              <a:ext uri="{FF2B5EF4-FFF2-40B4-BE49-F238E27FC236}">
                <a16:creationId xmlns:a16="http://schemas.microsoft.com/office/drawing/2014/main" id="{BAF9EDC0-928F-4E9C-90D3-AD140E5D505D}"/>
              </a:ext>
            </a:extLst>
          </p:cNvPr>
          <p:cNvSpPr/>
          <p:nvPr/>
        </p:nvSpPr>
        <p:spPr>
          <a:xfrm>
            <a:off x="5353105" y="3361276"/>
            <a:ext cx="2773134"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1024 X 1024</a:t>
            </a:r>
          </a:p>
        </p:txBody>
      </p:sp>
      <p:cxnSp>
        <p:nvCxnSpPr>
          <p:cNvPr id="36" name="Straight Connector 35">
            <a:extLst>
              <a:ext uri="{FF2B5EF4-FFF2-40B4-BE49-F238E27FC236}">
                <a16:creationId xmlns:a16="http://schemas.microsoft.com/office/drawing/2014/main" id="{A57C439F-102F-40D5-876A-29489DEE2E89}"/>
              </a:ext>
              <a:ext uri="{C183D7F6-B498-43B3-948B-1728B52AA6E4}">
                <adec:decorative xmlns:adec="http://schemas.microsoft.com/office/drawing/2017/decorative" val="1"/>
              </a:ext>
            </a:extLst>
          </p:cNvPr>
          <p:cNvCxnSpPr>
            <a:cxnSpLocks/>
          </p:cNvCxnSpPr>
          <p:nvPr/>
        </p:nvCxnSpPr>
        <p:spPr>
          <a:xfrm flipV="1">
            <a:off x="1211942" y="4070463"/>
            <a:ext cx="10466252" cy="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9AF5051-C54D-427F-A6DD-24A11CAEFD66}"/>
              </a:ext>
            </a:extLst>
          </p:cNvPr>
          <p:cNvSpPr/>
          <p:nvPr/>
        </p:nvSpPr>
        <p:spPr>
          <a:xfrm rot="16200000">
            <a:off x="98552" y="4138922"/>
            <a:ext cx="955198" cy="53795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rPr>
              <a:t>CLASSES</a:t>
            </a:r>
            <a:endParaRPr lang="en-US" sz="1600" b="1" dirty="0">
              <a:latin typeface="+mj-lt"/>
            </a:endParaRPr>
          </a:p>
        </p:txBody>
      </p:sp>
      <p:sp>
        <p:nvSpPr>
          <p:cNvPr id="39" name="Rectangle 38">
            <a:extLst>
              <a:ext uri="{FF2B5EF4-FFF2-40B4-BE49-F238E27FC236}">
                <a16:creationId xmlns:a16="http://schemas.microsoft.com/office/drawing/2014/main" id="{8956D0A3-B930-4617-857E-17F04F4D995B}"/>
              </a:ext>
            </a:extLst>
          </p:cNvPr>
          <p:cNvSpPr/>
          <p:nvPr/>
        </p:nvSpPr>
        <p:spPr>
          <a:xfrm>
            <a:off x="2121931" y="4334448"/>
            <a:ext cx="2440233"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3</a:t>
            </a:r>
          </a:p>
        </p:txBody>
      </p:sp>
      <p:sp>
        <p:nvSpPr>
          <p:cNvPr id="47" name="Rectangle 46">
            <a:extLst>
              <a:ext uri="{FF2B5EF4-FFF2-40B4-BE49-F238E27FC236}">
                <a16:creationId xmlns:a16="http://schemas.microsoft.com/office/drawing/2014/main" id="{27B7CCDC-7EE0-4414-8D99-86F94F7CF900}"/>
              </a:ext>
            </a:extLst>
          </p:cNvPr>
          <p:cNvSpPr/>
          <p:nvPr/>
        </p:nvSpPr>
        <p:spPr>
          <a:xfrm>
            <a:off x="6124208" y="4349556"/>
            <a:ext cx="2370661"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7</a:t>
            </a:r>
          </a:p>
        </p:txBody>
      </p:sp>
      <p:sp>
        <p:nvSpPr>
          <p:cNvPr id="48" name="Rectangle 47">
            <a:extLst>
              <a:ext uri="{FF2B5EF4-FFF2-40B4-BE49-F238E27FC236}">
                <a16:creationId xmlns:a16="http://schemas.microsoft.com/office/drawing/2014/main" id="{8890B711-3D96-4219-A2FA-2189C15C7BE5}"/>
              </a:ext>
            </a:extLst>
          </p:cNvPr>
          <p:cNvSpPr/>
          <p:nvPr/>
        </p:nvSpPr>
        <p:spPr>
          <a:xfrm>
            <a:off x="10148887" y="4351681"/>
            <a:ext cx="2220916" cy="492443"/>
          </a:xfrm>
          <a:prstGeom prst="rect">
            <a:avLst/>
          </a:prstGeom>
        </p:spPr>
        <p:txBody>
          <a:bodyPr wrap="square" lIns="0" tIns="0" rIns="0" bIns="0" anchor="t">
            <a:spAutoFit/>
          </a:bodyPr>
          <a:lstStyle/>
          <a:p>
            <a:pPr>
              <a:spcBef>
                <a:spcPts val="1200"/>
              </a:spcBef>
              <a:buClr>
                <a:schemeClr val="tx2"/>
              </a:buClr>
            </a:pPr>
            <a:r>
              <a:rPr lang="en-US" sz="3200" dirty="0">
                <a:solidFill>
                  <a:schemeClr val="tx1">
                    <a:lumMod val="75000"/>
                    <a:lumOff val="25000"/>
                  </a:schemeClr>
                </a:solidFill>
                <a:cs typeface="Segoe UI" panose="020B0502040204020203" pitchFamily="34" charset="0"/>
              </a:rPr>
              <a:t>3</a:t>
            </a:r>
          </a:p>
        </p:txBody>
      </p:sp>
      <p:cxnSp>
        <p:nvCxnSpPr>
          <p:cNvPr id="25" name="Straight Connector 24">
            <a:extLst>
              <a:ext uri="{FF2B5EF4-FFF2-40B4-BE49-F238E27FC236}">
                <a16:creationId xmlns:a16="http://schemas.microsoft.com/office/drawing/2014/main" id="{FDDA4FFE-9F80-4351-872C-8B032380828B}"/>
              </a:ext>
              <a:ext uri="{C183D7F6-B498-43B3-948B-1728B52AA6E4}">
                <adec:decorative xmlns:adec="http://schemas.microsoft.com/office/drawing/2017/decorative" val="1"/>
              </a:ext>
            </a:extLst>
          </p:cNvPr>
          <p:cNvCxnSpPr>
            <a:cxnSpLocks/>
          </p:cNvCxnSpPr>
          <p:nvPr/>
        </p:nvCxnSpPr>
        <p:spPr>
          <a:xfrm>
            <a:off x="1313091" y="4985286"/>
            <a:ext cx="1046625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3734BB44-C6F9-4BDB-AFEA-58A408452172}"/>
              </a:ext>
            </a:extLst>
          </p:cNvPr>
          <p:cNvSpPr/>
          <p:nvPr/>
        </p:nvSpPr>
        <p:spPr>
          <a:xfrm rot="16200000">
            <a:off x="-79667" y="5495148"/>
            <a:ext cx="1385278" cy="59247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Dataset</a:t>
            </a:r>
          </a:p>
        </p:txBody>
      </p:sp>
      <p:pic>
        <p:nvPicPr>
          <p:cNvPr id="3" name="Picture 2">
            <a:extLst>
              <a:ext uri="{FF2B5EF4-FFF2-40B4-BE49-F238E27FC236}">
                <a16:creationId xmlns:a16="http://schemas.microsoft.com/office/drawing/2014/main" id="{54085AAB-2BB4-40CA-A420-56C7401AD089}"/>
              </a:ext>
            </a:extLst>
          </p:cNvPr>
          <p:cNvPicPr>
            <a:picLocks noChangeAspect="1"/>
          </p:cNvPicPr>
          <p:nvPr/>
        </p:nvPicPr>
        <p:blipFill>
          <a:blip r:embed="rId4"/>
          <a:stretch>
            <a:fillRect/>
          </a:stretch>
        </p:blipFill>
        <p:spPr>
          <a:xfrm>
            <a:off x="1111787" y="5230638"/>
            <a:ext cx="2899153" cy="1069815"/>
          </a:xfrm>
          <a:prstGeom prst="rect">
            <a:avLst/>
          </a:prstGeom>
        </p:spPr>
      </p:pic>
      <p:pic>
        <p:nvPicPr>
          <p:cNvPr id="4" name="Picture 3">
            <a:extLst>
              <a:ext uri="{FF2B5EF4-FFF2-40B4-BE49-F238E27FC236}">
                <a16:creationId xmlns:a16="http://schemas.microsoft.com/office/drawing/2014/main" id="{AD7450F7-DE78-43F0-B4FA-E18DCAE88CD9}"/>
              </a:ext>
            </a:extLst>
          </p:cNvPr>
          <p:cNvPicPr>
            <a:picLocks noChangeAspect="1"/>
          </p:cNvPicPr>
          <p:nvPr/>
        </p:nvPicPr>
        <p:blipFill>
          <a:blip r:embed="rId5"/>
          <a:stretch>
            <a:fillRect/>
          </a:stretch>
        </p:blipFill>
        <p:spPr>
          <a:xfrm>
            <a:off x="8883003" y="5177884"/>
            <a:ext cx="3232174" cy="1150695"/>
          </a:xfrm>
          <a:prstGeom prst="rect">
            <a:avLst/>
          </a:prstGeom>
        </p:spPr>
      </p:pic>
      <p:pic>
        <p:nvPicPr>
          <p:cNvPr id="6" name="Picture 5">
            <a:extLst>
              <a:ext uri="{FF2B5EF4-FFF2-40B4-BE49-F238E27FC236}">
                <a16:creationId xmlns:a16="http://schemas.microsoft.com/office/drawing/2014/main" id="{4F540214-36A5-4F00-9FBF-CB5F07532E79}"/>
              </a:ext>
            </a:extLst>
          </p:cNvPr>
          <p:cNvPicPr>
            <a:picLocks noChangeAspect="1"/>
          </p:cNvPicPr>
          <p:nvPr/>
        </p:nvPicPr>
        <p:blipFill>
          <a:blip r:embed="rId6"/>
          <a:stretch>
            <a:fillRect/>
          </a:stretch>
        </p:blipFill>
        <p:spPr>
          <a:xfrm>
            <a:off x="4289603" y="5337989"/>
            <a:ext cx="4477284" cy="906792"/>
          </a:xfrm>
          <a:prstGeom prst="rect">
            <a:avLst/>
          </a:prstGeom>
        </p:spPr>
      </p:pic>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4" y="5165653"/>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Different values of learning rate (0.1, 0.05, 0.001, 0.005) alpha taken for ablative study</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HYPERPARAMETER TUNING</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1" y="52614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All scans divided into 70:15:15 split for train, validation and test set</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TRAIN VALIDATION TEST SPLIT</a:t>
            </a:r>
          </a:p>
        </p:txBody>
      </p:sp>
      <p:sp>
        <p:nvSpPr>
          <p:cNvPr id="49" name="Rectangle 48">
            <a:extLst>
              <a:ext uri="{FF2B5EF4-FFF2-40B4-BE49-F238E27FC236}">
                <a16:creationId xmlns:a16="http://schemas.microsoft.com/office/drawing/2014/main" id="{7FA68D61-8BDC-4C14-9F0D-CF0C946CD30A}"/>
              </a:ext>
            </a:extLst>
          </p:cNvPr>
          <p:cNvSpPr/>
          <p:nvPr/>
        </p:nvSpPr>
        <p:spPr>
          <a:xfrm>
            <a:off x="8610596" y="5249695"/>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ADAM optimizer used along with cross entropy loss</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OPTIMIZER AND LOSS FUNCTION</a:t>
            </a:r>
          </a:p>
        </p:txBody>
      </p:sp>
      <p:cxnSp>
        <p:nvCxnSpPr>
          <p:cNvPr id="30" name="Straight Connector 29">
            <a:extLst>
              <a:ext uri="{FF2B5EF4-FFF2-40B4-BE49-F238E27FC236}">
                <a16:creationId xmlns:a16="http://schemas.microsoft.com/office/drawing/2014/main" id="{17E34834-7A0C-44B8-B6E8-F8182D41EF0E}"/>
              </a:ext>
              <a:ext uri="{C183D7F6-B498-43B3-948B-1728B52AA6E4}">
                <adec:decorative xmlns:adec="http://schemas.microsoft.com/office/drawing/2017/decorative" val="1"/>
              </a:ext>
            </a:extLst>
          </p:cNvPr>
          <p:cNvCxnSpPr/>
          <p:nvPr/>
        </p:nvCxnSpPr>
        <p:spPr>
          <a:xfrm>
            <a:off x="4152902" y="2884619"/>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BDB88E-6D5A-419E-8DC7-A375564265B3}"/>
              </a:ext>
              <a:ext uri="{C183D7F6-B498-43B3-948B-1728B52AA6E4}">
                <adec:decorative xmlns:adec="http://schemas.microsoft.com/office/drawing/2017/decorative" val="1"/>
              </a:ext>
            </a:extLst>
          </p:cNvPr>
          <p:cNvCxnSpPr/>
          <p:nvPr/>
        </p:nvCxnSpPr>
        <p:spPr>
          <a:xfrm>
            <a:off x="8039100" y="2884619"/>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A794BF-3D8B-4DAE-ADA7-FC2FA8B68057}"/>
              </a:ext>
            </a:extLst>
          </p:cNvPr>
          <p:cNvSpPr/>
          <p:nvPr/>
        </p:nvSpPr>
        <p:spPr>
          <a:xfrm>
            <a:off x="838203" y="3267553"/>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Hyperparameters will be fixed across models to produce comparable results</a:t>
            </a:r>
          </a:p>
        </p:txBody>
      </p:sp>
      <p:sp>
        <p:nvSpPr>
          <p:cNvPr id="34" name="Rectangle 33">
            <a:extLst>
              <a:ext uri="{FF2B5EF4-FFF2-40B4-BE49-F238E27FC236}">
                <a16:creationId xmlns:a16="http://schemas.microsoft.com/office/drawing/2014/main" id="{B7FFF226-8CBE-49A9-99D8-89782DD87C7E}"/>
              </a:ext>
            </a:extLst>
          </p:cNvPr>
          <p:cNvSpPr/>
          <p:nvPr/>
        </p:nvSpPr>
        <p:spPr>
          <a:xfrm>
            <a:off x="838203" y="2826166"/>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HYPERPARAMETERS</a:t>
            </a:r>
          </a:p>
        </p:txBody>
      </p:sp>
      <p:sp>
        <p:nvSpPr>
          <p:cNvPr id="35" name="Rectangle 34">
            <a:extLst>
              <a:ext uri="{FF2B5EF4-FFF2-40B4-BE49-F238E27FC236}">
                <a16:creationId xmlns:a16="http://schemas.microsoft.com/office/drawing/2014/main" id="{37DDBBF3-CCAF-4560-B981-9D67F9A69ADB}"/>
              </a:ext>
            </a:extLst>
          </p:cNvPr>
          <p:cNvSpPr/>
          <p:nvPr/>
        </p:nvSpPr>
        <p:spPr>
          <a:xfrm>
            <a:off x="4724400" y="3262452"/>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Histogram Equalization and Gaussian Blur with a 5X5 filter.</a:t>
            </a:r>
          </a:p>
        </p:txBody>
      </p:sp>
      <p:sp>
        <p:nvSpPr>
          <p:cNvPr id="37" name="Rectangle 36">
            <a:extLst>
              <a:ext uri="{FF2B5EF4-FFF2-40B4-BE49-F238E27FC236}">
                <a16:creationId xmlns:a16="http://schemas.microsoft.com/office/drawing/2014/main" id="{02FB1E0C-9F4B-48E1-BD75-3F5EDCA07AFF}"/>
              </a:ext>
            </a:extLst>
          </p:cNvPr>
          <p:cNvSpPr/>
          <p:nvPr/>
        </p:nvSpPr>
        <p:spPr>
          <a:xfrm>
            <a:off x="4724399" y="279943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PREPROCESSING</a:t>
            </a:r>
          </a:p>
        </p:txBody>
      </p:sp>
      <p:sp>
        <p:nvSpPr>
          <p:cNvPr id="38" name="Rectangle 37">
            <a:extLst>
              <a:ext uri="{FF2B5EF4-FFF2-40B4-BE49-F238E27FC236}">
                <a16:creationId xmlns:a16="http://schemas.microsoft.com/office/drawing/2014/main" id="{389BB084-3F10-4E4F-9CBC-66685B2905E0}"/>
              </a:ext>
            </a:extLst>
          </p:cNvPr>
          <p:cNvSpPr/>
          <p:nvPr/>
        </p:nvSpPr>
        <p:spPr>
          <a:xfrm>
            <a:off x="8610596" y="3342053"/>
            <a:ext cx="274319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Cosine Annealing LR</a:t>
            </a:r>
          </a:p>
        </p:txBody>
      </p:sp>
      <p:sp>
        <p:nvSpPr>
          <p:cNvPr id="41" name="Rectangle 40">
            <a:extLst>
              <a:ext uri="{FF2B5EF4-FFF2-40B4-BE49-F238E27FC236}">
                <a16:creationId xmlns:a16="http://schemas.microsoft.com/office/drawing/2014/main" id="{4EF3752F-2D0C-4F23-85F2-DF450910A2AB}"/>
              </a:ext>
            </a:extLst>
          </p:cNvPr>
          <p:cNvSpPr/>
          <p:nvPr/>
        </p:nvSpPr>
        <p:spPr>
          <a:xfrm>
            <a:off x="8676621" y="2811337"/>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SCHEDULER USED</a:t>
            </a:r>
          </a:p>
        </p:txBody>
      </p:sp>
      <p:cxnSp>
        <p:nvCxnSpPr>
          <p:cNvPr id="59" name="Straight Connector 58">
            <a:extLst>
              <a:ext uri="{FF2B5EF4-FFF2-40B4-BE49-F238E27FC236}">
                <a16:creationId xmlns:a16="http://schemas.microsoft.com/office/drawing/2014/main" id="{EE14258D-384E-4A23-BAEF-E8AE89C8C468}"/>
              </a:ext>
              <a:ext uri="{C183D7F6-B498-43B3-948B-1728B52AA6E4}">
                <adec:decorative xmlns:adec="http://schemas.microsoft.com/office/drawing/2017/decorative" val="1"/>
              </a:ext>
            </a:extLst>
          </p:cNvPr>
          <p:cNvCxnSpPr/>
          <p:nvPr/>
        </p:nvCxnSpPr>
        <p:spPr>
          <a:xfrm>
            <a:off x="4152902" y="103511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A0E454B-BF6F-4D9F-8715-E6952BA738AE}"/>
              </a:ext>
              <a:ext uri="{C183D7F6-B498-43B3-948B-1728B52AA6E4}">
                <adec:decorative xmlns:adec="http://schemas.microsoft.com/office/drawing/2017/decorative" val="1"/>
              </a:ext>
            </a:extLst>
          </p:cNvPr>
          <p:cNvCxnSpPr/>
          <p:nvPr/>
        </p:nvCxnSpPr>
        <p:spPr>
          <a:xfrm>
            <a:off x="8039100" y="103511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35476D3-43CF-4998-BD13-BF08AD1F96AC}"/>
              </a:ext>
            </a:extLst>
          </p:cNvPr>
          <p:cNvSpPr/>
          <p:nvPr/>
        </p:nvSpPr>
        <p:spPr>
          <a:xfrm>
            <a:off x="838204" y="1298495"/>
            <a:ext cx="2743195" cy="144167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12 models i:e 4 for each dataset will be trained and fourth model will be trained using transfer learning. Backbone models used are Resnet34, Mobile Net V3 large and Efficient Net V0</a:t>
            </a:r>
          </a:p>
        </p:txBody>
      </p:sp>
      <p:sp>
        <p:nvSpPr>
          <p:cNvPr id="63" name="Rectangle 62">
            <a:extLst>
              <a:ext uri="{FF2B5EF4-FFF2-40B4-BE49-F238E27FC236}">
                <a16:creationId xmlns:a16="http://schemas.microsoft.com/office/drawing/2014/main" id="{A35D4B6E-4069-49DB-8216-DB98CC6E98C5}"/>
              </a:ext>
            </a:extLst>
          </p:cNvPr>
          <p:cNvSpPr/>
          <p:nvPr/>
        </p:nvSpPr>
        <p:spPr>
          <a:xfrm>
            <a:off x="838205" y="90371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MODELS TRAINED</a:t>
            </a:r>
          </a:p>
        </p:txBody>
      </p:sp>
      <p:sp>
        <p:nvSpPr>
          <p:cNvPr id="64" name="Rectangle 63">
            <a:extLst>
              <a:ext uri="{FF2B5EF4-FFF2-40B4-BE49-F238E27FC236}">
                <a16:creationId xmlns:a16="http://schemas.microsoft.com/office/drawing/2014/main" id="{048DAE0E-758A-48EF-8094-0D978C18C10F}"/>
              </a:ext>
            </a:extLst>
          </p:cNvPr>
          <p:cNvSpPr/>
          <p:nvPr/>
        </p:nvSpPr>
        <p:spPr>
          <a:xfrm>
            <a:off x="4724399" y="1516318"/>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GRADCAM and TSNE visualization plots created for </a:t>
            </a:r>
            <a:r>
              <a:rPr lang="en-US" sz="1400" dirty="0" err="1">
                <a:solidFill>
                  <a:schemeClr val="tx1">
                    <a:lumMod val="75000"/>
                    <a:lumOff val="25000"/>
                  </a:schemeClr>
                </a:solidFill>
                <a:cs typeface="Segoe UI" panose="020B0502040204020203" pitchFamily="34" charset="0"/>
              </a:rPr>
              <a:t>explainability</a:t>
            </a:r>
            <a:endParaRPr lang="en-US" sz="1400" dirty="0">
              <a:solidFill>
                <a:schemeClr val="tx1">
                  <a:lumMod val="75000"/>
                  <a:lumOff val="25000"/>
                </a:schemeClr>
              </a:solidFill>
              <a:cs typeface="Segoe UI" panose="020B0502040204020203" pitchFamily="34" charset="0"/>
            </a:endParaRPr>
          </a:p>
        </p:txBody>
      </p:sp>
      <p:sp>
        <p:nvSpPr>
          <p:cNvPr id="66" name="Rectangle 65">
            <a:extLst>
              <a:ext uri="{FF2B5EF4-FFF2-40B4-BE49-F238E27FC236}">
                <a16:creationId xmlns:a16="http://schemas.microsoft.com/office/drawing/2014/main" id="{6BDBB79B-4C4A-4C49-B575-4CC853AEB472}"/>
              </a:ext>
            </a:extLst>
          </p:cNvPr>
          <p:cNvSpPr/>
          <p:nvPr/>
        </p:nvSpPr>
        <p:spPr>
          <a:xfrm>
            <a:off x="4724399" y="101541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MODEL VISUALIZATION</a:t>
            </a:r>
          </a:p>
        </p:txBody>
      </p:sp>
      <p:sp>
        <p:nvSpPr>
          <p:cNvPr id="67" name="Rectangle 66">
            <a:extLst>
              <a:ext uri="{FF2B5EF4-FFF2-40B4-BE49-F238E27FC236}">
                <a16:creationId xmlns:a16="http://schemas.microsoft.com/office/drawing/2014/main" id="{25F81900-6C25-4414-9715-F1F10B5CACF8}"/>
              </a:ext>
            </a:extLst>
          </p:cNvPr>
          <p:cNvSpPr/>
          <p:nvPr/>
        </p:nvSpPr>
        <p:spPr>
          <a:xfrm>
            <a:off x="8481270" y="1289738"/>
            <a:ext cx="2872521"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During training, images were augmented using Random Horizontal flip, </a:t>
            </a:r>
            <a:r>
              <a:rPr lang="en-US" sz="1400" dirty="0" err="1">
                <a:solidFill>
                  <a:schemeClr val="tx1">
                    <a:lumMod val="75000"/>
                    <a:lumOff val="25000"/>
                  </a:schemeClr>
                </a:solidFill>
                <a:cs typeface="Segoe UI" panose="020B0502040204020203" pitchFamily="34" charset="0"/>
              </a:rPr>
              <a:t>RandomAdjust</a:t>
            </a:r>
            <a:r>
              <a:rPr lang="en-US" sz="1400" dirty="0">
                <a:solidFill>
                  <a:schemeClr val="tx1">
                    <a:lumMod val="75000"/>
                    <a:lumOff val="25000"/>
                  </a:schemeClr>
                </a:solidFill>
                <a:cs typeface="Segoe UI" panose="020B0502040204020203" pitchFamily="34" charset="0"/>
              </a:rPr>
              <a:t> Sharpness and </a:t>
            </a:r>
            <a:r>
              <a:rPr lang="en-US" sz="1400" dirty="0" err="1">
                <a:solidFill>
                  <a:schemeClr val="tx1">
                    <a:lumMod val="75000"/>
                    <a:lumOff val="25000"/>
                  </a:schemeClr>
                </a:solidFill>
                <a:cs typeface="Segoe UI" panose="020B0502040204020203" pitchFamily="34" charset="0"/>
              </a:rPr>
              <a:t>RandomAutoContrast</a:t>
            </a:r>
            <a:r>
              <a:rPr lang="en-US" sz="1400" dirty="0">
                <a:solidFill>
                  <a:schemeClr val="tx1">
                    <a:lumMod val="75000"/>
                    <a:lumOff val="25000"/>
                  </a:schemeClr>
                </a:solidFill>
                <a:cs typeface="Segoe UI" panose="020B0502040204020203" pitchFamily="34" charset="0"/>
              </a:rPr>
              <a:t> in </a:t>
            </a:r>
            <a:r>
              <a:rPr lang="en-US" sz="1400" dirty="0" err="1">
                <a:solidFill>
                  <a:schemeClr val="tx1">
                    <a:lumMod val="75000"/>
                    <a:lumOff val="25000"/>
                  </a:schemeClr>
                </a:solidFill>
                <a:cs typeface="Segoe UI" panose="020B0502040204020203" pitchFamily="34" charset="0"/>
              </a:rPr>
              <a:t>Pytorch</a:t>
            </a:r>
            <a:r>
              <a:rPr lang="en-US" sz="1400" dirty="0">
                <a:solidFill>
                  <a:schemeClr val="tx1">
                    <a:lumMod val="75000"/>
                    <a:lumOff val="25000"/>
                  </a:schemeClr>
                </a:solidFill>
                <a:cs typeface="Segoe UI" panose="020B0502040204020203" pitchFamily="34" charset="0"/>
              </a:rPr>
              <a:t>.</a:t>
            </a:r>
          </a:p>
        </p:txBody>
      </p:sp>
      <p:sp>
        <p:nvSpPr>
          <p:cNvPr id="69" name="Rectangle 68">
            <a:extLst>
              <a:ext uri="{FF2B5EF4-FFF2-40B4-BE49-F238E27FC236}">
                <a16:creationId xmlns:a16="http://schemas.microsoft.com/office/drawing/2014/main" id="{C7F8A2C2-1606-47D6-8954-930BE2C2BB80}"/>
              </a:ext>
            </a:extLst>
          </p:cNvPr>
          <p:cNvSpPr/>
          <p:nvPr/>
        </p:nvSpPr>
        <p:spPr>
          <a:xfrm>
            <a:off x="8481270" y="878677"/>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DATA AUGUMENTATION</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3099" y="2273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E229CD5-5BA5-4C98-ACEF-704D47FA7E96}"/>
              </a:ext>
            </a:extLst>
          </p:cNvPr>
          <p:cNvPicPr>
            <a:picLocks noChangeAspect="1"/>
          </p:cNvPicPr>
          <p:nvPr/>
        </p:nvPicPr>
        <p:blipFill>
          <a:blip r:embed="rId3"/>
          <a:stretch>
            <a:fillRect/>
          </a:stretch>
        </p:blipFill>
        <p:spPr>
          <a:xfrm>
            <a:off x="488497" y="615176"/>
            <a:ext cx="4910818" cy="3539706"/>
          </a:xfrm>
          <a:prstGeom prst="rect">
            <a:avLst/>
          </a:prstGeom>
        </p:spPr>
      </p:pic>
      <p:pic>
        <p:nvPicPr>
          <p:cNvPr id="5" name="Picture 4">
            <a:extLst>
              <a:ext uri="{FF2B5EF4-FFF2-40B4-BE49-F238E27FC236}">
                <a16:creationId xmlns:a16="http://schemas.microsoft.com/office/drawing/2014/main" id="{4A9D1FEA-B24A-4D3C-B4EA-78557B1CF279}"/>
              </a:ext>
            </a:extLst>
          </p:cNvPr>
          <p:cNvPicPr>
            <a:picLocks noChangeAspect="1"/>
          </p:cNvPicPr>
          <p:nvPr/>
        </p:nvPicPr>
        <p:blipFill>
          <a:blip r:embed="rId4"/>
          <a:stretch>
            <a:fillRect/>
          </a:stretch>
        </p:blipFill>
        <p:spPr>
          <a:xfrm>
            <a:off x="6950528" y="615176"/>
            <a:ext cx="4752975" cy="3571120"/>
          </a:xfrm>
          <a:prstGeom prst="rect">
            <a:avLst/>
          </a:prstGeom>
        </p:spPr>
      </p:pic>
      <p:sp>
        <p:nvSpPr>
          <p:cNvPr id="12" name="Rectangle 11">
            <a:extLst>
              <a:ext uri="{FF2B5EF4-FFF2-40B4-BE49-F238E27FC236}">
                <a16:creationId xmlns:a16="http://schemas.microsoft.com/office/drawing/2014/main" id="{593F42BE-1F72-4247-8C45-EA0FDCD4CEA1}"/>
              </a:ext>
            </a:extLst>
          </p:cNvPr>
          <p:cNvSpPr/>
          <p:nvPr/>
        </p:nvSpPr>
        <p:spPr>
          <a:xfrm>
            <a:off x="488497" y="4403046"/>
            <a:ext cx="11501819" cy="2680221"/>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ü"/>
            </a:pPr>
            <a:r>
              <a:rPr lang="en-US" sz="2000" dirty="0"/>
              <a:t>Small to bigger architecture makes the model overfit.</a:t>
            </a:r>
          </a:p>
          <a:p>
            <a:pPr marL="285750" indent="-285750">
              <a:lnSpc>
                <a:spcPts val="1900"/>
              </a:lnSpc>
              <a:buFont typeface="Wingdings" panose="05000000000000000000" pitchFamily="2" charset="2"/>
              <a:buChar char="ü"/>
            </a:pPr>
            <a:endParaRPr lang="en-US" sz="2000" dirty="0"/>
          </a:p>
          <a:p>
            <a:pPr marL="285750" indent="-285750">
              <a:lnSpc>
                <a:spcPts val="1900"/>
              </a:lnSpc>
              <a:buFont typeface="Wingdings" panose="05000000000000000000" pitchFamily="2" charset="2"/>
              <a:buChar char="ü"/>
            </a:pPr>
            <a:r>
              <a:rPr lang="en-US" sz="2000" dirty="0" err="1"/>
              <a:t>MobileNet</a:t>
            </a:r>
            <a:r>
              <a:rPr lang="en-US" sz="2000" dirty="0"/>
              <a:t> model was most unstable among the three datasets</a:t>
            </a:r>
          </a:p>
          <a:p>
            <a:pPr marL="285750" indent="-285750">
              <a:lnSpc>
                <a:spcPts val="1900"/>
              </a:lnSpc>
              <a:buFont typeface="Wingdings" panose="05000000000000000000" pitchFamily="2" charset="2"/>
              <a:buChar char="ü"/>
            </a:pPr>
            <a:endParaRPr lang="en-US" sz="2000" dirty="0"/>
          </a:p>
          <a:p>
            <a:pPr marL="285750" indent="-285750">
              <a:lnSpc>
                <a:spcPts val="1900"/>
              </a:lnSpc>
              <a:buFont typeface="Wingdings" panose="05000000000000000000" pitchFamily="2" charset="2"/>
              <a:buChar char="ü"/>
            </a:pPr>
            <a:r>
              <a:rPr lang="en-US" sz="2000" dirty="0"/>
              <a:t>The </a:t>
            </a:r>
            <a:r>
              <a:rPr lang="en-US" sz="2000" dirty="0" err="1"/>
              <a:t>EfficientNet</a:t>
            </a:r>
            <a:r>
              <a:rPr lang="en-US" sz="2000" dirty="0"/>
              <a:t> algorithm performs best for the COVID and Chest X-ray 8 dataset</a:t>
            </a:r>
          </a:p>
          <a:p>
            <a:pPr marL="285750" indent="-285750">
              <a:lnSpc>
                <a:spcPts val="1900"/>
              </a:lnSpc>
              <a:buFont typeface="Wingdings" panose="05000000000000000000" pitchFamily="2" charset="2"/>
              <a:buChar char="ü"/>
            </a:pPr>
            <a:endParaRPr lang="en-US" sz="2000" dirty="0"/>
          </a:p>
          <a:p>
            <a:pPr marL="285750" indent="-285750">
              <a:lnSpc>
                <a:spcPts val="1900"/>
              </a:lnSpc>
              <a:buFont typeface="Wingdings" panose="05000000000000000000" pitchFamily="2" charset="2"/>
              <a:buChar char="ü"/>
            </a:pPr>
            <a:r>
              <a:rPr lang="en-US" sz="2000" dirty="0">
                <a:solidFill>
                  <a:schemeClr val="tx1">
                    <a:lumMod val="75000"/>
                    <a:lumOff val="25000"/>
                  </a:schemeClr>
                </a:solidFill>
                <a:cs typeface="Segoe UI" panose="020B0502040204020203" pitchFamily="34" charset="0"/>
              </a:rPr>
              <a:t>Surprisingly, the pneumonia dataset performed worse than the COVID pneumonia dataset </a:t>
            </a:r>
            <a:r>
              <a:rPr lang="en-US" sz="2000" dirty="0"/>
              <a:t> </a:t>
            </a:r>
          </a:p>
          <a:p>
            <a:pPr>
              <a:lnSpc>
                <a:spcPts val="1900"/>
              </a:lnSpc>
            </a:pPr>
            <a:endParaRPr lang="en-US" sz="1600" dirty="0"/>
          </a:p>
          <a:p>
            <a:pPr marL="285750" indent="-285750">
              <a:lnSpc>
                <a:spcPts val="1900"/>
              </a:lnSpc>
              <a:buFont typeface="Wingdings" panose="05000000000000000000" pitchFamily="2" charset="2"/>
              <a:buChar char="ü"/>
            </a:pPr>
            <a:r>
              <a:rPr lang="en-US" sz="2000" dirty="0"/>
              <a:t>In Fig. 4 it can be seen that the transfer learning model converged much quicker than the model trained from scratch</a:t>
            </a:r>
          </a:p>
          <a:p>
            <a:pPr marL="285750" indent="-285750">
              <a:lnSpc>
                <a:spcPts val="1900"/>
              </a:lnSpc>
              <a:buFont typeface="Wingdings" panose="05000000000000000000" pitchFamily="2" charset="2"/>
              <a:buChar char="ü"/>
            </a:pPr>
            <a:endParaRPr lang="en-US" sz="1600" dirty="0"/>
          </a:p>
        </p:txBody>
      </p:sp>
    </p:spTree>
    <p:extLst>
      <p:ext uri="{BB962C8B-B14F-4D97-AF65-F5344CB8AC3E}">
        <p14:creationId xmlns:p14="http://schemas.microsoft.com/office/powerpoint/2010/main" val="172052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3099" y="2273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C015EED-BC9A-4941-B9AA-C5083C557D8C}"/>
              </a:ext>
            </a:extLst>
          </p:cNvPr>
          <p:cNvPicPr>
            <a:picLocks noChangeAspect="1"/>
          </p:cNvPicPr>
          <p:nvPr/>
        </p:nvPicPr>
        <p:blipFill>
          <a:blip r:embed="rId3"/>
          <a:stretch>
            <a:fillRect/>
          </a:stretch>
        </p:blipFill>
        <p:spPr>
          <a:xfrm>
            <a:off x="493290" y="818418"/>
            <a:ext cx="5051476" cy="3243791"/>
          </a:xfrm>
          <a:prstGeom prst="rect">
            <a:avLst/>
          </a:prstGeom>
        </p:spPr>
      </p:pic>
      <p:pic>
        <p:nvPicPr>
          <p:cNvPr id="3" name="Picture 2">
            <a:extLst>
              <a:ext uri="{FF2B5EF4-FFF2-40B4-BE49-F238E27FC236}">
                <a16:creationId xmlns:a16="http://schemas.microsoft.com/office/drawing/2014/main" id="{4A6052A7-C382-4226-ABF6-9823722BC7F4}"/>
              </a:ext>
            </a:extLst>
          </p:cNvPr>
          <p:cNvPicPr>
            <a:picLocks noChangeAspect="1"/>
          </p:cNvPicPr>
          <p:nvPr/>
        </p:nvPicPr>
        <p:blipFill>
          <a:blip r:embed="rId4"/>
          <a:stretch>
            <a:fillRect/>
          </a:stretch>
        </p:blipFill>
        <p:spPr>
          <a:xfrm>
            <a:off x="7134924" y="818419"/>
            <a:ext cx="4752975" cy="3000375"/>
          </a:xfrm>
          <a:prstGeom prst="rect">
            <a:avLst/>
          </a:prstGeom>
        </p:spPr>
      </p:pic>
      <p:sp>
        <p:nvSpPr>
          <p:cNvPr id="15" name="Rectangle 14">
            <a:extLst>
              <a:ext uri="{FF2B5EF4-FFF2-40B4-BE49-F238E27FC236}">
                <a16:creationId xmlns:a16="http://schemas.microsoft.com/office/drawing/2014/main" id="{CEDFFEB9-0B93-4125-823D-BA03879E83FF}"/>
              </a:ext>
            </a:extLst>
          </p:cNvPr>
          <p:cNvSpPr/>
          <p:nvPr/>
        </p:nvSpPr>
        <p:spPr>
          <a:xfrm>
            <a:off x="168789" y="4348372"/>
            <a:ext cx="11854421" cy="2954655"/>
          </a:xfrm>
          <a:prstGeom prst="rect">
            <a:avLst/>
          </a:prstGeom>
        </p:spPr>
        <p:txBody>
          <a:bodyPr wrap="square" lIns="0" tIns="0" rIns="0" bIns="0" anchor="t">
            <a:spAutoFit/>
          </a:bodyPr>
          <a:lstStyle/>
          <a:p>
            <a:pPr marL="285750" indent="-285750" algn="just">
              <a:buFont typeface="Wingdings" panose="05000000000000000000" pitchFamily="2" charset="2"/>
              <a:buChar char="ü"/>
            </a:pPr>
            <a:r>
              <a:rPr lang="en-US" sz="1600" dirty="0"/>
              <a:t>Fig. 5 shows that the models are able to differentiate well between the normal and pneumonia classes but struggle with the viral pneumonia vs bacterial pneumonia classification</a:t>
            </a:r>
          </a:p>
          <a:p>
            <a:pPr algn="just"/>
            <a:endParaRPr lang="en-US" sz="1600" dirty="0"/>
          </a:p>
          <a:p>
            <a:pPr marL="285750" indent="-285750" algn="just">
              <a:buFont typeface="Wingdings" panose="05000000000000000000" pitchFamily="2" charset="2"/>
              <a:buChar char="ü"/>
            </a:pPr>
            <a:r>
              <a:rPr lang="en-US" sz="1600" dirty="0"/>
              <a:t>The </a:t>
            </a:r>
            <a:r>
              <a:rPr lang="en-US" sz="1600" dirty="0" err="1"/>
              <a:t>EfficientNet</a:t>
            </a:r>
            <a:r>
              <a:rPr lang="en-US" sz="1600" dirty="0"/>
              <a:t> transfer learning model performs the best amongst all models and hence  would generalize well on new unseen data.</a:t>
            </a:r>
          </a:p>
          <a:p>
            <a:pPr algn="just"/>
            <a:endParaRPr lang="en-US" sz="1600" dirty="0"/>
          </a:p>
          <a:p>
            <a:pPr marL="285750" indent="-285750" algn="just">
              <a:buFont typeface="Wingdings" panose="05000000000000000000" pitchFamily="2" charset="2"/>
              <a:buChar char="ü"/>
            </a:pPr>
            <a:r>
              <a:rPr lang="en-US" sz="1600" dirty="0"/>
              <a:t>Fig. 6 shows that all models do a good job of separating classes to create distinct clusters but, the transfer learning model creates better clusters with separate smaller clusters</a:t>
            </a:r>
          </a:p>
          <a:p>
            <a:pPr marL="285750" indent="-285750" algn="just">
              <a:buFont typeface="Wingdings" panose="05000000000000000000" pitchFamily="2" charset="2"/>
              <a:buChar char="ü"/>
            </a:pPr>
            <a:endParaRPr lang="en-US" sz="1600" dirty="0"/>
          </a:p>
          <a:p>
            <a:pPr marL="285750" indent="-285750" algn="just">
              <a:buFont typeface="Wingdings" panose="05000000000000000000" pitchFamily="2" charset="2"/>
              <a:buChar char="ü"/>
            </a:pPr>
            <a:r>
              <a:rPr lang="en-US" sz="1600" dirty="0"/>
              <a:t>. The performance of all the models can be verified by looking at the confusion matrices as well.</a:t>
            </a:r>
          </a:p>
          <a:p>
            <a:pPr marL="285750" indent="-285750" algn="just">
              <a:buFont typeface="Wingdings" panose="05000000000000000000" pitchFamily="2" charset="2"/>
              <a:buChar char="ü"/>
            </a:pPr>
            <a:endParaRPr lang="en-US" sz="1600" dirty="0"/>
          </a:p>
          <a:p>
            <a:pPr marL="285750" indent="-285750" algn="just">
              <a:buFont typeface="Wingdings" panose="05000000000000000000" pitchFamily="2" charset="2"/>
              <a:buChar char="ü"/>
            </a:pPr>
            <a:endParaRPr lang="en-US" sz="1600" dirty="0"/>
          </a:p>
          <a:p>
            <a:pPr marL="285750" indent="-285750" algn="just">
              <a:buFont typeface="Wingdings" panose="05000000000000000000" pitchFamily="2" charset="2"/>
              <a:buChar char="ü"/>
            </a:pPr>
            <a:endParaRPr lang="en-US" sz="1600" dirty="0"/>
          </a:p>
        </p:txBody>
      </p:sp>
    </p:spTree>
    <p:extLst>
      <p:ext uri="{BB962C8B-B14F-4D97-AF65-F5344CB8AC3E}">
        <p14:creationId xmlns:p14="http://schemas.microsoft.com/office/powerpoint/2010/main" val="15048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3099" y="2273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D63D54E-8542-4414-8961-FE0C1E706C5B}"/>
              </a:ext>
            </a:extLst>
          </p:cNvPr>
          <p:cNvPicPr>
            <a:picLocks noChangeAspect="1"/>
          </p:cNvPicPr>
          <p:nvPr/>
        </p:nvPicPr>
        <p:blipFill>
          <a:blip r:embed="rId3"/>
          <a:stretch>
            <a:fillRect/>
          </a:stretch>
        </p:blipFill>
        <p:spPr>
          <a:xfrm>
            <a:off x="304101" y="615176"/>
            <a:ext cx="4629150" cy="4105275"/>
          </a:xfrm>
          <a:prstGeom prst="rect">
            <a:avLst/>
          </a:prstGeom>
        </p:spPr>
      </p:pic>
      <p:pic>
        <p:nvPicPr>
          <p:cNvPr id="5" name="Picture 4">
            <a:extLst>
              <a:ext uri="{FF2B5EF4-FFF2-40B4-BE49-F238E27FC236}">
                <a16:creationId xmlns:a16="http://schemas.microsoft.com/office/drawing/2014/main" id="{E6A69669-B359-4CB1-AE89-EB220A4CC463}"/>
              </a:ext>
            </a:extLst>
          </p:cNvPr>
          <p:cNvPicPr>
            <a:picLocks noChangeAspect="1"/>
          </p:cNvPicPr>
          <p:nvPr/>
        </p:nvPicPr>
        <p:blipFill>
          <a:blip r:embed="rId4"/>
          <a:stretch>
            <a:fillRect/>
          </a:stretch>
        </p:blipFill>
        <p:spPr>
          <a:xfrm>
            <a:off x="7058342" y="522898"/>
            <a:ext cx="4638675" cy="4038600"/>
          </a:xfrm>
          <a:prstGeom prst="rect">
            <a:avLst/>
          </a:prstGeom>
        </p:spPr>
      </p:pic>
      <p:sp>
        <p:nvSpPr>
          <p:cNvPr id="10" name="Rectangle 9">
            <a:extLst>
              <a:ext uri="{FF2B5EF4-FFF2-40B4-BE49-F238E27FC236}">
                <a16:creationId xmlns:a16="http://schemas.microsoft.com/office/drawing/2014/main" id="{62470B82-7443-4978-A093-C92140D0625D}"/>
              </a:ext>
            </a:extLst>
          </p:cNvPr>
          <p:cNvSpPr/>
          <p:nvPr/>
        </p:nvSpPr>
        <p:spPr>
          <a:xfrm>
            <a:off x="304101" y="4949296"/>
            <a:ext cx="11854421" cy="2215991"/>
          </a:xfrm>
          <a:prstGeom prst="rect">
            <a:avLst/>
          </a:prstGeom>
        </p:spPr>
        <p:txBody>
          <a:bodyPr wrap="square" lIns="0" tIns="0" rIns="0" bIns="0" anchor="t">
            <a:spAutoFit/>
          </a:bodyPr>
          <a:lstStyle/>
          <a:p>
            <a:pPr marL="285750" indent="-285750" algn="just">
              <a:buFont typeface="Wingdings" panose="05000000000000000000" pitchFamily="2" charset="2"/>
              <a:buChar char="ü"/>
            </a:pPr>
            <a:r>
              <a:rPr lang="en-US" sz="1600" dirty="0" err="1"/>
              <a:t>GradCam</a:t>
            </a:r>
            <a:r>
              <a:rPr lang="en-US" sz="1600" dirty="0"/>
              <a:t> uses the feature map produced by the last convolutional layer of the CNN.</a:t>
            </a:r>
          </a:p>
          <a:p>
            <a:pPr marL="285750" indent="-285750" algn="just">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It can be seen that the </a:t>
            </a:r>
            <a:r>
              <a:rPr lang="en-US" sz="1600" dirty="0" err="1"/>
              <a:t>ResNet</a:t>
            </a:r>
            <a:r>
              <a:rPr lang="en-US" sz="1600" dirty="0"/>
              <a:t> is learning completely different features as compared to the other models.</a:t>
            </a:r>
          </a:p>
          <a:p>
            <a:pPr marL="285750" indent="-285750">
              <a:buFont typeface="Wingdings" panose="05000000000000000000" pitchFamily="2" charset="2"/>
              <a:buChar char="ü"/>
            </a:pPr>
            <a:endParaRPr lang="en-US" sz="1600" dirty="0"/>
          </a:p>
          <a:p>
            <a:pPr marL="285750" indent="-285750" algn="just">
              <a:buFont typeface="Wingdings" panose="05000000000000000000" pitchFamily="2" charset="2"/>
              <a:buChar char="ü"/>
            </a:pPr>
            <a:r>
              <a:rPr lang="en-US" sz="1600" dirty="0"/>
              <a:t>Efficient Net Transfer Learning model provided the highest accuracy and hence highlighted the correct features with the high intensity color that helped in predicting the correct class.</a:t>
            </a:r>
          </a:p>
          <a:p>
            <a:pPr marL="285750" indent="-285750" algn="just">
              <a:buFont typeface="Wingdings" panose="05000000000000000000" pitchFamily="2" charset="2"/>
              <a:buChar char="ü"/>
            </a:pPr>
            <a:endParaRPr lang="en-US" sz="1600" dirty="0"/>
          </a:p>
          <a:p>
            <a:pPr marL="285750" indent="-285750" algn="just">
              <a:buFont typeface="Wingdings" panose="05000000000000000000" pitchFamily="2" charset="2"/>
              <a:buChar char="ü"/>
            </a:pPr>
            <a:endParaRPr lang="en-US" sz="1600" dirty="0"/>
          </a:p>
          <a:p>
            <a:pPr marL="285750" indent="-285750" algn="just">
              <a:buFont typeface="Wingdings" panose="05000000000000000000" pitchFamily="2" charset="2"/>
              <a:buChar char="ü"/>
            </a:pPr>
            <a:endParaRPr lang="en-US" sz="1600" dirty="0"/>
          </a:p>
        </p:txBody>
      </p:sp>
    </p:spTree>
    <p:extLst>
      <p:ext uri="{BB962C8B-B14F-4D97-AF65-F5344CB8AC3E}">
        <p14:creationId xmlns:p14="http://schemas.microsoft.com/office/powerpoint/2010/main" val="411956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3099" y="2273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Ablation Studies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89983CE-26CD-4A80-B8C9-8D384E203281}"/>
              </a:ext>
            </a:extLst>
          </p:cNvPr>
          <p:cNvPicPr>
            <a:picLocks noChangeAspect="1"/>
          </p:cNvPicPr>
          <p:nvPr/>
        </p:nvPicPr>
        <p:blipFill>
          <a:blip r:embed="rId3"/>
          <a:stretch>
            <a:fillRect/>
          </a:stretch>
        </p:blipFill>
        <p:spPr>
          <a:xfrm>
            <a:off x="304102" y="680758"/>
            <a:ext cx="5539350" cy="4141346"/>
          </a:xfrm>
          <a:prstGeom prst="rect">
            <a:avLst/>
          </a:prstGeom>
        </p:spPr>
      </p:pic>
      <p:sp>
        <p:nvSpPr>
          <p:cNvPr id="12" name="Rectangle 11">
            <a:extLst>
              <a:ext uri="{FF2B5EF4-FFF2-40B4-BE49-F238E27FC236}">
                <a16:creationId xmlns:a16="http://schemas.microsoft.com/office/drawing/2014/main" id="{FABEB78B-10B1-45EA-9A45-3371C6ACD37F}"/>
              </a:ext>
            </a:extLst>
          </p:cNvPr>
          <p:cNvSpPr/>
          <p:nvPr/>
        </p:nvSpPr>
        <p:spPr>
          <a:xfrm>
            <a:off x="304101" y="4949296"/>
            <a:ext cx="11854421" cy="1969770"/>
          </a:xfrm>
          <a:prstGeom prst="rect">
            <a:avLst/>
          </a:prstGeom>
        </p:spPr>
        <p:txBody>
          <a:bodyPr wrap="square" lIns="0" tIns="0" rIns="0" bIns="0" anchor="t">
            <a:spAutoFit/>
          </a:bodyPr>
          <a:lstStyle/>
          <a:p>
            <a:pPr marL="285750" indent="-285750">
              <a:buFont typeface="Wingdings" panose="05000000000000000000" pitchFamily="2" charset="2"/>
              <a:buChar char="ü"/>
            </a:pPr>
            <a:r>
              <a:rPr lang="en-US" sz="1600" dirty="0"/>
              <a:t>In Fig. 9 it is seen that a very high learning rate of 0.1 is highly unstable and prevents the model from reaching close to global minima.</a:t>
            </a:r>
          </a:p>
          <a:p>
            <a:endParaRPr lang="en-US" sz="1600" dirty="0"/>
          </a:p>
          <a:p>
            <a:pPr marL="285750" indent="-285750">
              <a:buFont typeface="Wingdings" panose="05000000000000000000" pitchFamily="2" charset="2"/>
              <a:buChar char="ü"/>
            </a:pPr>
            <a:r>
              <a:rPr lang="en-US" sz="1600" dirty="0"/>
              <a:t>The learning rate of 0.001 was the most stable and reached the highest F1 score earlier.</a:t>
            </a:r>
            <a:br>
              <a:rPr lang="en-US" sz="1600" dirty="0"/>
            </a:br>
            <a:endParaRPr lang="en-US" sz="1600" dirty="0"/>
          </a:p>
          <a:p>
            <a:pPr marL="285750" indent="-285750">
              <a:buFont typeface="Wingdings" panose="05000000000000000000" pitchFamily="2" charset="2"/>
              <a:buChar char="ü"/>
            </a:pPr>
            <a:r>
              <a:rPr lang="en-US" sz="1600" dirty="0"/>
              <a:t>Fig. 10 it can be seen that the best performing learning rate is 0.001 on the F1 score of the test set with 0.005, 0.01 close second and 0.05, 0.1 performing the worst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endParaRPr lang="en-US" sz="1600" dirty="0"/>
          </a:p>
        </p:txBody>
      </p:sp>
      <p:pic>
        <p:nvPicPr>
          <p:cNvPr id="6" name="Picture 5">
            <a:extLst>
              <a:ext uri="{FF2B5EF4-FFF2-40B4-BE49-F238E27FC236}">
                <a16:creationId xmlns:a16="http://schemas.microsoft.com/office/drawing/2014/main" id="{79DE5999-0B56-4F62-8D16-F28BF70A2C3C}"/>
              </a:ext>
            </a:extLst>
          </p:cNvPr>
          <p:cNvPicPr>
            <a:picLocks noChangeAspect="1"/>
          </p:cNvPicPr>
          <p:nvPr/>
        </p:nvPicPr>
        <p:blipFill>
          <a:blip r:embed="rId4"/>
          <a:stretch>
            <a:fillRect/>
          </a:stretch>
        </p:blipFill>
        <p:spPr>
          <a:xfrm>
            <a:off x="6348550" y="818419"/>
            <a:ext cx="5539351" cy="3547590"/>
          </a:xfrm>
          <a:prstGeom prst="rect">
            <a:avLst/>
          </a:prstGeom>
        </p:spPr>
      </p:pic>
    </p:spTree>
    <p:extLst>
      <p:ext uri="{BB962C8B-B14F-4D97-AF65-F5344CB8AC3E}">
        <p14:creationId xmlns:p14="http://schemas.microsoft.com/office/powerpoint/2010/main" val="388757989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71af3243-3dd4-4a8d-8c0d-dd76da1f02a5"/>
    <ds:schemaRef ds:uri="http://schemas.microsoft.com/office/infopath/2007/PartnerControls"/>
    <ds:schemaRef ds:uri="http://www.w3.org/XML/1998/namespace"/>
    <ds:schemaRef ds:uri="16c05727-aa75-4e4a-9b5f-8a80a1165891"/>
    <ds:schemaRef ds:uri="http://purl.org/dc/elements/1.1/"/>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2027</Words>
  <Application>Microsoft Office PowerPoint</Application>
  <PresentationFormat>Widescreen</PresentationFormat>
  <Paragraphs>196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vt:lpstr>
      <vt:lpstr>Segoe UI Light</vt:lpstr>
      <vt:lpstr>Wingdings</vt:lpstr>
      <vt:lpstr>Office Theme</vt:lpstr>
      <vt:lpstr>Chest X-Ray Classification  Group Q</vt:lpstr>
      <vt:lpstr>Project analysis slide 3</vt:lpstr>
      <vt:lpstr>Project analysis slide 2</vt:lpstr>
      <vt:lpstr>Project analysis slide 8</vt:lpstr>
      <vt:lpstr>Project analysis slide 5</vt:lpstr>
      <vt:lpstr>Project analysis slide 6</vt:lpstr>
      <vt:lpstr>Project analysis slide 6</vt:lpstr>
      <vt:lpstr>Project analysis slide 6</vt:lpstr>
      <vt:lpstr>Project analysis slide 6</vt:lpstr>
      <vt:lpstr>Project analysis slide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2022-12-06T21:40:37Z</dcterms:created>
  <dcterms:modified xsi:type="dcterms:W3CDTF">2022-12-08T02:19:40Z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