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6" r:id="rId6"/>
    <p:sldId id="276" r:id="rId7"/>
    <p:sldId id="283" r:id="rId8"/>
    <p:sldId id="290" r:id="rId9"/>
    <p:sldId id="279" r:id="rId10"/>
    <p:sldId id="287" r:id="rId11"/>
    <p:sldId id="291" r:id="rId12"/>
    <p:sldId id="288" r:id="rId13"/>
    <p:sldId id="280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>
        <p:scale>
          <a:sx n="70" d="100"/>
          <a:sy n="70" d="100"/>
        </p:scale>
        <p:origin x="702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0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1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86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69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2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4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680" y="3704370"/>
            <a:ext cx="9657305" cy="249299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Chest X-Ray Classification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Group Q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Chest radiograph - Wikipedia">
            <a:extLst>
              <a:ext uri="{FF2B5EF4-FFF2-40B4-BE49-F238E27FC236}">
                <a16:creationId xmlns:a16="http://schemas.microsoft.com/office/drawing/2014/main" id="{3785A6EB-AA10-4C38-A4F4-AF68437CE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220" y="7570448"/>
            <a:ext cx="1392317" cy="114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est x-ray">
            <a:extLst>
              <a:ext uri="{FF2B5EF4-FFF2-40B4-BE49-F238E27FC236}">
                <a16:creationId xmlns:a16="http://schemas.microsoft.com/office/drawing/2014/main" id="{76693373-80A7-489D-8C2A-F60BBB3AC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80" y="453322"/>
            <a:ext cx="9504727" cy="27003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3099" y="22737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Ablation Studies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7993670-CFA4-676B-0AFB-045D1F610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1002975"/>
            <a:ext cx="5572125" cy="3514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0C6A3-60D5-1554-A0AA-48E20BCCA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01" y="989618"/>
            <a:ext cx="6331850" cy="455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3099" y="22737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7138900-17B1-4B1D-AC89-FB2A4B7341F8}"/>
              </a:ext>
            </a:extLst>
          </p:cNvPr>
          <p:cNvSpPr/>
          <p:nvPr/>
        </p:nvSpPr>
        <p:spPr>
          <a:xfrm>
            <a:off x="528506" y="1222980"/>
            <a:ext cx="10997967" cy="487312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/>
              <a:t>1) Wang, X., Peng, Y., Lu, L., Lu, Z., Bagheri, M. and Summers, R.M., 2017. Chestx-ray8: Hospital-scale chest x-ray database and benchmarks on weakly-supervised classification and localization of common thorax diseases. In </a:t>
            </a:r>
            <a:r>
              <a:rPr lang="en-US" i="1" dirty="0"/>
              <a:t>Proceedings of the IEEE conference on computer vision and pattern recognition</a:t>
            </a:r>
            <a:r>
              <a:rPr lang="en-US" dirty="0"/>
              <a:t> (pp. 2097-2106).</a:t>
            </a: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Kermany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D.S.,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Goldbaum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M., Cai, W.,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Valentim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C.C., Liang, H., Baxter, S.L., McKeown, A., Yang, G., Wu, X., Yan, F. and Dong, J., 2018. Identifying medical diagnoses and treatable diseases by image-based deep learning. Cell, 172(5), pp.1122-1131.</a:t>
            </a: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3) National Institutes of Health, 2022. NIH clinical center provides one of the largest publicly available chest x-ray datasets to scientific community</a:t>
            </a: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4) Wang, G., Liu, X., Shen, J., Wang, C., Li, Z., Ye, L., Wu, X., Chen, T., Wang, K., Zhang, X. and Zhou, Z., 2021. A deep-learning pipeline for the diagnosis and discrimination of viral, non-viral and COVID-19 pneumonia from chest X-ray images. Nature biomedical engineering, 5(6), pp.509-521.</a:t>
            </a: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5) Xu, L., Li, D., Ramadan, S., Li, Y. and Klein, N., 2020. Facile biosensors for rapid detection of COVID-19. Biosensors and Bioelectronics, 170, p.112673.</a:t>
            </a: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6) Sandler, M., Howard, A., Zhu, M.,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Zhmoginov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A. and Chen, L.C., 2018. Mobilenetv2: Inverted residuals and linear bottlenecks. In Proceedings of the IEEE conference on computer vision and pattern recognition (pp. 4510-4520).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05BF3-93C1-4304-A350-D9199746F608}"/>
              </a:ext>
            </a:extLst>
          </p:cNvPr>
          <p:cNvSpPr/>
          <p:nvPr/>
        </p:nvSpPr>
        <p:spPr>
          <a:xfrm>
            <a:off x="808834" y="133467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2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overview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122729" y="2828887"/>
            <a:ext cx="5770266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75402" y="2751515"/>
            <a:ext cx="5701405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245296" y="2794456"/>
            <a:ext cx="5701406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322308" y="2858248"/>
            <a:ext cx="5828990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546622" y="2828888"/>
            <a:ext cx="5770268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19293" y="1475467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Why early diagnosis is important?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05184" y="1475467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Methods of Diagnosis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235277" y="1563807"/>
            <a:ext cx="161132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660890" y="2098173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801107" y="1686916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This project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4223" y="2506374"/>
            <a:ext cx="1752042" cy="241630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Early diagnosis of diseases like   pneumonia and COVID19 leads to decreased mortality rate. Also a powerful way to manage pandemic.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99374" y="2506374"/>
            <a:ext cx="1752042" cy="36345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Diseases can be diagnosed by using variety of tests like CT scan, PCR, pulse oximetry but X-rays are the most accessible.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Since the x-rays are available in minutes makes it fastest way of diagnosis.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Main bottleneck is expert radiologist needed to evaluate the scan.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2506374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65534" y="2506374"/>
            <a:ext cx="1857177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2523761"/>
            <a:ext cx="1752042" cy="33909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This project is an attempt to compare the three backbone architectures and lung disease dataset that works best for lung disease classification.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 detailed comparison of results across architectures and datasets along with the best model in terms of efficiency and F1 score.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1C33FF-41E4-42EB-A4F4-378DEB341B22}"/>
              </a:ext>
            </a:extLst>
          </p:cNvPr>
          <p:cNvSpPr/>
          <p:nvPr/>
        </p:nvSpPr>
        <p:spPr>
          <a:xfrm>
            <a:off x="7608322" y="1563807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Main Challenges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250CECB-F85D-46BE-A8D8-A91BE56C23D9}"/>
              </a:ext>
            </a:extLst>
          </p:cNvPr>
          <p:cNvSpPr/>
          <p:nvPr/>
        </p:nvSpPr>
        <p:spPr>
          <a:xfrm>
            <a:off x="5449006" y="1504568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Earlier attempts to solve the problem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BABF1E-5A89-4654-B608-667D283EC0E2}"/>
              </a:ext>
            </a:extLst>
          </p:cNvPr>
          <p:cNvSpPr/>
          <p:nvPr/>
        </p:nvSpPr>
        <p:spPr>
          <a:xfrm>
            <a:off x="5177425" y="2506374"/>
            <a:ext cx="1857177" cy="29036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Many attempts earlier done to solve this problem with deep learning but so far have not been come up to make models that can replace radiologist. Other challenge include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explainability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as in the medical field reasoning is important for patients and doctors.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7BD5572-ED94-4B96-A62C-230023B490A5}"/>
              </a:ext>
            </a:extLst>
          </p:cNvPr>
          <p:cNvSpPr/>
          <p:nvPr/>
        </p:nvSpPr>
        <p:spPr>
          <a:xfrm>
            <a:off x="7329099" y="2553126"/>
            <a:ext cx="1765434" cy="387824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Small and Highly Imbalanced datasets.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Different radiographic contrast of x-ray images among different scanners.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Limitation of resources for pre-processing, training, data augmentation. Also long training times of deep architecture models create challenges.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1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87197" y="236252"/>
            <a:ext cx="10515601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06950" y="2454275"/>
            <a:ext cx="2505155" cy="24074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Chest X-ray Classification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5189551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Explainable Model with </a:t>
            </a:r>
            <a:r>
              <a:rPr lang="en-US" sz="1600" dirty="0" err="1"/>
              <a:t>Gradcam</a:t>
            </a:r>
            <a:r>
              <a:rPr lang="en-US" sz="1600" dirty="0"/>
              <a:t> &amp; TSNE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8800" y="3235325"/>
            <a:ext cx="4440251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Reduce mortality rate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85944" y="317098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5189551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Comparison of results across architectures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24" y="1613877"/>
            <a:ext cx="5189552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Deep Learning on chest x-ray using CNN 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24" y="3334727"/>
            <a:ext cx="4440252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Perform Hyper parameter Tuning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24" y="5154978"/>
            <a:ext cx="5189551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Perform Ablative Study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138265" y="5353558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F1D745-C9C0-4343-B79E-DEB22668E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655" y="3393864"/>
            <a:ext cx="341406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of data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11942" y="1003654"/>
            <a:ext cx="2746296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COVID	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4412885" y="1015162"/>
            <a:ext cx="2746296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Pneumonia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94246" y="3912398"/>
            <a:ext cx="1275191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SIZE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33427" y="2219985"/>
            <a:ext cx="1396830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# IMAGES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329" y="3330099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25522" y="1753299"/>
            <a:ext cx="0" cy="496628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ED6C3DB-47CC-4D49-8E77-169A40A10B53}"/>
              </a:ext>
            </a:extLst>
          </p:cNvPr>
          <p:cNvSpPr/>
          <p:nvPr/>
        </p:nvSpPr>
        <p:spPr>
          <a:xfrm>
            <a:off x="7779116" y="1009197"/>
            <a:ext cx="2746296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Chest X-Ray8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804F0-211E-4556-A853-8B7BCD3BD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137" y="1722941"/>
            <a:ext cx="6097" cy="497476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E8D300A-5574-4EDF-B7DD-1639D6199FA6}"/>
              </a:ext>
            </a:extLst>
          </p:cNvPr>
          <p:cNvSpPr/>
          <p:nvPr/>
        </p:nvSpPr>
        <p:spPr>
          <a:xfrm>
            <a:off x="1313091" y="2148214"/>
            <a:ext cx="277313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10K : 3.6K : 1.3K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D925F3-B4CE-4672-9F9A-26747D757298}"/>
              </a:ext>
            </a:extLst>
          </p:cNvPr>
          <p:cNvSpPr/>
          <p:nvPr/>
        </p:nvSpPr>
        <p:spPr>
          <a:xfrm>
            <a:off x="4540263" y="2148214"/>
            <a:ext cx="277313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3K : 1.5K : 1.5K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90FBE1-9241-4720-A1C7-4B74CDE25E02}"/>
              </a:ext>
            </a:extLst>
          </p:cNvPr>
          <p:cNvSpPr/>
          <p:nvPr/>
        </p:nvSpPr>
        <p:spPr>
          <a:xfrm>
            <a:off x="7948974" y="1942816"/>
            <a:ext cx="3483903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25K : 12K : 6K : 5K : 3K : 2.7K : 2.6K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0A549E-FDDF-4FFE-A34A-C17EC61E9E07}"/>
              </a:ext>
            </a:extLst>
          </p:cNvPr>
          <p:cNvSpPr/>
          <p:nvPr/>
        </p:nvSpPr>
        <p:spPr>
          <a:xfrm>
            <a:off x="1445566" y="3990218"/>
            <a:ext cx="277313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299 X 299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B9F1A9-BE4E-4D87-8087-4986CFB09083}"/>
              </a:ext>
            </a:extLst>
          </p:cNvPr>
          <p:cNvSpPr/>
          <p:nvPr/>
        </p:nvSpPr>
        <p:spPr>
          <a:xfrm>
            <a:off x="4784942" y="3998574"/>
            <a:ext cx="277313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224 X 224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F9EDC0-928F-4E9C-90D3-AD140E5D505D}"/>
              </a:ext>
            </a:extLst>
          </p:cNvPr>
          <p:cNvSpPr/>
          <p:nvPr/>
        </p:nvSpPr>
        <p:spPr>
          <a:xfrm>
            <a:off x="8117495" y="3995665"/>
            <a:ext cx="277313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1024 X 1024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7C439F-102F-40D5-876A-29489DEE2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64240" y="5068018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9AF5051-C54D-427F-A6DD-24A11CAEFD66}"/>
              </a:ext>
            </a:extLst>
          </p:cNvPr>
          <p:cNvSpPr/>
          <p:nvPr/>
        </p:nvSpPr>
        <p:spPr>
          <a:xfrm rot="16200000">
            <a:off x="94246" y="5650316"/>
            <a:ext cx="1275191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CLASSES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56D0A3-B930-4617-857E-17F04F4D995B}"/>
              </a:ext>
            </a:extLst>
          </p:cNvPr>
          <p:cNvSpPr/>
          <p:nvPr/>
        </p:nvSpPr>
        <p:spPr>
          <a:xfrm>
            <a:off x="1778466" y="5653376"/>
            <a:ext cx="2440233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B7CCDC-7EE0-4414-8D99-86F94F7CF900}"/>
              </a:ext>
            </a:extLst>
          </p:cNvPr>
          <p:cNvSpPr/>
          <p:nvPr/>
        </p:nvSpPr>
        <p:spPr>
          <a:xfrm>
            <a:off x="5335397" y="5653375"/>
            <a:ext cx="2370661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90B711-3D96-4219-A2FA-2189C15C7BE5}"/>
              </a:ext>
            </a:extLst>
          </p:cNvPr>
          <p:cNvSpPr/>
          <p:nvPr/>
        </p:nvSpPr>
        <p:spPr>
          <a:xfrm>
            <a:off x="8815932" y="5657313"/>
            <a:ext cx="2220916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of data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69964" y="1009196"/>
            <a:ext cx="2746296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COVID	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4722852" y="1009194"/>
            <a:ext cx="2746296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Pneumonia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82242" y="1737876"/>
            <a:ext cx="0" cy="496628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ED6C3DB-47CC-4D49-8E77-169A40A10B53}"/>
              </a:ext>
            </a:extLst>
          </p:cNvPr>
          <p:cNvSpPr/>
          <p:nvPr/>
        </p:nvSpPr>
        <p:spPr>
          <a:xfrm>
            <a:off x="8701905" y="1009195"/>
            <a:ext cx="2746296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Chest X-Ray8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804F0-211E-4556-A853-8B7BCD3BD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985" y="1729392"/>
            <a:ext cx="6097" cy="497476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E177485-D1C7-4691-A0C3-5B2FECB7D9D6}"/>
              </a:ext>
            </a:extLst>
          </p:cNvPr>
          <p:cNvSpPr/>
          <p:nvPr/>
        </p:nvSpPr>
        <p:spPr>
          <a:xfrm>
            <a:off x="5653712" y="1759090"/>
            <a:ext cx="884576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NORMAL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7BFDFB-8BB9-477C-85BB-B40E830D05E2}"/>
              </a:ext>
            </a:extLst>
          </p:cNvPr>
          <p:cNvSpPr/>
          <p:nvPr/>
        </p:nvSpPr>
        <p:spPr>
          <a:xfrm>
            <a:off x="5036918" y="3487905"/>
            <a:ext cx="2261217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BACTERIAL PNEUMONIA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E8D67A-DDB9-4AAD-8AF2-B4720F427DFD}"/>
              </a:ext>
            </a:extLst>
          </p:cNvPr>
          <p:cNvSpPr/>
          <p:nvPr/>
        </p:nvSpPr>
        <p:spPr>
          <a:xfrm>
            <a:off x="5207064" y="5242914"/>
            <a:ext cx="1844428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VIRAL PNEUMONIA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341A5-C1CB-42EC-A2B3-C22BDEB0EFF3}"/>
              </a:ext>
            </a:extLst>
          </p:cNvPr>
          <p:cNvSpPr/>
          <p:nvPr/>
        </p:nvSpPr>
        <p:spPr>
          <a:xfrm>
            <a:off x="1425147" y="3543260"/>
            <a:ext cx="1235929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COVID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B94BC8-A62D-4D42-AFFB-040C5515C8FB}"/>
              </a:ext>
            </a:extLst>
          </p:cNvPr>
          <p:cNvSpPr/>
          <p:nvPr/>
        </p:nvSpPr>
        <p:spPr>
          <a:xfrm>
            <a:off x="1320536" y="1826342"/>
            <a:ext cx="884576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NORMAL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C35F2B-C0F4-41C4-9BCC-BF6352063451}"/>
              </a:ext>
            </a:extLst>
          </p:cNvPr>
          <p:cNvSpPr/>
          <p:nvPr/>
        </p:nvSpPr>
        <p:spPr>
          <a:xfrm>
            <a:off x="961927" y="5324617"/>
            <a:ext cx="1728165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VIRAL PNEUMONIA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448762-DF22-4591-A8D7-F7BAC615638E}"/>
              </a:ext>
            </a:extLst>
          </p:cNvPr>
          <p:cNvSpPr/>
          <p:nvPr/>
        </p:nvSpPr>
        <p:spPr>
          <a:xfrm>
            <a:off x="8248537" y="1793698"/>
            <a:ext cx="1172752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ATELECTASIS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2ED77C-6EC6-4C86-A531-EDC55E8CBE90}"/>
              </a:ext>
            </a:extLst>
          </p:cNvPr>
          <p:cNvSpPr/>
          <p:nvPr/>
        </p:nvSpPr>
        <p:spPr>
          <a:xfrm>
            <a:off x="8381644" y="4876746"/>
            <a:ext cx="884576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EFFUSION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CC4EB5-86BA-4F50-8513-C0B0A8FDBC84}"/>
              </a:ext>
            </a:extLst>
          </p:cNvPr>
          <p:cNvSpPr/>
          <p:nvPr/>
        </p:nvSpPr>
        <p:spPr>
          <a:xfrm>
            <a:off x="11255248" y="1752554"/>
            <a:ext cx="884576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MASS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780ED9-DDD3-4C5A-A2F0-0D08B651F0FC}"/>
              </a:ext>
            </a:extLst>
          </p:cNvPr>
          <p:cNvSpPr/>
          <p:nvPr/>
        </p:nvSpPr>
        <p:spPr>
          <a:xfrm>
            <a:off x="9899764" y="1793698"/>
            <a:ext cx="884576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NODULE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CD33E6-FD40-4CD5-8C4A-1931323FF9D4}"/>
              </a:ext>
            </a:extLst>
          </p:cNvPr>
          <p:cNvSpPr/>
          <p:nvPr/>
        </p:nvSpPr>
        <p:spPr>
          <a:xfrm>
            <a:off x="9678741" y="3239137"/>
            <a:ext cx="1516547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PNEUMOTHORAX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407470-EDB2-C32E-3D92-DAA899462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02" y="2049736"/>
            <a:ext cx="1457700" cy="14452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A5B380-116F-1322-AC93-6DED81DB1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630" y="3775791"/>
            <a:ext cx="1454387" cy="14481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E2DE7B-90F8-F514-1AC5-E7843B01C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362" y="5546537"/>
            <a:ext cx="1317480" cy="13060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59FED0C-0844-FB8F-9FC8-A8C3EA4CE8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8902" y="5472751"/>
            <a:ext cx="1356932" cy="11947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93719A-E2FE-4EA5-803C-93630F7C49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9862" y="3713586"/>
            <a:ext cx="1495681" cy="13865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17C9B83-B82F-4BA4-10B6-4B94A7ECB6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9861" y="1988793"/>
            <a:ext cx="1526091" cy="14402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2981257-5251-AD3A-449D-AC3CA86393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8537" y="2051665"/>
            <a:ext cx="1065730" cy="10603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DBDD622-3180-5BF8-8301-CD2982AC6A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55038" y="2000741"/>
            <a:ext cx="1136961" cy="111433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37F0751-9273-E493-C5BA-575022E9A4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3497" y="5124571"/>
            <a:ext cx="1047578" cy="10750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D45AD6B-4415-3960-CD28-8FAE563D9D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78741" y="1987617"/>
            <a:ext cx="1105599" cy="112252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8099ABF-9CB2-C44C-FF61-50E3AC9481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78741" y="3464208"/>
            <a:ext cx="1105599" cy="109459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AB7D131-D659-BA61-127E-6387D5968F2F}"/>
              </a:ext>
            </a:extLst>
          </p:cNvPr>
          <p:cNvSpPr/>
          <p:nvPr/>
        </p:nvSpPr>
        <p:spPr>
          <a:xfrm>
            <a:off x="9770180" y="4877483"/>
            <a:ext cx="1516547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NO FINDING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89CF543-D809-2C50-51D9-5E0832BBB42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03683" y="5089296"/>
            <a:ext cx="1105599" cy="111688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E537B20-627E-BA25-1D8D-08D3268EA5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07043" y="3475430"/>
            <a:ext cx="1055739" cy="108337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8195DE5-86D9-011B-8129-A93C24801912}"/>
              </a:ext>
            </a:extLst>
          </p:cNvPr>
          <p:cNvSpPr/>
          <p:nvPr/>
        </p:nvSpPr>
        <p:spPr>
          <a:xfrm>
            <a:off x="8113138" y="3249837"/>
            <a:ext cx="1516547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CONSOLIDATION</a:t>
            </a:r>
          </a:p>
        </p:txBody>
      </p:sp>
    </p:spTree>
    <p:extLst>
      <p:ext uri="{BB962C8B-B14F-4D97-AF65-F5344CB8AC3E}">
        <p14:creationId xmlns:p14="http://schemas.microsoft.com/office/powerpoint/2010/main" val="276346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4" y="5165653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Different values of learning rate (0.1, 0.01, 0.05, 0.001, 0.005) alpha taken for ablative study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HYPERPARAMETER TUNING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1" y="52614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All scans divided into 70:15:15 split for train, validation and test set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TRAIN VALIDATION TEST SPLIT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596" y="5249695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ADAM optimizer used along with cross entropy loss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OPTIMIZER AND LOSS FUNCTION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E34834-7A0C-44B8-B6E8-F8182D41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288461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BDB88E-6D5A-419E-8DC7-A37556426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8461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8A794BF-3D8B-4DAE-ADA7-FC2FA8B68057}"/>
              </a:ext>
            </a:extLst>
          </p:cNvPr>
          <p:cNvSpPr/>
          <p:nvPr/>
        </p:nvSpPr>
        <p:spPr>
          <a:xfrm>
            <a:off x="838203" y="3607179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Hyperparameters will be fixed across models to produce comparable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FFF226-8CBE-49A9-99D8-89782DD87C7E}"/>
              </a:ext>
            </a:extLst>
          </p:cNvPr>
          <p:cNvSpPr/>
          <p:nvPr/>
        </p:nvSpPr>
        <p:spPr>
          <a:xfrm>
            <a:off x="838203" y="3122272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HYPERPARAMETERS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DDBBF3-CCAF-4560-B981-9D67F9A69ADB}"/>
              </a:ext>
            </a:extLst>
          </p:cNvPr>
          <p:cNvSpPr/>
          <p:nvPr/>
        </p:nvSpPr>
        <p:spPr>
          <a:xfrm>
            <a:off x="4724400" y="3262452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Histogram Equalization and Gaussian Blur with a 5X5 filter.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FB1E0C-9F4B-48E1-BD75-3F5EDCA07AFF}"/>
              </a:ext>
            </a:extLst>
          </p:cNvPr>
          <p:cNvSpPr/>
          <p:nvPr/>
        </p:nvSpPr>
        <p:spPr>
          <a:xfrm>
            <a:off x="4724399" y="2799431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DATA PREPROCESSING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9BB084-3F10-4E4F-9CBC-66685B2905E0}"/>
              </a:ext>
            </a:extLst>
          </p:cNvPr>
          <p:cNvSpPr/>
          <p:nvPr/>
        </p:nvSpPr>
        <p:spPr>
          <a:xfrm>
            <a:off x="8610596" y="3342053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Consine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Annealing LR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F3752F-2D0C-4F23-85F2-DF450910A2AB}"/>
              </a:ext>
            </a:extLst>
          </p:cNvPr>
          <p:cNvSpPr/>
          <p:nvPr/>
        </p:nvSpPr>
        <p:spPr>
          <a:xfrm>
            <a:off x="8676621" y="281133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SCHEDULER USED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14258D-384E-4A23-BAEF-E8AE89C8C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103511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0E454B-BF6F-4D9F-8715-E6952BA73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103511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35476D3-43CF-4998-BD13-BF08AD1F96AC}"/>
              </a:ext>
            </a:extLst>
          </p:cNvPr>
          <p:cNvSpPr/>
          <p:nvPr/>
        </p:nvSpPr>
        <p:spPr>
          <a:xfrm>
            <a:off x="838204" y="1298495"/>
            <a:ext cx="2743195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12 models i:e 4 for each dataset will be trained and fourth model will be trained using transfer learning. Backbone models used are Resnet34, Mobile Net V3 large and Efficient Net V0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5D4B6E-4069-49DB-8216-DB98CC6E98C5}"/>
              </a:ext>
            </a:extLst>
          </p:cNvPr>
          <p:cNvSpPr/>
          <p:nvPr/>
        </p:nvSpPr>
        <p:spPr>
          <a:xfrm>
            <a:off x="838205" y="90371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MODELS TRAINED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8DAE0E-758A-48EF-8094-0D978C18C10F}"/>
              </a:ext>
            </a:extLst>
          </p:cNvPr>
          <p:cNvSpPr/>
          <p:nvPr/>
        </p:nvSpPr>
        <p:spPr>
          <a:xfrm>
            <a:off x="4724399" y="1516318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GRADCAM and TSNE visualization plots created for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explainability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DBB79B-4C4A-4C49-B575-4CC853AEB472}"/>
              </a:ext>
            </a:extLst>
          </p:cNvPr>
          <p:cNvSpPr/>
          <p:nvPr/>
        </p:nvSpPr>
        <p:spPr>
          <a:xfrm>
            <a:off x="4724399" y="1015411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MODEL VISUALIZATION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F81900-6C25-4414-9715-F1F10B5CACF8}"/>
              </a:ext>
            </a:extLst>
          </p:cNvPr>
          <p:cNvSpPr/>
          <p:nvPr/>
        </p:nvSpPr>
        <p:spPr>
          <a:xfrm>
            <a:off x="8481270" y="1289738"/>
            <a:ext cx="2872521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During training, images were augmented using Random Horizontal flip,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RandomAdjust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Sharpness and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RandomAutoContrast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Pytorch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F8A2C2-1606-47D6-8954-930BE2C2BB80}"/>
              </a:ext>
            </a:extLst>
          </p:cNvPr>
          <p:cNvSpPr/>
          <p:nvPr/>
        </p:nvSpPr>
        <p:spPr>
          <a:xfrm>
            <a:off x="8481270" y="87867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DATA AUGUMENTATION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3099" y="22737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A15E775-4C90-A00B-9FBD-1D1F5B9A3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77" y="615176"/>
            <a:ext cx="8241703" cy="51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2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3099" y="22737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F1D3A57-D548-9D92-6F78-FC1BE7D7F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615176"/>
            <a:ext cx="77914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9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7771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Visualization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26C3AFE-A209-BAD1-219E-1E2CD7ABF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06" y="722458"/>
            <a:ext cx="7260810" cy="2318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022A2-287D-1E27-753C-6715696AE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016" y="665510"/>
            <a:ext cx="3971925" cy="260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8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71af3243-3dd4-4a8d-8c0d-dd76da1f02a5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888</Words>
  <Application>Microsoft Office PowerPoint</Application>
  <PresentationFormat>Widescreen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Office Theme</vt:lpstr>
      <vt:lpstr>Chest X-Ray Classification  Group Q</vt:lpstr>
      <vt:lpstr>Project analysis slide 3</vt:lpstr>
      <vt:lpstr>Project analysis slide 2</vt:lpstr>
      <vt:lpstr>Project analysis slide 8</vt:lpstr>
      <vt:lpstr>Project analysis slide 8</vt:lpstr>
      <vt:lpstr>Project analysis slide 5</vt:lpstr>
      <vt:lpstr>Project analysis slide 6</vt:lpstr>
      <vt:lpstr>Project analysis slide 6</vt:lpstr>
      <vt:lpstr>Project analysis slide 6</vt:lpstr>
      <vt:lpstr>Project analysis slide 6</vt:lpstr>
      <vt:lpstr>Project analysis slide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2022-12-06T21:40:37Z</dcterms:created>
  <dcterms:modified xsi:type="dcterms:W3CDTF">2022-12-07T18:23:47Z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