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036"/>
    <a:srgbClr val="B31C4F"/>
    <a:srgbClr val="F5973B"/>
    <a:srgbClr val="F06016"/>
    <a:srgbClr val="00001E"/>
    <a:srgbClr val="010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018" y="77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4CCA-67C9-4A3C-B948-F4EB350A3828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C69BB-97BB-426E-9D1E-57143A7F31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C69BB-97BB-426E-9D1E-57143A7F316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06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DA4-FB25-4EDC-B953-CB52E7BE08F3}" type="datetime1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33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768-2E6B-42A0-9938-F8EE6B891146}" type="datetime1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5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CDD-CF58-4739-9F07-9BF1B61B5EB0}" type="datetime1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0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21B-4D57-436C-84A0-F2A36E84D98A}" type="datetime1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8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5724-3D83-4D6F-B25E-3BCDBD822E27}" type="datetime1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4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37E9-1F3C-4A19-96FD-75AC1D9FCCA9}" type="datetime1">
              <a:rPr lang="pt-BR" smtClean="0"/>
              <a:t>15/06/2024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97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D338-DD24-428D-85B3-2DC91031D0D3}" type="datetime1">
              <a:rPr lang="pt-BR" smtClean="0"/>
              <a:t>15/06/2024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4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D6E-A43A-41F3-97E2-2ADBE176B35A}" type="datetime1">
              <a:rPr lang="pt-BR" smtClean="0"/>
              <a:t>15/06/2024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17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2D48-125E-463A-AC97-A4D20BE5C137}" type="datetime1">
              <a:rPr lang="pt-BR" smtClean="0"/>
              <a:t>15/06/2024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25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7DC-9DF5-4244-9AD8-6C5303A8DA6F}" type="datetime1">
              <a:rPr lang="pt-BR" smtClean="0"/>
              <a:t>15/06/2024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0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9F1F-484F-4DF0-98D8-710EF1EE6BD6}" type="datetime1">
              <a:rPr lang="pt-BR" smtClean="0"/>
              <a:t>15/06/2024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08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15B2-E0AC-46EF-A8FA-4311AEE83A12}" type="datetime1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3F7E-9A36-42DB-B5A4-C2453B843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9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pilot.microsoft.com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1ECBDE-201B-3D96-E49D-CB3E5A723D9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88725F2-22EC-AF59-DB55-9601A772FA3A}"/>
              </a:ext>
            </a:extLst>
          </p:cNvPr>
          <p:cNvSpPr/>
          <p:nvPr/>
        </p:nvSpPr>
        <p:spPr>
          <a:xfrm>
            <a:off x="3616960" y="11919158"/>
            <a:ext cx="2722880" cy="461665"/>
          </a:xfrm>
          <a:prstGeom prst="rect">
            <a:avLst/>
          </a:prstGeom>
          <a:solidFill>
            <a:srgbClr val="F060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B225E7-A751-D59B-7511-952642806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520"/>
            <a:ext cx="9601200" cy="9601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A17F475-977E-FE55-4243-F56CC0646126}"/>
              </a:ext>
            </a:extLst>
          </p:cNvPr>
          <p:cNvSpPr txBox="1"/>
          <p:nvPr/>
        </p:nvSpPr>
        <p:spPr>
          <a:xfrm>
            <a:off x="1280160" y="8913058"/>
            <a:ext cx="7355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rgbClr val="F06016">
                      <a:alpha val="44000"/>
                    </a:srgbClr>
                  </a:glow>
                </a:effectLst>
                <a:latin typeface="8BIT WONDER" panose="00000400000000000000" pitchFamily="2" charset="0"/>
                <a:cs typeface="Arial" panose="020B0604020202020204" pitchFamily="34" charset="0"/>
              </a:rPr>
              <a:t>O Guia do Python das Galaxias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8BB7CA-EBAF-AC3C-05FF-7D61949582F6}"/>
              </a:ext>
            </a:extLst>
          </p:cNvPr>
          <p:cNvSpPr txBox="1"/>
          <p:nvPr/>
        </p:nvSpPr>
        <p:spPr>
          <a:xfrm>
            <a:off x="3616960" y="11919158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Júlio César Senestro</a:t>
            </a:r>
          </a:p>
        </p:txBody>
      </p:sp>
    </p:spTree>
    <p:extLst>
      <p:ext uri="{BB962C8B-B14F-4D97-AF65-F5344CB8AC3E}">
        <p14:creationId xmlns:p14="http://schemas.microsoft.com/office/powerpoint/2010/main" val="138695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0343E40-B1B7-5670-017A-2BBD26916012}"/>
              </a:ext>
            </a:extLst>
          </p:cNvPr>
          <p:cNvSpPr txBox="1"/>
          <p:nvPr/>
        </p:nvSpPr>
        <p:spPr>
          <a:xfrm>
            <a:off x="2565400" y="3622734"/>
            <a:ext cx="48056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0" dirty="0">
                <a:ln>
                  <a:solidFill>
                    <a:schemeClr val="bg1"/>
                  </a:solidFill>
                </a:ln>
                <a:solidFill>
                  <a:srgbClr val="00001E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E3393B-7BF1-C46A-8666-EF4825BAE7D3}"/>
              </a:ext>
            </a:extLst>
          </p:cNvPr>
          <p:cNvSpPr txBox="1"/>
          <p:nvPr/>
        </p:nvSpPr>
        <p:spPr>
          <a:xfrm>
            <a:off x="2540000" y="6369000"/>
            <a:ext cx="509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Explorando loops e condicionais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55AC56-2714-89EE-FF02-D3EA13FCDB70}"/>
              </a:ext>
            </a:extLst>
          </p:cNvPr>
          <p:cNvSpPr/>
          <p:nvPr/>
        </p:nvSpPr>
        <p:spPr>
          <a:xfrm>
            <a:off x="2306320" y="8209280"/>
            <a:ext cx="5323840" cy="121493"/>
          </a:xfrm>
          <a:prstGeom prst="rect">
            <a:avLst/>
          </a:prstGeom>
          <a:gradFill>
            <a:gsLst>
              <a:gs pos="12000">
                <a:srgbClr val="B31C4F"/>
              </a:gs>
              <a:gs pos="54000">
                <a:srgbClr val="F06016"/>
              </a:gs>
              <a:gs pos="100000">
                <a:srgbClr val="F5973B"/>
              </a:gs>
            </a:gsLst>
            <a:lin ang="0" scaled="1"/>
          </a:gradFill>
          <a:ln>
            <a:gradFill flip="none" rotWithShape="1">
              <a:gsLst>
                <a:gs pos="12000">
                  <a:srgbClr val="B31C4F"/>
                </a:gs>
                <a:gs pos="54000">
                  <a:srgbClr val="F06016"/>
                </a:gs>
                <a:gs pos="100000">
                  <a:srgbClr val="F5973B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641891-47B0-2785-2562-1CFC9D851628}"/>
              </a:ext>
            </a:extLst>
          </p:cNvPr>
          <p:cNvSpPr txBox="1"/>
          <p:nvPr/>
        </p:nvSpPr>
        <p:spPr>
          <a:xfrm>
            <a:off x="2123440" y="9124275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Para viajar mais longe, precisamos repetir tarefas e tomar decisões inteligentes.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1BF15CD-658E-C52B-6A21-C704D53C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4D140F-68D2-BC38-45BF-EF8AF609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05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As condicionais nos permitem executar diferentes blocos de código com base em certas condições. O uso do </a:t>
            </a:r>
            <a:r>
              <a:rPr lang="pt-BR" sz="2400" dirty="0" err="1"/>
              <a:t>elif</a:t>
            </a:r>
            <a:r>
              <a:rPr lang="pt-BR" sz="2400" dirty="0"/>
              <a:t> (abreviação de "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") nos permite adicionar múltiplas condições.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Condicionais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045C7F-3733-ADA6-5B65-926396F86B86}"/>
              </a:ext>
            </a:extLst>
          </p:cNvPr>
          <p:cNvSpPr txBox="1"/>
          <p:nvPr/>
        </p:nvSpPr>
        <p:spPr>
          <a:xfrm>
            <a:off x="604520" y="5626428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FE3AF1-3B42-637F-8CC5-6C631679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6590398"/>
            <a:ext cx="4514147" cy="3773313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7252C5A-445A-46BE-E660-B184AB23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A1E6D33-E975-5ADD-DEF0-7DD5F5BA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11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867A62-5A63-6D40-84CA-41F5004116CC}"/>
              </a:ext>
            </a:extLst>
          </p:cNvPr>
          <p:cNvSpPr txBox="1"/>
          <p:nvPr/>
        </p:nvSpPr>
        <p:spPr>
          <a:xfrm>
            <a:off x="604520" y="10742906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Se o valor de temperatura atender a uma das condições, o bloco em questão é executado.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75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loops permitem repetir um bloco de código várias vezes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Loops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045C7F-3733-ADA6-5B65-926396F86B86}"/>
              </a:ext>
            </a:extLst>
          </p:cNvPr>
          <p:cNvSpPr txBox="1"/>
          <p:nvPr/>
        </p:nvSpPr>
        <p:spPr>
          <a:xfrm>
            <a:off x="604520" y="6165113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latin typeface="+mj-lt"/>
              </a:rPr>
              <a:t>Exemplo:</a:t>
            </a:r>
            <a:endParaRPr lang="pt-BR" sz="3200" dirty="0"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A64A46-254A-748E-4690-9F792CFFC3FE}"/>
              </a:ext>
            </a:extLst>
          </p:cNvPr>
          <p:cNvSpPr txBox="1"/>
          <p:nvPr/>
        </p:nvSpPr>
        <p:spPr>
          <a:xfrm>
            <a:off x="604520" y="5101426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For loop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046819-4D56-C9A9-F860-690858CE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7228800"/>
            <a:ext cx="5574355" cy="123620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8C35994-24B2-9C1F-E2C0-73CF65DD08D4}"/>
              </a:ext>
            </a:extLst>
          </p:cNvPr>
          <p:cNvSpPr txBox="1"/>
          <p:nvPr/>
        </p:nvSpPr>
        <p:spPr>
          <a:xfrm>
            <a:off x="604520" y="8943914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for loop acima imprime "Explorando o espaço:" seguido do valor de i, que varia de 0 a 4.</a:t>
            </a:r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AE298B1-F511-4273-24C3-1ED18EC3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95FF4DA-5EF2-7726-2AF6-FC7A5A0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2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1045C7F-3733-ADA6-5B65-926396F86B86}"/>
              </a:ext>
            </a:extLst>
          </p:cNvPr>
          <p:cNvSpPr txBox="1"/>
          <p:nvPr/>
        </p:nvSpPr>
        <p:spPr>
          <a:xfrm>
            <a:off x="604520" y="3855416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latin typeface="+mj-lt"/>
              </a:rPr>
              <a:t>Exemplo:</a:t>
            </a:r>
            <a:endParaRPr lang="pt-BR" sz="3200" dirty="0"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A64A46-254A-748E-4690-9F792CFFC3FE}"/>
              </a:ext>
            </a:extLst>
          </p:cNvPr>
          <p:cNvSpPr txBox="1"/>
          <p:nvPr/>
        </p:nvSpPr>
        <p:spPr>
          <a:xfrm>
            <a:off x="604520" y="2757232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+mj-lt"/>
              </a:rPr>
              <a:t>While</a:t>
            </a:r>
            <a:r>
              <a:rPr lang="pt-BR" sz="3200" dirty="0">
                <a:latin typeface="+mj-lt"/>
              </a:rPr>
              <a:t> loop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C35994-24B2-9C1F-E2C0-73CF65DD08D4}"/>
              </a:ext>
            </a:extLst>
          </p:cNvPr>
          <p:cNvSpPr txBox="1"/>
          <p:nvPr/>
        </p:nvSpPr>
        <p:spPr>
          <a:xfrm>
            <a:off x="604520" y="7708895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dirty="0" err="1"/>
              <a:t>while</a:t>
            </a:r>
            <a:r>
              <a:rPr lang="pt-BR" sz="2400" dirty="0"/>
              <a:t> loop continua executando o bloco de código enquanto a condição (contador &lt; 5) for verdadeira.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525D62-FB30-A19E-5DD6-D9141D5F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4953600"/>
            <a:ext cx="6212590" cy="2241886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3E706A1-851C-D5E0-97F6-D2FD857B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953986C-62EA-C0AE-4D05-D379139F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1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0343E40-B1B7-5670-017A-2BBD26916012}"/>
              </a:ext>
            </a:extLst>
          </p:cNvPr>
          <p:cNvSpPr txBox="1"/>
          <p:nvPr/>
        </p:nvSpPr>
        <p:spPr>
          <a:xfrm>
            <a:off x="2565400" y="3622734"/>
            <a:ext cx="48056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0" dirty="0">
                <a:ln>
                  <a:solidFill>
                    <a:schemeClr val="bg1"/>
                  </a:solidFill>
                </a:ln>
                <a:solidFill>
                  <a:srgbClr val="00001E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E3393B-7BF1-C46A-8666-EF4825BAE7D3}"/>
              </a:ext>
            </a:extLst>
          </p:cNvPr>
          <p:cNvSpPr txBox="1"/>
          <p:nvPr/>
        </p:nvSpPr>
        <p:spPr>
          <a:xfrm>
            <a:off x="2407920" y="6400800"/>
            <a:ext cx="5222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Funções e módulos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55AC56-2714-89EE-FF02-D3EA13FCDB70}"/>
              </a:ext>
            </a:extLst>
          </p:cNvPr>
          <p:cNvSpPr/>
          <p:nvPr/>
        </p:nvSpPr>
        <p:spPr>
          <a:xfrm>
            <a:off x="2306320" y="8209280"/>
            <a:ext cx="5323840" cy="121493"/>
          </a:xfrm>
          <a:prstGeom prst="rect">
            <a:avLst/>
          </a:prstGeom>
          <a:gradFill>
            <a:gsLst>
              <a:gs pos="12000">
                <a:srgbClr val="B31C4F"/>
              </a:gs>
              <a:gs pos="54000">
                <a:srgbClr val="F06016"/>
              </a:gs>
              <a:gs pos="100000">
                <a:srgbClr val="F5973B"/>
              </a:gs>
            </a:gsLst>
            <a:lin ang="0" scaled="1"/>
          </a:gradFill>
          <a:ln>
            <a:gradFill flip="none" rotWithShape="1">
              <a:gsLst>
                <a:gs pos="12000">
                  <a:srgbClr val="B31C4F"/>
                </a:gs>
                <a:gs pos="54000">
                  <a:srgbClr val="F06016"/>
                </a:gs>
                <a:gs pos="100000">
                  <a:srgbClr val="F5973B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641891-47B0-2785-2562-1CFC9D851628}"/>
              </a:ext>
            </a:extLst>
          </p:cNvPr>
          <p:cNvSpPr txBox="1"/>
          <p:nvPr/>
        </p:nvSpPr>
        <p:spPr>
          <a:xfrm>
            <a:off x="2123440" y="9124275"/>
            <a:ext cx="563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Funções são nossas ferramentas para reutilizar código, e módulos são bibliotecas que nos ajudam a expandir nossas habilidades.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FE3813C-4A5D-594C-61BE-59CFADF7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40480D-BF2E-3AF0-5EBE-A3C0457A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0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Uma função é um bloco de código que só é executado quando é chamado. Você pode passar dados, conhecidos como parâmetros, para uma função.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045C7F-3733-ADA6-5B65-926396F86B86}"/>
              </a:ext>
            </a:extLst>
          </p:cNvPr>
          <p:cNvSpPr txBox="1"/>
          <p:nvPr/>
        </p:nvSpPr>
        <p:spPr>
          <a:xfrm>
            <a:off x="604520" y="5626428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5BFD62-BF8D-F6F8-324A-64427935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6590398"/>
            <a:ext cx="4685164" cy="21661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4A980E-88C7-B428-CFCA-89DFF8353572}"/>
              </a:ext>
            </a:extLst>
          </p:cNvPr>
          <p:cNvSpPr txBox="1"/>
          <p:nvPr/>
        </p:nvSpPr>
        <p:spPr>
          <a:xfrm>
            <a:off x="604520" y="9393451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definimos uma função </a:t>
            </a:r>
            <a:r>
              <a:rPr lang="pt-BR" sz="2400" dirty="0" err="1"/>
              <a:t>saudacao</a:t>
            </a:r>
            <a:r>
              <a:rPr lang="pt-BR" sz="2400" dirty="0"/>
              <a:t> que recebe um parâmetro nome e imprime uma mensagem de saudação.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65B289-12CE-4792-04CB-90A96DAC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5336783-722F-69CC-49FF-FC6004DE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82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Módulos são arquivos que contêm código Python e podem ser importados para outros programas.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Módulos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045C7F-3733-ADA6-5B65-926396F86B86}"/>
              </a:ext>
            </a:extLst>
          </p:cNvPr>
          <p:cNvSpPr txBox="1"/>
          <p:nvPr/>
        </p:nvSpPr>
        <p:spPr>
          <a:xfrm>
            <a:off x="604520" y="5626428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AB2F18-86F1-3411-4337-41B19140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19" y="6590398"/>
            <a:ext cx="5000611" cy="20049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20197A0-DB64-370E-AE4B-278ACF5E5F17}"/>
              </a:ext>
            </a:extLst>
          </p:cNvPr>
          <p:cNvSpPr txBox="1"/>
          <p:nvPr/>
        </p:nvSpPr>
        <p:spPr>
          <a:xfrm>
            <a:off x="604520" y="9393451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Usamos o módulo </a:t>
            </a:r>
            <a:r>
              <a:rPr lang="pt-BR" sz="2400" dirty="0" err="1"/>
              <a:t>math</a:t>
            </a:r>
            <a:r>
              <a:rPr lang="pt-BR" sz="2400" dirty="0"/>
              <a:t> para calcular a raiz quadrada de 16. Então, será mostrado 4.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3DCF20-3D29-131F-3E71-5F808DF0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59E702C-F388-71F8-9187-006F5BCF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0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0343E40-B1B7-5670-017A-2BBD26916012}"/>
              </a:ext>
            </a:extLst>
          </p:cNvPr>
          <p:cNvSpPr txBox="1"/>
          <p:nvPr/>
        </p:nvSpPr>
        <p:spPr>
          <a:xfrm>
            <a:off x="2565400" y="3622734"/>
            <a:ext cx="48056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0" dirty="0">
                <a:ln>
                  <a:solidFill>
                    <a:schemeClr val="bg1"/>
                  </a:solidFill>
                </a:ln>
                <a:solidFill>
                  <a:srgbClr val="00001E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E3393B-7BF1-C46A-8666-EF4825BAE7D3}"/>
              </a:ext>
            </a:extLst>
          </p:cNvPr>
          <p:cNvSpPr txBox="1"/>
          <p:nvPr/>
        </p:nvSpPr>
        <p:spPr>
          <a:xfrm>
            <a:off x="2407920" y="6400800"/>
            <a:ext cx="5222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Listas e dicionários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55AC56-2714-89EE-FF02-D3EA13FCDB70}"/>
              </a:ext>
            </a:extLst>
          </p:cNvPr>
          <p:cNvSpPr/>
          <p:nvPr/>
        </p:nvSpPr>
        <p:spPr>
          <a:xfrm>
            <a:off x="2306320" y="8209280"/>
            <a:ext cx="5323840" cy="121493"/>
          </a:xfrm>
          <a:prstGeom prst="rect">
            <a:avLst/>
          </a:prstGeom>
          <a:gradFill>
            <a:gsLst>
              <a:gs pos="12000">
                <a:srgbClr val="B31C4F"/>
              </a:gs>
              <a:gs pos="54000">
                <a:srgbClr val="F06016"/>
              </a:gs>
              <a:gs pos="100000">
                <a:srgbClr val="F5973B"/>
              </a:gs>
            </a:gsLst>
            <a:lin ang="0" scaled="1"/>
          </a:gradFill>
          <a:ln>
            <a:gradFill flip="none" rotWithShape="1">
              <a:gsLst>
                <a:gs pos="12000">
                  <a:srgbClr val="B31C4F"/>
                </a:gs>
                <a:gs pos="54000">
                  <a:srgbClr val="F06016"/>
                </a:gs>
                <a:gs pos="100000">
                  <a:srgbClr val="F5973B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641891-47B0-2785-2562-1CFC9D851628}"/>
              </a:ext>
            </a:extLst>
          </p:cNvPr>
          <p:cNvSpPr txBox="1"/>
          <p:nvPr/>
        </p:nvSpPr>
        <p:spPr>
          <a:xfrm>
            <a:off x="2123440" y="9124275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Listas e dicionários são coleções que nos ajudam a organizar nossos dados.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4108DC1-A199-16A0-0D33-7BD3D1BC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59ADBF-872F-5E66-10DC-89FABF8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49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Uma lista é uma coleção ordenada de itens que podem ser alterados.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045C7F-3733-ADA6-5B65-926396F86B86}"/>
              </a:ext>
            </a:extLst>
          </p:cNvPr>
          <p:cNvSpPr txBox="1"/>
          <p:nvPr/>
        </p:nvSpPr>
        <p:spPr>
          <a:xfrm>
            <a:off x="604520" y="5626428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Exemplo: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4A980E-88C7-B428-CFCA-89DFF8353572}"/>
              </a:ext>
            </a:extLst>
          </p:cNvPr>
          <p:cNvSpPr txBox="1"/>
          <p:nvPr/>
        </p:nvSpPr>
        <p:spPr>
          <a:xfrm>
            <a:off x="604520" y="9963775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definimos uma função </a:t>
            </a:r>
            <a:r>
              <a:rPr lang="pt-BR" sz="2400" dirty="0" err="1"/>
              <a:t>saudacao</a:t>
            </a:r>
            <a:r>
              <a:rPr lang="pt-BR" sz="2400" dirty="0"/>
              <a:t> que recebe um parâmetro nome e imprime uma mensagem de saudação.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D3BB8F-BA6F-2D37-F838-CB2FA035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6590398"/>
            <a:ext cx="5404399" cy="2777122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99687B-B28B-C9C2-82CE-51C80C36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3C3D981-28A1-62A6-A5D5-42663BAF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23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dicionário é uma coleção não ordenada de pares chave-valor.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045C7F-3733-ADA6-5B65-926396F86B86}"/>
              </a:ext>
            </a:extLst>
          </p:cNvPr>
          <p:cNvSpPr txBox="1"/>
          <p:nvPr/>
        </p:nvSpPr>
        <p:spPr>
          <a:xfrm>
            <a:off x="604520" y="5626428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Exemplo: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4A980E-88C7-B428-CFCA-89DFF8353572}"/>
              </a:ext>
            </a:extLst>
          </p:cNvPr>
          <p:cNvSpPr txBox="1"/>
          <p:nvPr/>
        </p:nvSpPr>
        <p:spPr>
          <a:xfrm>
            <a:off x="604520" y="10224448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Criamos um dicionário para armazenar informações sobre o Sol e adicionamos um novo par chave-valor.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FC138E-6E7F-43EF-BC76-361AF4C1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6590398"/>
            <a:ext cx="7418254" cy="3000642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EBC7C9-95BA-9485-5134-74ACD491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56880540-9CD8-7BC9-F3BE-F7EC6DA5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47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0343E40-B1B7-5670-017A-2BBD26916012}"/>
              </a:ext>
            </a:extLst>
          </p:cNvPr>
          <p:cNvSpPr txBox="1"/>
          <p:nvPr/>
        </p:nvSpPr>
        <p:spPr>
          <a:xfrm>
            <a:off x="2565400" y="3622734"/>
            <a:ext cx="48056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0" dirty="0">
                <a:ln>
                  <a:solidFill>
                    <a:schemeClr val="bg1"/>
                  </a:solidFill>
                </a:ln>
                <a:solidFill>
                  <a:srgbClr val="00001E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E3393B-7BF1-C46A-8666-EF4825BAE7D3}"/>
              </a:ext>
            </a:extLst>
          </p:cNvPr>
          <p:cNvSpPr txBox="1"/>
          <p:nvPr/>
        </p:nvSpPr>
        <p:spPr>
          <a:xfrm>
            <a:off x="2540000" y="6369000"/>
            <a:ext cx="48056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Introdução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55AC56-2714-89EE-FF02-D3EA13FCDB70}"/>
              </a:ext>
            </a:extLst>
          </p:cNvPr>
          <p:cNvSpPr/>
          <p:nvPr/>
        </p:nvSpPr>
        <p:spPr>
          <a:xfrm>
            <a:off x="2306320" y="8209280"/>
            <a:ext cx="5323840" cy="121493"/>
          </a:xfrm>
          <a:prstGeom prst="rect">
            <a:avLst/>
          </a:prstGeom>
          <a:gradFill>
            <a:gsLst>
              <a:gs pos="12000">
                <a:srgbClr val="B31C4F"/>
              </a:gs>
              <a:gs pos="54000">
                <a:srgbClr val="F06016"/>
              </a:gs>
              <a:gs pos="100000">
                <a:srgbClr val="F5973B"/>
              </a:gs>
            </a:gsLst>
            <a:lin ang="0" scaled="1"/>
          </a:gradFill>
          <a:ln>
            <a:gradFill flip="none" rotWithShape="1">
              <a:gsLst>
                <a:gs pos="12000">
                  <a:srgbClr val="B31C4F"/>
                </a:gs>
                <a:gs pos="54000">
                  <a:srgbClr val="F06016"/>
                </a:gs>
                <a:gs pos="100000">
                  <a:srgbClr val="F5973B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641891-47B0-2785-2562-1CFC9D851628}"/>
              </a:ext>
            </a:extLst>
          </p:cNvPr>
          <p:cNvSpPr txBox="1"/>
          <p:nvPr/>
        </p:nvSpPr>
        <p:spPr>
          <a:xfrm>
            <a:off x="2123440" y="9124275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Bem-vindo, explorador! Neste capítulo, vamos configurar nosso ambiente e dar os primeiros passos no mundo do Python.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57178296-3F1A-1B3E-F9D8-256CEB4F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A17AB38-A956-5684-C8BB-B3311EA2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517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3E3393B-7BF1-C46A-8666-EF4825BAE7D3}"/>
              </a:ext>
            </a:extLst>
          </p:cNvPr>
          <p:cNvSpPr txBox="1"/>
          <p:nvPr/>
        </p:nvSpPr>
        <p:spPr>
          <a:xfrm>
            <a:off x="2026920" y="6507323"/>
            <a:ext cx="58826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55AC56-2714-89EE-FF02-D3EA13FCDB70}"/>
              </a:ext>
            </a:extLst>
          </p:cNvPr>
          <p:cNvSpPr/>
          <p:nvPr/>
        </p:nvSpPr>
        <p:spPr>
          <a:xfrm>
            <a:off x="2306320" y="8209280"/>
            <a:ext cx="5323840" cy="121493"/>
          </a:xfrm>
          <a:prstGeom prst="rect">
            <a:avLst/>
          </a:prstGeom>
          <a:gradFill>
            <a:gsLst>
              <a:gs pos="12000">
                <a:srgbClr val="B31C4F"/>
              </a:gs>
              <a:gs pos="54000">
                <a:srgbClr val="F06016"/>
              </a:gs>
              <a:gs pos="100000">
                <a:srgbClr val="F5973B"/>
              </a:gs>
            </a:gsLst>
            <a:lin ang="0" scaled="1"/>
          </a:gradFill>
          <a:ln>
            <a:gradFill flip="none" rotWithShape="1">
              <a:gsLst>
                <a:gs pos="12000">
                  <a:srgbClr val="B31C4F"/>
                </a:gs>
                <a:gs pos="54000">
                  <a:srgbClr val="F06016"/>
                </a:gs>
                <a:gs pos="100000">
                  <a:srgbClr val="F5973B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4108DC1-A199-16A0-0D33-7BD3D1BC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59ADBF-872F-5E66-10DC-89FABF8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79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ebook foi feito no </a:t>
            </a:r>
            <a:r>
              <a:rPr lang="pt-BR" sz="2400" dirty="0" err="1"/>
              <a:t>bootcamp</a:t>
            </a:r>
            <a:r>
              <a:rPr lang="pt-BR" sz="2400" dirty="0"/>
              <a:t> “Fundamentos de IA para </a:t>
            </a:r>
            <a:r>
              <a:rPr lang="pt-BR" sz="2400" dirty="0" err="1"/>
              <a:t>Devs</a:t>
            </a:r>
            <a:r>
              <a:rPr lang="pt-BR" sz="2400" dirty="0"/>
              <a:t>” da </a:t>
            </a:r>
            <a:r>
              <a:rPr lang="pt-BR" sz="2400"/>
              <a:t>DIO utilizando </a:t>
            </a:r>
            <a:r>
              <a:rPr lang="pt-BR" sz="2400" dirty="0"/>
              <a:t>ferramentas de Inteligência Artificial generativa, que  incluem: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Sobre o ebook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7C8FD3-879D-5E89-C45D-26D44BBB9845}"/>
              </a:ext>
            </a:extLst>
          </p:cNvPr>
          <p:cNvSpPr txBox="1"/>
          <p:nvPr/>
        </p:nvSpPr>
        <p:spPr>
          <a:xfrm>
            <a:off x="604520" y="5651046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ChatGPT: </a:t>
            </a:r>
            <a:r>
              <a:rPr lang="pt-BR" sz="2400" dirty="0">
                <a:hlinkClick r:id="rId2"/>
              </a:rPr>
              <a:t>https://chatgpt.com/</a:t>
            </a: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Microsoft </a:t>
            </a:r>
            <a:r>
              <a:rPr lang="pt-BR" sz="2400" dirty="0" err="1"/>
              <a:t>Copilot</a:t>
            </a:r>
            <a:r>
              <a:rPr lang="pt-BR" sz="2400" dirty="0"/>
              <a:t>: </a:t>
            </a:r>
            <a:r>
              <a:rPr lang="pt-BR" sz="2400" dirty="0">
                <a:hlinkClick r:id="rId3"/>
              </a:rPr>
              <a:t>copilot.Microsoft.com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C0DDB7-DB06-D910-5198-A62259A2FB9C}"/>
              </a:ext>
            </a:extLst>
          </p:cNvPr>
          <p:cNvSpPr txBox="1"/>
          <p:nvPr/>
        </p:nvSpPr>
        <p:spPr>
          <a:xfrm>
            <a:off x="604520" y="6940108"/>
            <a:ext cx="812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dirty="0" err="1"/>
              <a:t>ebbok</a:t>
            </a:r>
            <a:r>
              <a:rPr lang="pt-BR" sz="2400" dirty="0"/>
              <a:t> aborda os conceitos mais elementares da linguagem Python. Ainda há um grande universo a percorrer na jornada de aprendizado. Então, prepare-se para a grande jornada!</a:t>
            </a:r>
          </a:p>
          <a:p>
            <a:endParaRPr lang="pt-BR" sz="2400" dirty="0"/>
          </a:p>
          <a:p>
            <a:pPr algn="ctr"/>
            <a:r>
              <a:rPr lang="pt-BR" sz="2400" dirty="0"/>
              <a:t>Obrigado pela leitura”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D18E5E40-F839-D8DE-A599-F3606E60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049507C-28B7-5A1D-A371-8F5FB420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57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3E3393B-7BF1-C46A-8666-EF4825BAE7D3}"/>
              </a:ext>
            </a:extLst>
          </p:cNvPr>
          <p:cNvSpPr txBox="1"/>
          <p:nvPr/>
        </p:nvSpPr>
        <p:spPr>
          <a:xfrm>
            <a:off x="1483358" y="6400800"/>
            <a:ext cx="66344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27000">
                    <a:schemeClr val="accent2">
                      <a:lumMod val="75000"/>
                    </a:schemeClr>
                  </a:glow>
                </a:effectLst>
                <a:latin typeface="8BIT WONDER" panose="00000400000000000000" pitchFamily="2" charset="0"/>
              </a:rPr>
              <a:t>O GUIA DO PYTHON DAS GALAXIAS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4108DC1-A199-16A0-0D33-7BD3D1BC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pic>
        <p:nvPicPr>
          <p:cNvPr id="3078" name="Picture 6" descr="White python icon - Free white site logo icons">
            <a:extLst>
              <a:ext uri="{FF2B5EF4-FFF2-40B4-BE49-F238E27FC236}">
                <a16:creationId xmlns:a16="http://schemas.microsoft.com/office/drawing/2014/main" id="{A48A9362-4ACE-A1E6-4692-FFC061BFC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4667" l="2667" r="93778">
                        <a14:foregroundMark x1="8444" y1="62667" x2="22222" y2="43111"/>
                        <a14:foregroundMark x1="22222" y1="43111" x2="46667" y2="41778"/>
                        <a14:foregroundMark x1="46667" y1="41778" x2="50222" y2="18222"/>
                        <a14:foregroundMark x1="50222" y1="18222" x2="48000" y2="18222"/>
                        <a14:foregroundMark x1="52000" y1="88000" x2="62222" y2="61778"/>
                        <a14:foregroundMark x1="62222" y1="61778" x2="77333" y2="61778"/>
                        <a14:foregroundMark x1="70667" y1="61778" x2="56444" y2="49333"/>
                        <a14:foregroundMark x1="64444" y1="53333" x2="58667" y2="28000"/>
                        <a14:foregroundMark x1="58667" y1="28000" x2="68889" y2="32444"/>
                        <a14:foregroundMark x1="64444" y1="30222" x2="56444" y2="19111"/>
                        <a14:foregroundMark x1="60444" y1="23556" x2="50222" y2="10667"/>
                        <a14:foregroundMark x1="60444" y1="16889" x2="64444" y2="15111"/>
                        <a14:foregroundMark x1="64444" y1="12444" x2="64444" y2="12444"/>
                        <a14:foregroundMark x1="58667" y1="8444" x2="58667" y2="8444"/>
                        <a14:foregroundMark x1="45333" y1="14222" x2="45333" y2="14222"/>
                        <a14:foregroundMark x1="39556" y1="11556" x2="39556" y2="11556"/>
                        <a14:foregroundMark x1="33778" y1="11556" x2="33778" y2="11556"/>
                        <a14:foregroundMark x1="38667" y1="20000" x2="38667" y2="20000"/>
                        <a14:foregroundMark x1="32889" y1="16889" x2="32889" y2="16889"/>
                        <a14:foregroundMark x1="40444" y1="9333" x2="40444" y2="9333"/>
                        <a14:foregroundMark x1="54667" y1="9333" x2="54667" y2="9333"/>
                        <a14:foregroundMark x1="52000" y1="6667" x2="52000" y2="6667"/>
                        <a14:foregroundMark x1="46222" y1="4000" x2="46222" y2="4000"/>
                        <a14:foregroundMark x1="46222" y1="94667" x2="46222" y2="94667"/>
                        <a14:foregroundMark x1="93778" y1="54222" x2="93778" y2="54222"/>
                        <a14:foregroundMark x1="2667" y1="49333" x2="2667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7" y="3514026"/>
            <a:ext cx="2143125" cy="2143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lumMod val="75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4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Python é uma linguagem de programação poderosa e fácil de aprender. Ideal para quem está começando na programação.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O que é Python?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72DAA9-27B4-4E73-C0FB-DFB1FCC80C9E}"/>
              </a:ext>
            </a:extLst>
          </p:cNvPr>
          <p:cNvSpPr txBox="1"/>
          <p:nvPr/>
        </p:nvSpPr>
        <p:spPr>
          <a:xfrm>
            <a:off x="604520" y="5370848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Instalando Python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7C8FD3-879D-5E89-C45D-26D44BBB9845}"/>
              </a:ext>
            </a:extLst>
          </p:cNvPr>
          <p:cNvSpPr txBox="1"/>
          <p:nvPr/>
        </p:nvSpPr>
        <p:spPr>
          <a:xfrm>
            <a:off x="604520" y="6767696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400" dirty="0"/>
              <a:t>Acesse o site oficial do Python: </a:t>
            </a:r>
            <a:r>
              <a:rPr lang="pt-BR" sz="2400" dirty="0">
                <a:hlinkClick r:id="rId2"/>
              </a:rPr>
              <a:t>python.org.</a:t>
            </a:r>
            <a:endParaRPr lang="pt-BR" sz="2400" dirty="0"/>
          </a:p>
          <a:p>
            <a:pPr marL="457200" indent="-457200">
              <a:buAutoNum type="arabicPeriod"/>
            </a:pPr>
            <a:r>
              <a:rPr lang="pt-BR" sz="2400" dirty="0"/>
              <a:t>Baixe e instale a versão mais recente..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045C7F-3733-ADA6-5B65-926396F86B86}"/>
              </a:ext>
            </a:extLst>
          </p:cNvPr>
          <p:cNvSpPr txBox="1"/>
          <p:nvPr/>
        </p:nvSpPr>
        <p:spPr>
          <a:xfrm>
            <a:off x="650240" y="8111987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Primeiro programa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C0DDB7-DB06-D910-5198-A62259A2FB9C}"/>
              </a:ext>
            </a:extLst>
          </p:cNvPr>
          <p:cNvSpPr txBox="1"/>
          <p:nvPr/>
        </p:nvSpPr>
        <p:spPr>
          <a:xfrm>
            <a:off x="604520" y="9254127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Abra o editor de código ou o terminal e digite: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BC1857F-7AD9-C0D8-292C-66AE242F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10069962"/>
            <a:ext cx="4340587" cy="783164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D18E5E40-F839-D8DE-A599-F3606E60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049507C-28B7-5A1D-A371-8F5FB420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21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0343E40-B1B7-5670-017A-2BBD26916012}"/>
              </a:ext>
            </a:extLst>
          </p:cNvPr>
          <p:cNvSpPr txBox="1"/>
          <p:nvPr/>
        </p:nvSpPr>
        <p:spPr>
          <a:xfrm>
            <a:off x="2565400" y="3622734"/>
            <a:ext cx="48056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0" dirty="0">
                <a:ln>
                  <a:solidFill>
                    <a:schemeClr val="bg1"/>
                  </a:solidFill>
                </a:ln>
                <a:solidFill>
                  <a:srgbClr val="00001E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E3393B-7BF1-C46A-8666-EF4825BAE7D3}"/>
              </a:ext>
            </a:extLst>
          </p:cNvPr>
          <p:cNvSpPr txBox="1"/>
          <p:nvPr/>
        </p:nvSpPr>
        <p:spPr>
          <a:xfrm>
            <a:off x="2540000" y="6369000"/>
            <a:ext cx="48056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Variáveis e tipos de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55AC56-2714-89EE-FF02-D3EA13FCDB70}"/>
              </a:ext>
            </a:extLst>
          </p:cNvPr>
          <p:cNvSpPr/>
          <p:nvPr/>
        </p:nvSpPr>
        <p:spPr>
          <a:xfrm>
            <a:off x="2306320" y="8209280"/>
            <a:ext cx="5323840" cy="121493"/>
          </a:xfrm>
          <a:prstGeom prst="rect">
            <a:avLst/>
          </a:prstGeom>
          <a:gradFill>
            <a:gsLst>
              <a:gs pos="12000">
                <a:srgbClr val="B31C4F"/>
              </a:gs>
              <a:gs pos="54000">
                <a:srgbClr val="F06016"/>
              </a:gs>
              <a:gs pos="100000">
                <a:srgbClr val="F5973B"/>
              </a:gs>
            </a:gsLst>
            <a:lin ang="0" scaled="1"/>
          </a:gradFill>
          <a:ln>
            <a:gradFill flip="none" rotWithShape="1">
              <a:gsLst>
                <a:gs pos="12000">
                  <a:srgbClr val="B31C4F"/>
                </a:gs>
                <a:gs pos="54000">
                  <a:srgbClr val="F06016"/>
                </a:gs>
                <a:gs pos="100000">
                  <a:srgbClr val="F5973B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641891-47B0-2785-2562-1CFC9D851628}"/>
              </a:ext>
            </a:extLst>
          </p:cNvPr>
          <p:cNvSpPr txBox="1"/>
          <p:nvPr/>
        </p:nvSpPr>
        <p:spPr>
          <a:xfrm>
            <a:off x="2123440" y="9124275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Para explorar novas galáxias, precisamos armazenar informações. Vamos aprender sobre variáveis e tipos de dados.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4CE62C-4762-26A3-E74E-FF16A397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1F3DAE-3151-E267-6686-8A058949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Uma variável e um espaço de memória onde se pode armazenar dados.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72DAA9-27B4-4E73-C0FB-DFB1FCC80C9E}"/>
              </a:ext>
            </a:extLst>
          </p:cNvPr>
          <p:cNvSpPr txBox="1"/>
          <p:nvPr/>
        </p:nvSpPr>
        <p:spPr>
          <a:xfrm>
            <a:off x="604520" y="5370848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E6B28E-14A3-2F7E-7879-2A21DC52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6483706"/>
            <a:ext cx="3428726" cy="2965094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745A2D-4181-0DE0-FDC4-9C70235D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0A72B1A-8935-5ED2-0A3B-CF974B6E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5</a:t>
            </a:fld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9DF1FA-9BF1-DFD9-BF58-D67F8E277EBA}"/>
              </a:ext>
            </a:extLst>
          </p:cNvPr>
          <p:cNvSpPr txBox="1"/>
          <p:nvPr/>
        </p:nvSpPr>
        <p:spPr>
          <a:xfrm>
            <a:off x="604520" y="10070415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Criamos três variáveis: nome, idade, e planeta, cada uma armazenando um tipo diferente de informação.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69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String</a:t>
            </a:r>
            <a:r>
              <a:rPr lang="pt-BR" sz="2400" dirty="0"/>
              <a:t> (</a:t>
            </a:r>
            <a:r>
              <a:rPr lang="pt-BR" sz="2400" dirty="0" err="1"/>
              <a:t>str</a:t>
            </a:r>
            <a:r>
              <a:rPr lang="pt-BR" sz="2400" dirty="0"/>
              <a:t>): Texto, por exemplo, "Olá"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 Inteiros (</a:t>
            </a:r>
            <a:r>
              <a:rPr lang="pt-BR" sz="2400" dirty="0" err="1"/>
              <a:t>int</a:t>
            </a:r>
            <a:r>
              <a:rPr lang="pt-BR" sz="2400" dirty="0"/>
              <a:t>): Números inteiros, por exemplo, 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Float</a:t>
            </a:r>
            <a:r>
              <a:rPr lang="pt-BR" sz="2400" dirty="0"/>
              <a:t> (</a:t>
            </a:r>
            <a:r>
              <a:rPr lang="pt-BR" sz="2400" dirty="0" err="1"/>
              <a:t>float</a:t>
            </a:r>
            <a:r>
              <a:rPr lang="pt-BR" sz="2400" dirty="0"/>
              <a:t>): Números decimais, por exemplo, 3.14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Booleano (</a:t>
            </a:r>
            <a:r>
              <a:rPr lang="pt-BR" sz="2400" dirty="0" err="1"/>
              <a:t>bool</a:t>
            </a:r>
            <a:r>
              <a:rPr lang="pt-BR" sz="2400" dirty="0"/>
              <a:t>): Verdadeiro ou Falso, por exemplo, </a:t>
            </a:r>
            <a:r>
              <a:rPr lang="pt-BR" sz="2400" dirty="0" err="1"/>
              <a:t>True</a:t>
            </a:r>
            <a:r>
              <a:rPr lang="pt-BR" sz="2400" dirty="0"/>
              <a:t> ou False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Tipo de </a:t>
            </a:r>
            <a:r>
              <a:rPr lang="pt-BR" sz="4800" dirty="0" err="1">
                <a:latin typeface="Impact" panose="020B0806030902050204" pitchFamily="34" charset="0"/>
              </a:rPr>
              <a:t>daos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DC65A3D-AD48-35C8-C652-D9C6A782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46F6B5B-C6C9-EFB1-246A-57681CEA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5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0343E40-B1B7-5670-017A-2BBD26916012}"/>
              </a:ext>
            </a:extLst>
          </p:cNvPr>
          <p:cNvSpPr txBox="1"/>
          <p:nvPr/>
        </p:nvSpPr>
        <p:spPr>
          <a:xfrm>
            <a:off x="2565400" y="3622734"/>
            <a:ext cx="48056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0" dirty="0">
                <a:ln>
                  <a:solidFill>
                    <a:schemeClr val="bg1"/>
                  </a:solidFill>
                </a:ln>
                <a:solidFill>
                  <a:srgbClr val="00001E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E3393B-7BF1-C46A-8666-EF4825BAE7D3}"/>
              </a:ext>
            </a:extLst>
          </p:cNvPr>
          <p:cNvSpPr txBox="1"/>
          <p:nvPr/>
        </p:nvSpPr>
        <p:spPr>
          <a:xfrm>
            <a:off x="2407920" y="6400800"/>
            <a:ext cx="5222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Operações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55AC56-2714-89EE-FF02-D3EA13FCDB70}"/>
              </a:ext>
            </a:extLst>
          </p:cNvPr>
          <p:cNvSpPr/>
          <p:nvPr/>
        </p:nvSpPr>
        <p:spPr>
          <a:xfrm>
            <a:off x="2306320" y="8209280"/>
            <a:ext cx="5323840" cy="121493"/>
          </a:xfrm>
          <a:prstGeom prst="rect">
            <a:avLst/>
          </a:prstGeom>
          <a:gradFill>
            <a:gsLst>
              <a:gs pos="12000">
                <a:srgbClr val="B31C4F"/>
              </a:gs>
              <a:gs pos="54000">
                <a:srgbClr val="F06016"/>
              </a:gs>
              <a:gs pos="100000">
                <a:srgbClr val="F5973B"/>
              </a:gs>
            </a:gsLst>
            <a:lin ang="0" scaled="1"/>
          </a:gradFill>
          <a:ln>
            <a:gradFill flip="none" rotWithShape="1">
              <a:gsLst>
                <a:gs pos="12000">
                  <a:srgbClr val="B31C4F"/>
                </a:gs>
                <a:gs pos="54000">
                  <a:srgbClr val="F06016"/>
                </a:gs>
                <a:gs pos="100000">
                  <a:srgbClr val="F5973B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641891-47B0-2785-2562-1CFC9D851628}"/>
              </a:ext>
            </a:extLst>
          </p:cNvPr>
          <p:cNvSpPr txBox="1"/>
          <p:nvPr/>
        </p:nvSpPr>
        <p:spPr>
          <a:xfrm>
            <a:off x="2123440" y="9124275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Vamos aprender a fazer cálculos e tomar decisões com Python.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15B947B-24B2-D64E-DE96-FB21B536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FCC38B-3DFD-690C-602E-2BA5CF2F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4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Python pode realizar todas as operações matemáticas básicas como adição, subtração, multiplicação e divisão.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Operações matemáticas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045C7F-3733-ADA6-5B65-926396F86B86}"/>
              </a:ext>
            </a:extLst>
          </p:cNvPr>
          <p:cNvSpPr txBox="1"/>
          <p:nvPr/>
        </p:nvSpPr>
        <p:spPr>
          <a:xfrm>
            <a:off x="604520" y="5419190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93A0E3-104E-84C3-E775-E310284D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6431309"/>
            <a:ext cx="4196080" cy="3374625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727D63-8CA9-0906-430D-BEC4B0E5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1087BD2-D19E-F77C-A984-722E353C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8</a:t>
            </a:fld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AE2D05-6849-4464-5139-3ECC539E80F4}"/>
              </a:ext>
            </a:extLst>
          </p:cNvPr>
          <p:cNvSpPr txBox="1"/>
          <p:nvPr/>
        </p:nvSpPr>
        <p:spPr>
          <a:xfrm>
            <a:off x="604520" y="10437571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exemplo, definimos duas variáveis a e b, e calculamos sua soma, subtração, multiplicação e divisão.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58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D3A4A1-B35B-7159-B2CE-25EEDAB35B40}"/>
              </a:ext>
            </a:extLst>
          </p:cNvPr>
          <p:cNvSpPr txBox="1"/>
          <p:nvPr/>
        </p:nvSpPr>
        <p:spPr>
          <a:xfrm>
            <a:off x="604520" y="4160849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As operações lógicas nos permitem comparar valores e tomar decisões baseadas nessas comparações.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18F3D4-2A8A-BB57-1A71-DBD6C36F2625}"/>
              </a:ext>
            </a:extLst>
          </p:cNvPr>
          <p:cNvSpPr txBox="1"/>
          <p:nvPr/>
        </p:nvSpPr>
        <p:spPr>
          <a:xfrm>
            <a:off x="604520" y="2577152"/>
            <a:ext cx="839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Operações lógicas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045C7F-3733-ADA6-5B65-926396F86B86}"/>
              </a:ext>
            </a:extLst>
          </p:cNvPr>
          <p:cNvSpPr txBox="1"/>
          <p:nvPr/>
        </p:nvSpPr>
        <p:spPr>
          <a:xfrm>
            <a:off x="604520" y="5419190"/>
            <a:ext cx="83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E376E7-ACAA-329E-4275-BA9EC34A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6431309"/>
            <a:ext cx="4345305" cy="344431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BEF1E50-1FFF-9121-6885-4234E66D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Guia do Python das Galáxias por Júlio César Senestro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924A90A-D544-0784-F572-971E1C8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7E-9A36-42DB-B5A4-C2453B843E14}" type="slidenum">
              <a:rPr lang="pt-BR" smtClean="0"/>
              <a:t>9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53B2DF-4BF1-2F78-D90F-7224708921E0}"/>
              </a:ext>
            </a:extLst>
          </p:cNvPr>
          <p:cNvSpPr txBox="1"/>
          <p:nvPr/>
        </p:nvSpPr>
        <p:spPr>
          <a:xfrm>
            <a:off x="604520" y="10437571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verificamos se x é maior que y, menor que y ou igual a y, e imprimimos os resultados que serão booleanos.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114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427</TotalTime>
  <Words>943</Words>
  <Application>Microsoft Office PowerPoint</Application>
  <PresentationFormat>Papel A3 (297 x 420 mm)</PresentationFormat>
  <Paragraphs>127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8BIT WONDER</vt:lpstr>
      <vt:lpstr>Arial</vt:lpstr>
      <vt:lpstr>Calibri</vt:lpstr>
      <vt:lpstr>Calibri Light</vt:lpstr>
      <vt:lpstr>Impact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Júlio César Senestro</dc:creator>
  <cp:lastModifiedBy>Júlio César Senestro</cp:lastModifiedBy>
  <cp:revision>16</cp:revision>
  <dcterms:created xsi:type="dcterms:W3CDTF">2024-06-15T14:29:01Z</dcterms:created>
  <dcterms:modified xsi:type="dcterms:W3CDTF">2024-06-15T21:38:13Z</dcterms:modified>
</cp:coreProperties>
</file>