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1839-32A2-43E3-BD43-8225FD88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99B97-CC7C-4142-AC39-F55975DE0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EA47-44D5-4FC8-A74B-476EF3E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F505-982E-4E32-A7A6-4D1FF511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FCD7-BBDE-4C3F-B6A0-8B2C61BD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2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F2CD-6CB6-4416-9A73-D86184EC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3A8B-8F92-4F05-9D96-D5914B77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EE67-C6FB-4BD7-9ED0-AE503A9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A1FF-D57C-4CD1-9434-29CD5C77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5E14-2F15-4147-A0F2-6DDC43A6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4E341-7001-4D9D-8456-82392D71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4A84C-35BF-4536-85AB-45B3D530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2B3D-2D73-49D8-A132-CDD87A3C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F0FC-6FC0-4887-B289-2E8F7F52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947B-94B8-4F0B-9B56-900F1E0A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1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4828-34F0-4006-B151-824B4082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9E54-1596-4054-8D8E-8D1D88F7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BD23-E6B4-4614-A404-6429344D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6A5F-3924-462D-A025-39A67BAB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A9AE-23B0-49BF-9B0A-D0B9F7CE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F9D1-F6E0-4961-AEFB-C3A1EC23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E10B7-15FA-4B6B-BA36-4C2C80A1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B970-BA45-424F-828A-1F7DB4DB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AB3E-A54F-4F6B-BCA9-39E874BA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A452-1687-4901-932B-5F32F320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D81D-8FB5-49DC-B80D-FC19CF71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8231-88BF-4DCA-9B3F-2E7DABFE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C7946-2A5E-4BA8-8BC1-EE5B0B80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98C35-129C-47C8-9F29-D336C30F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42BDA-AD27-4EC0-A018-94FEEE8B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E1A4-766B-46EB-A237-B9FFDEEF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7971-5B11-42D5-865C-459FDF79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BEB9-0157-48FA-B8F5-4037882F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C6102-6395-41C7-AD65-9F185CD6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7036F-DBE0-494E-AAB8-ABE8437D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9778D-B02D-43CB-A3CC-F54404632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C2E50-A2BB-4D15-ADD5-C9771989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D8576-2ADA-4863-A41F-713B179E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8F79F-CBF9-4CC5-A529-F02435C1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C23D-6C33-4016-98F2-B1BBCC49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EC500-554A-4A31-B3B9-1A3A4C2F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0E75B-B36A-4FD8-8C02-39CA81A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722BD-11CB-4427-806C-F2C9192B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BA254-0BA6-40ED-9957-574DE0A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4119A-52F6-44AF-80B3-23A57F07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9332-A510-481A-9957-D4FF9859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02FD-5DF4-40A6-9972-E81A3695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D56B-AD18-41F6-8A90-970FF2FC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A3CD-DB22-4FFC-A544-C5D3E1E66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8FEEB-422A-4588-98CB-0379D7AA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66950-B54B-4442-87BD-8958C2F4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54904-4999-4C00-B7E0-88C684AC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90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2E7A-8E95-4D04-B6D4-6AD2FCF4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4CEAF-AEA9-41BA-8C0B-AADD4ECB6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A6AF3-874C-4A26-8A6A-C8DD0710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5378D-920E-4E21-9924-FED0C6D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ACD0-D36E-43F4-ABD4-EF0B2271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323A0-426D-4548-BA69-DA8B71C5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B55E5-6A83-4B2F-927B-71F93093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A700-C665-41BE-84EB-76D05769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C128-D12A-406A-B76E-17978C7D3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A9A9-3CD6-4F07-B087-E95210C63BE5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9CE4-8CF4-45CC-95CF-461230864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75A1-B1FC-4502-A287-2BDBCF7D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571A-09E0-4D1F-9FC9-8C947E72B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tree.DecisionTreeClassifi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a-one-stop-shop-for-principal-component-analysis-5582fb7e0a9c" TargetMode="External"/><Relationship Id="rId3" Type="http://schemas.openxmlformats.org/officeDocument/2006/relationships/hyperlink" Target="https://victorzhou.com/blog/information-gain/" TargetMode="External"/><Relationship Id="rId7" Type="http://schemas.openxmlformats.org/officeDocument/2006/relationships/hyperlink" Target="https://builtin.com/data-science/step-step-explanation-principal-component-analysis" TargetMode="External"/><Relationship Id="rId2" Type="http://schemas.openxmlformats.org/officeDocument/2006/relationships/hyperlink" Target="https://www.kdnuggets.com/2020/01/decision-tree-algorithm-explain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cpiech/cs221/handouts/kmeans.html" TargetMode="External"/><Relationship Id="rId5" Type="http://schemas.openxmlformats.org/officeDocument/2006/relationships/hyperlink" Target="https://medium.com/datadriveninvestor/decision-tree-algorithm-with-hands-on-example-e6c2afb40d38" TargetMode="External"/><Relationship Id="rId4" Type="http://schemas.openxmlformats.org/officeDocument/2006/relationships/hyperlink" Target="https://victorzhou.com/blog/gini-impurity/" TargetMode="External"/><Relationship Id="rId9" Type="http://schemas.openxmlformats.org/officeDocument/2006/relationships/hyperlink" Target="https://georgemdallas.wordpress.com/2013/10/30/principal-component-analysis-4-dummies-eigenvectors-eigenvalues-and-dimension-redu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2D90-D333-43C1-8142-FBC8F31A7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and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7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2A2C-9FB9-4310-A70D-F9EA13EE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Gain in Y due to X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IG(Y|X) = H(Y) – H(Y|X)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3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7AB7-EBDA-4E5B-89E8-C2D7D5C3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is not KNN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5AA6-D2E1-431A-B633-FADA2906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 Lab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86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D386-0EB1-4A60-B968-DD0BBD19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FCD1-358A-40E1-BDED-7604CAD7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DecisionTreeClassifier</a:t>
            </a:r>
            <a:r>
              <a:rPr lang="en-IN" dirty="0"/>
              <a:t>(</a:t>
            </a:r>
            <a:r>
              <a:rPr lang="en-IN" dirty="0" err="1"/>
              <a:t>max_depth</a:t>
            </a:r>
            <a:r>
              <a:rPr lang="en-IN" dirty="0"/>
              <a:t>=50, </a:t>
            </a:r>
            <a:r>
              <a:rPr lang="en-IN" dirty="0" err="1"/>
              <a:t>min_samples_split</a:t>
            </a:r>
            <a:r>
              <a:rPr lang="en-IN" dirty="0"/>
              <a:t>=10, </a:t>
            </a:r>
            <a:r>
              <a:rPr lang="en-IN" dirty="0" err="1"/>
              <a:t>min_samples_leaf</a:t>
            </a:r>
            <a:r>
              <a:rPr lang="en-IN" dirty="0"/>
              <a:t>=10) </a:t>
            </a:r>
          </a:p>
          <a:p>
            <a:pPr marL="0" indent="0">
              <a:buNone/>
            </a:pPr>
            <a:r>
              <a:rPr lang="en-IN" dirty="0"/>
              <a:t>What do all these arguments mean? Look at the documentation here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https://scikit-learn.org/stable/modules/generated/sklearn.tree.DecisionTreeClassifier.html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13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AECF-497C-403D-8909-B8075166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prepare data (if not done in last lab)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A06D-F100-44CF-A4EE-DDBBDA655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titanic = </a:t>
            </a:r>
            <a:r>
              <a:rPr lang="en-IN" dirty="0" err="1"/>
              <a:t>pd.read_csv</a:t>
            </a:r>
            <a:r>
              <a:rPr lang="en-IN" dirty="0"/>
              <a:t>("data/titanic.csv") </a:t>
            </a:r>
          </a:p>
          <a:p>
            <a:pPr marL="0" indent="0">
              <a:buNone/>
            </a:pPr>
            <a:r>
              <a:rPr lang="en-IN" dirty="0" err="1"/>
              <a:t>titanic.head</a:t>
            </a:r>
            <a:r>
              <a:rPr lang="en-IN" dirty="0"/>
              <a:t>(10) </a:t>
            </a:r>
          </a:p>
          <a:p>
            <a:pPr marL="0" indent="0">
              <a:buNone/>
            </a:pPr>
            <a:r>
              <a:rPr lang="en-IN" dirty="0"/>
              <a:t># choose columns, drop NA, recode </a:t>
            </a:r>
          </a:p>
          <a:p>
            <a:pPr marL="0" indent="0">
              <a:buNone/>
            </a:pPr>
            <a:r>
              <a:rPr lang="en-IN" dirty="0"/>
              <a:t>titanic =</a:t>
            </a:r>
            <a:r>
              <a:rPr lang="en-IN" dirty="0" err="1"/>
              <a:t>titanic.loc</a:t>
            </a:r>
            <a:r>
              <a:rPr lang="en-IN" dirty="0"/>
              <a:t>[:,["</a:t>
            </a:r>
            <a:r>
              <a:rPr lang="en-IN" dirty="0" err="1"/>
              <a:t>Pclass</a:t>
            </a:r>
            <a:r>
              <a:rPr lang="en-IN" dirty="0"/>
              <a:t>","Sex","Age","</a:t>
            </a:r>
            <a:r>
              <a:rPr lang="en-IN" dirty="0" err="1"/>
              <a:t>SibSp</a:t>
            </a:r>
            <a:r>
              <a:rPr lang="en-IN" dirty="0"/>
              <a:t>","</a:t>
            </a:r>
            <a:r>
              <a:rPr lang="en-IN" dirty="0" err="1"/>
              <a:t>Parch","Fare","Survived</a:t>
            </a:r>
            <a:r>
              <a:rPr lang="en-IN" dirty="0"/>
              <a:t>"]] </a:t>
            </a:r>
          </a:p>
          <a:p>
            <a:pPr marL="0" indent="0">
              <a:buNone/>
            </a:pPr>
            <a:r>
              <a:rPr lang="en-IN" dirty="0"/>
              <a:t>titanic = </a:t>
            </a:r>
            <a:r>
              <a:rPr lang="en-IN" dirty="0" err="1"/>
              <a:t>titanic.dropna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le = </a:t>
            </a:r>
            <a:r>
              <a:rPr lang="en-IN" dirty="0" err="1"/>
              <a:t>LabelEncoder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 err="1"/>
              <a:t>le.fit</a:t>
            </a:r>
            <a:r>
              <a:rPr lang="en-IN" dirty="0"/>
              <a:t>(titanic["Sex"]) </a:t>
            </a:r>
          </a:p>
          <a:p>
            <a:pPr marL="0" indent="0">
              <a:buNone/>
            </a:pPr>
            <a:r>
              <a:rPr lang="en-IN" dirty="0"/>
              <a:t>titanic["Sex"] = </a:t>
            </a:r>
            <a:r>
              <a:rPr lang="en-IN" dirty="0" err="1"/>
              <a:t>le.transform</a:t>
            </a:r>
            <a:r>
              <a:rPr lang="en-IN" dirty="0"/>
              <a:t>(titanic["Sex"])</a:t>
            </a:r>
          </a:p>
          <a:p>
            <a:pPr marL="0" indent="0">
              <a:buNone/>
            </a:pPr>
            <a:r>
              <a:rPr lang="en-IN" dirty="0"/>
              <a:t>train, test = </a:t>
            </a:r>
            <a:r>
              <a:rPr lang="en-IN" dirty="0" err="1"/>
              <a:t>train_test_split</a:t>
            </a:r>
            <a:r>
              <a:rPr lang="en-IN" dirty="0"/>
              <a:t>(titanic, </a:t>
            </a:r>
            <a:r>
              <a:rPr lang="en-IN" dirty="0" err="1"/>
              <a:t>test_size</a:t>
            </a:r>
            <a:r>
              <a:rPr lang="en-IN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162571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A79C-AEE2-459A-B65C-48FB6F8C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00BD-22FC-406D-80AE-894A9154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hlinkClick r:id="rId2"/>
              </a:rPr>
              <a:t>https://www.kdnuggets.com/2020/01/decision-tree-algorithm-explained.html</a:t>
            </a:r>
            <a:endParaRPr lang="en-IN" dirty="0"/>
          </a:p>
          <a:p>
            <a:r>
              <a:rPr lang="en-IN" dirty="0">
                <a:hlinkClick r:id="rId3"/>
              </a:rPr>
              <a:t>https://victorzhou.com/blog/information-gain/</a:t>
            </a:r>
            <a:endParaRPr lang="en-IN" dirty="0"/>
          </a:p>
          <a:p>
            <a:r>
              <a:rPr lang="en-IN" dirty="0">
                <a:hlinkClick r:id="rId4"/>
              </a:rPr>
              <a:t>https://victorzhou.com/blog/gini-impurity/</a:t>
            </a:r>
            <a:endParaRPr lang="en-IN" dirty="0"/>
          </a:p>
          <a:p>
            <a:r>
              <a:rPr lang="en-IN" dirty="0">
                <a:hlinkClick r:id="rId5"/>
              </a:rPr>
              <a:t>https://medium.com/datadriveninvestor/decision-tree-algorithm-with-hands-on-example-e6c2afb40d38</a:t>
            </a:r>
            <a:endParaRPr lang="en-IN" dirty="0"/>
          </a:p>
          <a:p>
            <a:r>
              <a:rPr lang="en-IN" dirty="0">
                <a:hlinkClick r:id="rId6"/>
              </a:rPr>
              <a:t>https://stanford.edu/~cpiech/cs221/handouts/kmeans.html</a:t>
            </a:r>
            <a:endParaRPr lang="en-IN" dirty="0"/>
          </a:p>
          <a:p>
            <a:r>
              <a:rPr lang="en-IN" dirty="0">
                <a:hlinkClick r:id="rId7"/>
              </a:rPr>
              <a:t>https://builtin.com/data-science/step-step-explanation-principal-component-analysis</a:t>
            </a:r>
            <a:endParaRPr lang="en-IN" dirty="0"/>
          </a:p>
          <a:p>
            <a:r>
              <a:rPr lang="en-IN" dirty="0">
                <a:hlinkClick r:id="rId8"/>
              </a:rPr>
              <a:t>https://towardsdatascience.com/a-one-stop-shop-for-principal-component-analysis-5582fb7e0a9c</a:t>
            </a:r>
            <a:endParaRPr lang="en-IN" dirty="0"/>
          </a:p>
          <a:p>
            <a:r>
              <a:rPr lang="en-IN" dirty="0">
                <a:hlinkClick r:id="rId9"/>
              </a:rPr>
              <a:t>https://georgemdallas.wordpress.com/2013/10/30/principal-component-analysis-4-dummies-eigenvectors-eigenvalues-and-dimension-reduction/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8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E7C0-CF13-4B2D-B32B-B613F9F5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8C09-DEF4-494B-A78C-BE4EF64D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algorithm</a:t>
            </a:r>
          </a:p>
          <a:p>
            <a:r>
              <a:rPr lang="en-US" dirty="0"/>
              <a:t>Can be used for Classification as well as Regression</a:t>
            </a:r>
          </a:p>
          <a:p>
            <a:r>
              <a:rPr lang="en-IN" dirty="0"/>
              <a:t>The leaf nodes (end nodes) give the decision (target value)</a:t>
            </a:r>
          </a:p>
          <a:p>
            <a:r>
              <a:rPr lang="en-IN" dirty="0"/>
              <a:t>How do we choose attributes to split?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27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3408-62D8-4648-ADA8-8D4A1807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DBBE-4638-427F-89D6-058FBB81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measure how good your split on a particular attribute is, we need some metric</a:t>
            </a:r>
          </a:p>
          <a:p>
            <a:r>
              <a:rPr lang="en-IN" dirty="0"/>
              <a:t>Entropy is roughly the information or uncertainty in the variable’s possible outcome. </a:t>
            </a:r>
          </a:p>
          <a:p>
            <a:r>
              <a:rPr lang="en-IN" dirty="0"/>
              <a:t>A dataset that has only one type of data points has zero entropy</a:t>
            </a:r>
          </a:p>
          <a:p>
            <a:r>
              <a:rPr lang="en-IN" dirty="0"/>
              <a:t>A mixed dataset has higher entropy</a:t>
            </a:r>
          </a:p>
        </p:txBody>
      </p:sp>
    </p:spTree>
    <p:extLst>
      <p:ext uri="{BB962C8B-B14F-4D97-AF65-F5344CB8AC3E}">
        <p14:creationId xmlns:p14="http://schemas.microsoft.com/office/powerpoint/2010/main" val="183061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BF3A0-F1B7-47A2-879A-3D7D9B53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7" y="392429"/>
            <a:ext cx="3676559" cy="169941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BC2C3-DEFB-4414-A9A6-B05FBEEDC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" y="1923840"/>
            <a:ext cx="8468907" cy="150516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F5970CB-F9C8-4CAE-B009-236D27E78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4" y="3876546"/>
            <a:ext cx="570627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4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BE5278-C35D-4E4A-ACE2-170509715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09" y="1580892"/>
            <a:ext cx="5706271" cy="1848108"/>
          </a:xfrm>
        </p:spPr>
      </p:pic>
    </p:spTree>
    <p:extLst>
      <p:ext uri="{BB962C8B-B14F-4D97-AF65-F5344CB8AC3E}">
        <p14:creationId xmlns:p14="http://schemas.microsoft.com/office/powerpoint/2010/main" val="246071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7B789-368D-4D73-BC32-9793F74C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43" y="81978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358954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E34E084D-CB60-44CE-B864-DB853F52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72" y="709220"/>
            <a:ext cx="8392696" cy="3353268"/>
          </a:xfrm>
        </p:spPr>
      </p:pic>
    </p:spTree>
    <p:extLst>
      <p:ext uri="{BB962C8B-B14F-4D97-AF65-F5344CB8AC3E}">
        <p14:creationId xmlns:p14="http://schemas.microsoft.com/office/powerpoint/2010/main" val="391920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61009F-ECD9-4061-A13E-512E76AD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1" y="1506150"/>
            <a:ext cx="9845458" cy="384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70323-8AB8-4102-BFE1-C5317F710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" y="991588"/>
            <a:ext cx="8926171" cy="1590897"/>
          </a:xfrm>
          <a:prstGeom prst="rect">
            <a:avLst/>
          </a:prstGeom>
        </p:spPr>
      </p:pic>
      <p:pic>
        <p:nvPicPr>
          <p:cNvPr id="5" name="Picture 4" descr="A picture containing screenshot, room, remote, orange&#10;&#10;Description automatically generated">
            <a:extLst>
              <a:ext uri="{FF2B5EF4-FFF2-40B4-BE49-F238E27FC236}">
                <a16:creationId xmlns:a16="http://schemas.microsoft.com/office/drawing/2014/main" id="{53BFC7AC-CC72-494C-97A7-3745DBBBB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1" y="4165598"/>
            <a:ext cx="8935697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376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Decision Trees and Clustering</vt:lpstr>
      <vt:lpstr>Decision Trees</vt:lpstr>
      <vt:lpstr>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Kmeans is not KNN</vt:lpstr>
      <vt:lpstr>Code</vt:lpstr>
      <vt:lpstr>Code to prepare data (if not done in last lab)</vt:lpstr>
      <vt:lpstr>More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Clustering</dc:title>
  <dc:creator>Tanya Dixit</dc:creator>
  <cp:lastModifiedBy>Tanya Dixit</cp:lastModifiedBy>
  <cp:revision>10</cp:revision>
  <dcterms:created xsi:type="dcterms:W3CDTF">2020-04-24T01:57:03Z</dcterms:created>
  <dcterms:modified xsi:type="dcterms:W3CDTF">2020-04-24T08:51:40Z</dcterms:modified>
</cp:coreProperties>
</file>