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850171" y="2130971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43BFE5-AC30-CDD9-FDE8-A791DEBC637C}"/>
              </a:ext>
            </a:extLst>
          </p:cNvPr>
          <p:cNvSpPr txBox="1"/>
          <p:nvPr/>
        </p:nvSpPr>
        <p:spPr>
          <a:xfrm>
            <a:off x="4888182" y="3486931"/>
            <a:ext cx="6758474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PUJA DEY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Student ID: STU682743158b4df1747403541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Internship ID: INTERNSHIP_1746416864681834e0e35d8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C01A0-C434-3F9E-C7BF-DEBB4614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092BE-C189-31F0-330C-E7D3163C25E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91122-06F7-33DE-760D-7B734368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23" y="922211"/>
            <a:ext cx="7569493" cy="59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396AA-1546-3EAB-688A-8954BDB64144}"/>
              </a:ext>
            </a:extLst>
          </p:cNvPr>
          <p:cNvSpPr txBox="1"/>
          <p:nvPr/>
        </p:nvSpPr>
        <p:spPr>
          <a:xfrm>
            <a:off x="279918" y="1483568"/>
            <a:ext cx="11607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The current model lays the foundation for intelligent water quality monitoring, but there are multiple opportunities for further enhancement and real-world deployment.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Real-Time Data Integration: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model to IoT-enabled water sensors for continuous, real-time prediction and alert generation.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Model Deployment as a Web/API Service: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Convert the ML model into a deployable web application or REST API to allow access for municipalities, researchers, or public health officials.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Addition of Advanced Algorithms: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Experiment with deep learning models (e.g., LSTM, CNN for time-series data) to improve prediction accuracy and adapt to changing patterns.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Geographical Expansion: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Apply the model to region-specific datasets (e.g., rural vs. urban areas) for more localized predictions and policy planning.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Cross-Domain Integration: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Extend the framework to predict </a:t>
            </a:r>
            <a:r>
              <a:rPr lang="en-US" sz="1800" b="1" dirty="0"/>
              <a:t>air</a:t>
            </a:r>
            <a:r>
              <a:rPr lang="en-US" sz="1800" dirty="0"/>
              <a:t>, </a:t>
            </a:r>
            <a:r>
              <a:rPr lang="en-US" sz="1800" b="1" dirty="0"/>
              <a:t>soil</a:t>
            </a:r>
            <a:r>
              <a:rPr lang="en-US" sz="1800" dirty="0"/>
              <a:t>, or </a:t>
            </a:r>
            <a:r>
              <a:rPr lang="en-US" sz="1800" b="1" dirty="0"/>
              <a:t>agricultural water</a:t>
            </a:r>
            <a:r>
              <a:rPr lang="en-US" sz="1800" dirty="0"/>
              <a:t> quality using similar techniques.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User-Friendly Dashboards: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 interactive dashboards with visual analytics for easier interpretation by non-technical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7C171-6B0B-2B0E-54DB-A31B3D0EB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433EB0-119B-1F1C-15AD-F0D57D2EB896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18F6D-937A-8B63-D9F3-F95CE8123AAC}"/>
              </a:ext>
            </a:extLst>
          </p:cNvPr>
          <p:cNvSpPr txBox="1"/>
          <p:nvPr/>
        </p:nvSpPr>
        <p:spPr>
          <a:xfrm>
            <a:off x="335902" y="1978089"/>
            <a:ext cx="11234057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demonstrates </a:t>
            </a:r>
            <a:r>
              <a:rPr lang="en-US" b="1" dirty="0"/>
              <a:t>the potential of machine learning in solving critical environmental challenges </a:t>
            </a:r>
            <a:r>
              <a:rPr lang="en-US" dirty="0"/>
              <a:t>such as water quality monitoring. The developed model efficiently predicts multiple parameters at once, offering a scalable and cost-effective alternative to traditional testing methods.</a:t>
            </a:r>
          </a:p>
          <a:p>
            <a:r>
              <a:rPr lang="en-US" b="1" u="sng" dirty="0"/>
              <a:t>Key outcomes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Successful application of multi-output regression to environmental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model performance with strong accuracy and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workflow that can be extended for real-time water quality analysis using sensor data.</a:t>
            </a:r>
          </a:p>
          <a:p>
            <a:r>
              <a:rPr lang="en-US" b="1" u="sng" dirty="0"/>
              <a:t>Future Scope of improvements: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 as a web or mobile app for community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with IoT-based water sensors for real-time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Expansion to cover other environmental factors like air or soil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7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15BB6-F37B-A2E8-DDDF-D994A3405B43}"/>
              </a:ext>
            </a:extLst>
          </p:cNvPr>
          <p:cNvSpPr txBox="1"/>
          <p:nvPr/>
        </p:nvSpPr>
        <p:spPr>
          <a:xfrm>
            <a:off x="199809" y="1530220"/>
            <a:ext cx="685800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build a machine learning model that </a:t>
            </a:r>
            <a:r>
              <a:rPr lang="en-US" b="1" dirty="0"/>
              <a:t>accurately predicts </a:t>
            </a:r>
            <a:r>
              <a:rPr lang="en-US" dirty="0"/>
              <a:t>multiple water quality parameters based on environmental input features using </a:t>
            </a:r>
            <a:r>
              <a:rPr lang="en-US" b="1" dirty="0"/>
              <a:t>real-world datasets</a:t>
            </a:r>
            <a:r>
              <a:rPr lang="en-US" dirty="0"/>
              <a:t>, with a focus on clean code practices and reproducibility.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062B2-1A75-CD9E-3B55-0BFB0DB06594}"/>
              </a:ext>
            </a:extLst>
          </p:cNvPr>
          <p:cNvSpPr txBox="1"/>
          <p:nvPr/>
        </p:nvSpPr>
        <p:spPr>
          <a:xfrm>
            <a:off x="199809" y="2929415"/>
            <a:ext cx="6682999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and apply machine learning techniques for regression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the use of </a:t>
            </a:r>
            <a:r>
              <a:rPr lang="en-US" u="sng" dirty="0" err="1"/>
              <a:t>MultiOutputRegressor</a:t>
            </a:r>
            <a:r>
              <a:rPr lang="en-US" dirty="0"/>
              <a:t> for multi-target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Learn preprocessing techniques suitable for environmental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Gain hands-on experience with </a:t>
            </a:r>
            <a:r>
              <a:rPr lang="en-US" u="sng" dirty="0"/>
              <a:t>Random Forest Regressor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evaluation metrics such as MAE, </a:t>
            </a:r>
            <a:r>
              <a:rPr lang="en-US" u="sng" dirty="0"/>
              <a:t>MSE</a:t>
            </a:r>
            <a:r>
              <a:rPr lang="en-US" dirty="0"/>
              <a:t>, RMSE, and </a:t>
            </a:r>
            <a:r>
              <a:rPr lang="en-US" u="sng" dirty="0"/>
              <a:t>R²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EA601-0036-3FD1-05CB-4702118B6A6A}"/>
              </a:ext>
            </a:extLst>
          </p:cNvPr>
          <p:cNvSpPr txBox="1"/>
          <p:nvPr/>
        </p:nvSpPr>
        <p:spPr>
          <a:xfrm>
            <a:off x="300942" y="2071868"/>
            <a:ext cx="67711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Programming Language Used</a:t>
            </a:r>
            <a:r>
              <a:rPr lang="en-IN" sz="2000" dirty="0"/>
              <a:t>: Python</a:t>
            </a:r>
          </a:p>
          <a:p>
            <a:endParaRPr lang="en-IN" sz="2000" dirty="0"/>
          </a:p>
          <a:p>
            <a:endParaRPr lang="en-IN" sz="2000" b="1" dirty="0"/>
          </a:p>
          <a:p>
            <a:r>
              <a:rPr lang="en-IN" sz="2000" b="1" dirty="0"/>
              <a:t>Libraries Used</a:t>
            </a:r>
            <a:r>
              <a:rPr lang="en-IN" sz="2000" dirty="0"/>
              <a:t>:</a:t>
            </a:r>
          </a:p>
          <a:p>
            <a:r>
              <a:rPr lang="en-IN" sz="2000" u="sng" dirty="0"/>
              <a:t>Pandas &amp; NumPy </a:t>
            </a:r>
            <a:r>
              <a:rPr lang="en-IN" sz="2000" dirty="0"/>
              <a:t>– for data processing</a:t>
            </a:r>
          </a:p>
          <a:p>
            <a:r>
              <a:rPr lang="en-IN" sz="2000" u="sng" dirty="0"/>
              <a:t>Scikit-learn</a:t>
            </a:r>
            <a:r>
              <a:rPr lang="en-IN" sz="2000" dirty="0"/>
              <a:t> – for </a:t>
            </a:r>
            <a:r>
              <a:rPr lang="en-IN" sz="2000" dirty="0" err="1"/>
              <a:t>modeling</a:t>
            </a:r>
            <a:r>
              <a:rPr lang="en-IN" sz="2000" dirty="0"/>
              <a:t> (</a:t>
            </a:r>
            <a:r>
              <a:rPr lang="en-IN" sz="2000" dirty="0" err="1"/>
              <a:t>RandomForestRegressor</a:t>
            </a:r>
            <a:r>
              <a:rPr lang="en-IN" sz="2000" dirty="0"/>
              <a:t>, </a:t>
            </a:r>
            <a:r>
              <a:rPr lang="en-IN" sz="2000" dirty="0" err="1"/>
              <a:t>MultiOutputRegressor</a:t>
            </a:r>
            <a:r>
              <a:rPr lang="en-IN" sz="2000" dirty="0"/>
              <a:t>)</a:t>
            </a:r>
          </a:p>
          <a:p>
            <a:r>
              <a:rPr lang="en-IN" sz="2000" u="sng" dirty="0"/>
              <a:t>Matplotlib &amp; Seaborn </a:t>
            </a:r>
            <a:r>
              <a:rPr lang="en-IN" sz="2000" dirty="0"/>
              <a:t>– for visualization</a:t>
            </a:r>
          </a:p>
          <a:p>
            <a:endParaRPr lang="en-IN" sz="2000" dirty="0"/>
          </a:p>
          <a:p>
            <a:endParaRPr lang="en-IN" sz="2000" b="1" dirty="0"/>
          </a:p>
          <a:p>
            <a:r>
              <a:rPr lang="en-IN" sz="2000" b="1" dirty="0"/>
              <a:t>Platform</a:t>
            </a:r>
            <a:r>
              <a:rPr lang="en-IN" sz="2000" dirty="0"/>
              <a:t>: Google </a:t>
            </a:r>
            <a:r>
              <a:rPr lang="en-IN" sz="2000" dirty="0" err="1"/>
              <a:t>Colab</a:t>
            </a:r>
            <a:r>
              <a:rPr lang="en-IN" sz="2000" dirty="0"/>
              <a:t>, </a:t>
            </a:r>
            <a:r>
              <a:rPr lang="en-IN" sz="2000" dirty="0" err="1"/>
              <a:t>Streamlit</a:t>
            </a:r>
            <a:endParaRPr lang="en-IN" sz="2000" dirty="0"/>
          </a:p>
          <a:p>
            <a:endParaRPr lang="en-IN" sz="2000" dirty="0"/>
          </a:p>
          <a:p>
            <a:endParaRPr lang="en-IN" sz="2000" b="1" dirty="0"/>
          </a:p>
          <a:p>
            <a:r>
              <a:rPr lang="en-IN" sz="2000" b="1" dirty="0"/>
              <a:t>Version Control</a:t>
            </a:r>
            <a:r>
              <a:rPr lang="en-IN" sz="2000" dirty="0"/>
              <a:t>: GitHub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D3345-D4AB-0609-D953-4BB850E61741}"/>
              </a:ext>
            </a:extLst>
          </p:cNvPr>
          <p:cNvSpPr/>
          <p:nvPr/>
        </p:nvSpPr>
        <p:spPr>
          <a:xfrm>
            <a:off x="300942" y="1940767"/>
            <a:ext cx="5937518" cy="681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F2498-3B12-6F56-F086-CAC7D5374B7D}"/>
              </a:ext>
            </a:extLst>
          </p:cNvPr>
          <p:cNvSpPr/>
          <p:nvPr/>
        </p:nvSpPr>
        <p:spPr>
          <a:xfrm>
            <a:off x="300941" y="2752531"/>
            <a:ext cx="6771190" cy="2099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A00F5-F8F8-E6F4-FE4F-2BBF51865F2D}"/>
              </a:ext>
            </a:extLst>
          </p:cNvPr>
          <p:cNvSpPr/>
          <p:nvPr/>
        </p:nvSpPr>
        <p:spPr>
          <a:xfrm>
            <a:off x="300941" y="5019869"/>
            <a:ext cx="4308381" cy="6158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25B10-6415-9E96-49AD-9DC09DA34FA5}"/>
              </a:ext>
            </a:extLst>
          </p:cNvPr>
          <p:cNvSpPr/>
          <p:nvPr/>
        </p:nvSpPr>
        <p:spPr>
          <a:xfrm>
            <a:off x="300941" y="5859625"/>
            <a:ext cx="4226767" cy="688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DB6AF8-82F1-DC58-BD75-FDEB6C46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748" y="2811624"/>
            <a:ext cx="990600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44FBD0-3EB6-1619-E134-5CE7C356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60" y="2899973"/>
            <a:ext cx="912360" cy="912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D9F18-9FDA-32B8-7BBC-40B45EEC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259" y="3939558"/>
            <a:ext cx="912360" cy="912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71A2E8-8EA8-90BB-D192-E40408FB6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930" y="3927967"/>
            <a:ext cx="1187418" cy="9355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65C39-F126-8AA3-FCE9-70204B2F6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3000" y="1467774"/>
            <a:ext cx="2529794" cy="1450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AEBB8C-CC50-3FA2-E255-445BB46E4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619" y="5327779"/>
            <a:ext cx="1268613" cy="13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5C0F1-DDA5-8E51-1DA7-03F38F2DFDBC}"/>
              </a:ext>
            </a:extLst>
          </p:cNvPr>
          <p:cNvSpPr txBox="1"/>
          <p:nvPr/>
        </p:nvSpPr>
        <p:spPr>
          <a:xfrm>
            <a:off x="394366" y="1623271"/>
            <a:ext cx="73220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  <a:r>
              <a:rPr lang="en-IN" sz="2000" dirty="0"/>
              <a:t>: Water quality dataset with multiple numeric features and target labels.</a:t>
            </a:r>
          </a:p>
          <a:p>
            <a:endParaRPr lang="en-IN" sz="2000" dirty="0"/>
          </a:p>
          <a:p>
            <a:r>
              <a:rPr lang="en-IN" sz="2000" b="1" dirty="0"/>
              <a:t>Data Preprocessing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Handling null/missing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Encoding and feature scaling</a:t>
            </a:r>
          </a:p>
          <a:p>
            <a:endParaRPr lang="en-IN" sz="2000" dirty="0"/>
          </a:p>
          <a:p>
            <a:r>
              <a:rPr lang="en-IN" sz="2000" b="1" dirty="0"/>
              <a:t>Model Building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 err="1"/>
              <a:t>MultiOutputRegressor</a:t>
            </a:r>
            <a:r>
              <a:rPr lang="en-IN" sz="2000" dirty="0"/>
              <a:t> with </a:t>
            </a:r>
            <a:r>
              <a:rPr lang="en-IN" sz="2000" u="sng" dirty="0" err="1"/>
              <a:t>RandomForestRegressor</a:t>
            </a: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r>
              <a:rPr lang="en-IN" sz="2000" b="1" dirty="0"/>
              <a:t>Training and Testing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80-20 train-test split</a:t>
            </a:r>
          </a:p>
          <a:p>
            <a:endParaRPr lang="en-IN" sz="2000" dirty="0"/>
          </a:p>
          <a:p>
            <a:r>
              <a:rPr lang="en-IN" sz="2000" b="1" dirty="0"/>
              <a:t>Evaluation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Used MAE, MSE, RMSE, and R² for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AA401-61F3-CDD1-6110-10BBC7BE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057" r="48501"/>
          <a:stretch>
            <a:fillRect/>
          </a:stretch>
        </p:blipFill>
        <p:spPr>
          <a:xfrm>
            <a:off x="7814863" y="1014656"/>
            <a:ext cx="4108781" cy="5256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36C4D-F9DD-4F7B-A186-A6DB0FBBD12B}"/>
              </a:ext>
            </a:extLst>
          </p:cNvPr>
          <p:cNvSpPr txBox="1"/>
          <p:nvPr/>
        </p:nvSpPr>
        <p:spPr>
          <a:xfrm>
            <a:off x="8338457" y="6332252"/>
            <a:ext cx="38535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Deployment Result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B922C-2002-83AD-6E73-E8D87891922C}"/>
              </a:ext>
            </a:extLst>
          </p:cNvPr>
          <p:cNvSpPr txBox="1"/>
          <p:nvPr/>
        </p:nvSpPr>
        <p:spPr>
          <a:xfrm>
            <a:off x="351453" y="1558212"/>
            <a:ext cx="11467323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 clean and safe water is a fundamental necessity, yet regular manual testing of water quality is expensive, time-consuming, and often delayed in delivering actionable insights. Traditional laboratory methods are not scalable for real-time monitoring across diverse water bodies such as rivers, lakes, industrial discharge points, and municipal pipelines.</a:t>
            </a:r>
          </a:p>
          <a:p>
            <a:r>
              <a:rPr lang="en-US" dirty="0"/>
              <a:t>There is a </a:t>
            </a:r>
            <a:r>
              <a:rPr lang="en-US" i="1" u="sng" dirty="0"/>
              <a:t>pressing need for an intelligent and automated solution</a:t>
            </a:r>
            <a:r>
              <a:rPr lang="en-US" dirty="0"/>
              <a:t> </a:t>
            </a:r>
            <a:r>
              <a:rPr lang="en-US" i="1" u="sng" dirty="0"/>
              <a:t>that can predict multiple water quality parameters</a:t>
            </a:r>
            <a:r>
              <a:rPr lang="en-US" dirty="0"/>
              <a:t>—such as pH level, turbidity, dissolved oxygen, conductivity, and hardness—based on existing environmental data. The goal is to develop a machine learning model capable of accurate, multi-output regression to support rapid water quality assessment and early detection of contamination risks.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B6B55-36DC-F769-65A6-E4957C63E5C2}"/>
              </a:ext>
            </a:extLst>
          </p:cNvPr>
          <p:cNvSpPr txBox="1"/>
          <p:nvPr/>
        </p:nvSpPr>
        <p:spPr>
          <a:xfrm>
            <a:off x="255104" y="414008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Real-World Applications of the Problem: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E79F7-025B-73E2-C2FC-5AFD6E2AC3DE}"/>
              </a:ext>
            </a:extLst>
          </p:cNvPr>
          <p:cNvSpPr txBox="1"/>
          <p:nvPr/>
        </p:nvSpPr>
        <p:spPr>
          <a:xfrm>
            <a:off x="466531" y="4814596"/>
            <a:ext cx="10646228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Smart City Monitoring</a:t>
            </a:r>
            <a:r>
              <a:rPr lang="en-US" dirty="0"/>
              <a:t>: Real-time monitoring of water supply quality in urban households through sensor-integrated ML systems.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Industrial Wastewater Management</a:t>
            </a:r>
            <a:r>
              <a:rPr lang="en-US" dirty="0"/>
              <a:t>: Predict pollutant levels before release to ensure industries meet environmental compliance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B82C9-B7B1-F7D9-0C59-0AAD6C321652}"/>
              </a:ext>
            </a:extLst>
          </p:cNvPr>
          <p:cNvSpPr txBox="1"/>
          <p:nvPr/>
        </p:nvSpPr>
        <p:spPr>
          <a:xfrm>
            <a:off x="457200" y="1716833"/>
            <a:ext cx="10114384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of manual water quality testing, a machine learning-based predictive model was developed using a </a:t>
            </a:r>
            <a:r>
              <a:rPr lang="en-US" b="1" dirty="0" err="1"/>
              <a:t>MultiOutputRegressor</a:t>
            </a:r>
            <a:r>
              <a:rPr lang="en-US" dirty="0"/>
              <a:t> </a:t>
            </a:r>
            <a:r>
              <a:rPr lang="en-US" i="1" dirty="0"/>
              <a:t>wrapped around </a:t>
            </a:r>
            <a:r>
              <a:rPr lang="en-US" dirty="0"/>
              <a:t>a </a:t>
            </a:r>
            <a:r>
              <a:rPr lang="en-US" b="1" dirty="0"/>
              <a:t>Random Forest Regressor</a:t>
            </a:r>
            <a:r>
              <a:rPr lang="en-US" dirty="0"/>
              <a:t>. This approach allows for the simultaneous prediction of multiple water quality parameters such as pH, turbidity, hardness, and more.</a:t>
            </a:r>
          </a:p>
          <a:p>
            <a:endParaRPr lang="en-US" dirty="0"/>
          </a:p>
          <a:p>
            <a:r>
              <a:rPr lang="en-US" dirty="0"/>
              <a:t>The model was trained on a structured water quality dataset, with data preprocessing steps including handling missing values, feature scaling, and data splitting. The Random Forest algorithm was chosen for its robustness, ability to handle non-linear relationships, and effectiveness in multi-target regression tasks.</a:t>
            </a:r>
          </a:p>
          <a:p>
            <a:endParaRPr lang="en-US" dirty="0"/>
          </a:p>
          <a:p>
            <a:r>
              <a:rPr lang="en-US" dirty="0"/>
              <a:t>The model was evaluated using key performance metrics like </a:t>
            </a:r>
            <a:r>
              <a:rPr lang="en-US" b="1" dirty="0"/>
              <a:t>Mean Absolute Error (MAE)</a:t>
            </a:r>
            <a:r>
              <a:rPr lang="en-US" dirty="0"/>
              <a:t>, </a:t>
            </a:r>
            <a:r>
              <a:rPr lang="en-US" b="1" dirty="0"/>
              <a:t>Root Mean Squared Error (RMSE)</a:t>
            </a:r>
            <a:r>
              <a:rPr lang="en-US" dirty="0"/>
              <a:t>, and </a:t>
            </a:r>
            <a:r>
              <a:rPr lang="en-US" b="1" dirty="0"/>
              <a:t>R² score</a:t>
            </a:r>
            <a:r>
              <a:rPr lang="en-US" dirty="0"/>
              <a:t>, ensuring accuracy and reliability for real-world use cases. The entire workflow is modular and reproducible, allowing for easy integration with live data sources or sensor-based platforms in future enhancements.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D4EDA-8AB7-FA7F-8D3C-FFE2092C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B6C1F-296B-45B1-DD45-F893EFC9F2C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0B14CD-0F7C-4C39-9998-AA13DC17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9" y="1693754"/>
            <a:ext cx="5321031" cy="4007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E43C37-A5A5-D8CE-705E-E5EEDE77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28" y="839755"/>
            <a:ext cx="4409203" cy="27247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42C5DA-7BCA-86DD-4247-D09F122F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128" y="3779200"/>
            <a:ext cx="4460690" cy="26025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F7334A3-1E2C-41D5-83B8-3B3AB2879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282" y="937951"/>
            <a:ext cx="4052718" cy="25283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7FD5B7-79CA-44C7-7BE8-C79E0ACD5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9282" y="3840954"/>
            <a:ext cx="4071236" cy="24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119D5-1466-7679-5C96-F20AC81C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1743525"/>
            <a:ext cx="10609749" cy="46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6B596-CFC2-3100-C492-BA046C20F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550F2-4F91-D8E0-75D4-F3C57097FB9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D7627-BB3C-11D7-FE57-C845CF95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975"/>
          <a:stretch>
            <a:fillRect/>
          </a:stretch>
        </p:blipFill>
        <p:spPr>
          <a:xfrm>
            <a:off x="3306417" y="1054412"/>
            <a:ext cx="6392231" cy="56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9342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151</TotalTime>
  <Words>858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Puja Dey</cp:lastModifiedBy>
  <cp:revision>5</cp:revision>
  <dcterms:created xsi:type="dcterms:W3CDTF">2024-12-31T09:40:01Z</dcterms:created>
  <dcterms:modified xsi:type="dcterms:W3CDTF">2025-07-06T16:15:41Z</dcterms:modified>
</cp:coreProperties>
</file>