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6" d="100"/>
          <a:sy n="86" d="100"/>
        </p:scale>
        <p:origin x="-1494" y="-7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E2D4DBB1-EB11-4701-85F5-53867178ACE1}" type="datetimeFigureOut">
              <a:rPr lang="en-US" smtClean="0"/>
              <a:pPr/>
              <a:t>7/25/2018</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7C9E6F38-D157-40D4-AB5F-E923D496C7F9}"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2D4DBB1-EB11-4701-85F5-53867178ACE1}" type="datetimeFigureOut">
              <a:rPr lang="en-US" smtClean="0"/>
              <a:pPr/>
              <a:t>7/25/2018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9E6F38-D157-40D4-AB5F-E923D496C7F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2D4DBB1-EB11-4701-85F5-53867178ACE1}" type="datetimeFigureOut">
              <a:rPr lang="en-US" smtClean="0"/>
              <a:pPr/>
              <a:t>7/25/2018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9E6F38-D157-40D4-AB5F-E923D496C7F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2D4DBB1-EB11-4701-85F5-53867178ACE1}" type="datetimeFigureOut">
              <a:rPr lang="en-US" smtClean="0"/>
              <a:pPr/>
              <a:t>7/25/2018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9E6F38-D157-40D4-AB5F-E923D496C7F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Title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E2D4DBB1-EB11-4701-85F5-53867178ACE1}" type="datetimeFigureOut">
              <a:rPr lang="en-US" smtClean="0"/>
              <a:pPr/>
              <a:t>7/25/2018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9E6F38-D157-40D4-AB5F-E923D496C7F9}"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2D4DBB1-EB11-4701-85F5-53867178ACE1}" type="datetimeFigureOut">
              <a:rPr lang="en-US" smtClean="0"/>
              <a:pPr/>
              <a:t>7/25/2018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9E6F38-D157-40D4-AB5F-E923D496C7F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E2D4DBB1-EB11-4701-85F5-53867178ACE1}" type="datetimeFigureOut">
              <a:rPr lang="en-US" smtClean="0"/>
              <a:pPr/>
              <a:t>7/25/2018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C9E6F38-D157-40D4-AB5F-E923D496C7F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7470648" cy="1143000"/>
          </a:xfrm>
        </p:spPr>
        <p:txBody>
          <a:bodyPr anchor="ctr"/>
          <a:lstStyle>
            <a:lvl1pPr algn="l">
              <a:defRPr sz="4600"/>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E2D4DBB1-EB11-4701-85F5-53867178ACE1}" type="datetimeFigureOut">
              <a:rPr lang="en-US" smtClean="0"/>
              <a:pPr/>
              <a:t>7/25/2018</a:t>
            </a:fld>
            <a:endParaRPr lang="en-US"/>
          </a:p>
        </p:txBody>
      </p:sp>
      <p:sp>
        <p:nvSpPr>
          <p:cNvPr id="8" name="Slide Number Placeholder 7"/>
          <p:cNvSpPr>
            <a:spLocks noGrp="1"/>
          </p:cNvSpPr>
          <p:nvPr>
            <p:ph type="sldNum" sz="quarter" idx="11"/>
          </p:nvPr>
        </p:nvSpPr>
        <p:spPr/>
        <p:txBody>
          <a:bodyPr/>
          <a:lstStyle/>
          <a:p>
            <a:fld id="{7C9E6F38-D157-40D4-AB5F-E923D496C7F9}"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D4DBB1-EB11-4701-85F5-53867178ACE1}" type="datetimeFigureOut">
              <a:rPr lang="en-US" smtClean="0"/>
              <a:pPr/>
              <a:t>7/25/2018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C9E6F38-D157-40D4-AB5F-E923D496C7F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2D4DBB1-EB11-4701-85F5-53867178ACE1}" type="datetimeFigureOut">
              <a:rPr lang="en-US" smtClean="0"/>
              <a:pPr/>
              <a:t>7/25/2018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156448" y="6422064"/>
            <a:ext cx="762000" cy="365125"/>
          </a:xfrm>
        </p:spPr>
        <p:txBody>
          <a:bodyPr/>
          <a:lstStyle/>
          <a:p>
            <a:fld id="{7C9E6F38-D157-40D4-AB5F-E923D496C7F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457200" y="6422064"/>
            <a:ext cx="2133600" cy="365125"/>
          </a:xfrm>
        </p:spPr>
        <p:txBody>
          <a:bodyPr/>
          <a:lstStyle/>
          <a:p>
            <a:fld id="{E2D4DBB1-EB11-4701-85F5-53867178ACE1}" type="datetimeFigureOut">
              <a:rPr lang="en-US" smtClean="0"/>
              <a:pPr/>
              <a:t>7/25/2018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9E6F38-D157-40D4-AB5F-E923D496C7F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Placeholder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E2D4DBB1-EB11-4701-85F5-53867178ACE1}" type="datetimeFigureOut">
              <a:rPr lang="en-US" smtClean="0"/>
              <a:pPr/>
              <a:t>7/25/2018</a:t>
            </a:fld>
            <a:endParaRPr lang="en-US"/>
          </a:p>
        </p:txBody>
      </p:sp>
      <p:sp>
        <p:nvSpPr>
          <p:cNvPr id="22" name="Footer Placeholder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en-US"/>
          </a:p>
        </p:txBody>
      </p:sp>
      <p:sp>
        <p:nvSpPr>
          <p:cNvPr id="18" name="Slide Number Placeholder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7C9E6F38-D157-40D4-AB5F-E923D496C7F9}"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3352800"/>
            <a:ext cx="6480048" cy="2301240"/>
          </a:xfrm>
        </p:spPr>
        <p:txBody>
          <a:bodyPr>
            <a:normAutofit/>
          </a:bodyPr>
          <a:lstStyle/>
          <a:p>
            <a:r>
              <a:rPr lang="en-US" sz="2000" b="0" dirty="0" smtClean="0"/>
              <a:t>Harshit Khandelwal</a:t>
            </a:r>
            <a:br>
              <a:rPr lang="en-US" sz="2000" b="0" dirty="0" smtClean="0"/>
            </a:br>
            <a:r>
              <a:rPr lang="en-US" sz="1600" b="0" dirty="0" smtClean="0"/>
              <a:t>Maharaja Agrasen institute of technology, </a:t>
            </a:r>
            <a:r>
              <a:rPr lang="en-US" sz="1600" b="0" dirty="0" err="1" smtClean="0"/>
              <a:t>ip</a:t>
            </a:r>
            <a:r>
              <a:rPr lang="en-US" sz="1600" b="0" dirty="0" smtClean="0"/>
              <a:t> university</a:t>
            </a:r>
            <a:r>
              <a:rPr lang="en-US" sz="1600" b="0" smtClean="0"/>
              <a:t/>
            </a:r>
            <a:br>
              <a:rPr lang="en-US" sz="1600" b="0" smtClean="0"/>
            </a:br>
            <a:endParaRPr lang="en-US" sz="2000" b="0" dirty="0"/>
          </a:p>
        </p:txBody>
      </p:sp>
      <p:sp>
        <p:nvSpPr>
          <p:cNvPr id="3" name="Subtitle 2"/>
          <p:cNvSpPr>
            <a:spLocks noGrp="1"/>
          </p:cNvSpPr>
          <p:nvPr>
            <p:ph type="subTitle" idx="1"/>
          </p:nvPr>
        </p:nvSpPr>
        <p:spPr>
          <a:xfrm>
            <a:off x="609600" y="1828800"/>
            <a:ext cx="6120150" cy="1468612"/>
          </a:xfrm>
        </p:spPr>
        <p:txBody>
          <a:bodyPr>
            <a:normAutofit/>
          </a:bodyPr>
          <a:lstStyle/>
          <a:p>
            <a:r>
              <a:rPr lang="en-US" sz="4000" dirty="0" smtClean="0"/>
              <a:t>ZS DATA-A-THON</a:t>
            </a:r>
            <a:endParaRPr lang="en-US" sz="4000" dirty="0"/>
          </a:p>
        </p:txBody>
      </p:sp>
      <p:sp>
        <p:nvSpPr>
          <p:cNvPr id="4" name="TextBox 3"/>
          <p:cNvSpPr txBox="1"/>
          <p:nvPr/>
        </p:nvSpPr>
        <p:spPr>
          <a:xfrm>
            <a:off x="6019800" y="5715000"/>
            <a:ext cx="3124200" cy="954107"/>
          </a:xfrm>
          <a:prstGeom prst="rect">
            <a:avLst/>
          </a:prstGeom>
          <a:noFill/>
        </p:spPr>
        <p:txBody>
          <a:bodyPr wrap="square" rtlCol="0">
            <a:spAutoFit/>
          </a:bodyPr>
          <a:lstStyle/>
          <a:p>
            <a:pPr algn="ctr"/>
            <a:r>
              <a:rPr lang="en-US" sz="1400" dirty="0" smtClean="0"/>
              <a:t>All the images used in this presentation are screenshots of the jupyter notebook used to generate the ML model.</a:t>
            </a:r>
            <a:endParaRPr lang="en-US" sz="1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 Step</a:t>
            </a:r>
            <a:endParaRPr lang="en-US" dirty="0"/>
          </a:p>
        </p:txBody>
      </p:sp>
      <p:pic>
        <p:nvPicPr>
          <p:cNvPr id="4" name="Content Placeholder 3" descr="Screen Shot 2018-07-23 at 8.01.18 PM.png"/>
          <p:cNvPicPr>
            <a:picLocks noGrp="1" noChangeAspect="1"/>
          </p:cNvPicPr>
          <p:nvPr>
            <p:ph idx="1"/>
          </p:nvPr>
        </p:nvPicPr>
        <p:blipFill>
          <a:blip r:embed="rId2" cstate="print"/>
          <a:stretch>
            <a:fillRect/>
          </a:stretch>
        </p:blipFill>
        <p:spPr>
          <a:xfrm>
            <a:off x="990600" y="2971800"/>
            <a:ext cx="7467600" cy="675801"/>
          </a:xfrm>
        </p:spPr>
      </p:pic>
      <p:pic>
        <p:nvPicPr>
          <p:cNvPr id="5" name="Content Placeholder 3" descr="Screen Shot 2018-07-23 at 8.01.31 PM.png"/>
          <p:cNvPicPr>
            <a:picLocks noChangeAspect="1"/>
          </p:cNvPicPr>
          <p:nvPr/>
        </p:nvPicPr>
        <p:blipFill>
          <a:blip r:embed="rId3" cstate="print"/>
          <a:stretch>
            <a:fillRect/>
          </a:stretch>
        </p:blipFill>
        <p:spPr>
          <a:xfrm>
            <a:off x="1828800" y="5257800"/>
            <a:ext cx="5219700" cy="390525"/>
          </a:xfrm>
          <a:prstGeom prst="rect">
            <a:avLst/>
          </a:prstGeom>
        </p:spPr>
      </p:pic>
      <p:sp>
        <p:nvSpPr>
          <p:cNvPr id="6" name="TextBox 5"/>
          <p:cNvSpPr txBox="1"/>
          <p:nvPr/>
        </p:nvSpPr>
        <p:spPr>
          <a:xfrm>
            <a:off x="381000" y="2057400"/>
            <a:ext cx="8473450" cy="923330"/>
          </a:xfrm>
          <a:prstGeom prst="rect">
            <a:avLst/>
          </a:prstGeom>
          <a:noFill/>
        </p:spPr>
        <p:txBody>
          <a:bodyPr wrap="square" rtlCol="0">
            <a:spAutoFit/>
          </a:bodyPr>
          <a:lstStyle/>
          <a:p>
            <a:r>
              <a:rPr lang="en-US" dirty="0" smtClean="0"/>
              <a:t>Developing the Machine learning model after all the careful steps to generate a model</a:t>
            </a:r>
          </a:p>
          <a:p>
            <a:r>
              <a:rPr lang="en-US" dirty="0" smtClean="0"/>
              <a:t>Of good precision.</a:t>
            </a:r>
            <a:endParaRPr lang="en-US" dirty="0"/>
          </a:p>
        </p:txBody>
      </p:sp>
      <p:sp>
        <p:nvSpPr>
          <p:cNvPr id="7" name="TextBox 6"/>
          <p:cNvSpPr txBox="1"/>
          <p:nvPr/>
        </p:nvSpPr>
        <p:spPr>
          <a:xfrm>
            <a:off x="762000" y="4343400"/>
            <a:ext cx="6781800" cy="923330"/>
          </a:xfrm>
          <a:prstGeom prst="rect">
            <a:avLst/>
          </a:prstGeom>
          <a:noFill/>
        </p:spPr>
        <p:txBody>
          <a:bodyPr wrap="square" rtlCol="0">
            <a:spAutoFit/>
          </a:bodyPr>
          <a:lstStyle/>
          <a:p>
            <a:r>
              <a:rPr lang="en-US" dirty="0" smtClean="0"/>
              <a:t>After the model has been made and the predictions for the test dataset made convert the resulting dataset into </a:t>
            </a:r>
            <a:r>
              <a:rPr lang="en-US" dirty="0" err="1" smtClean="0"/>
              <a:t>csv</a:t>
            </a:r>
            <a:r>
              <a:rPr lang="en-US" dirty="0" smtClean="0"/>
              <a:t> file for evaluation.</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3600" y="2895600"/>
            <a:ext cx="7467600" cy="1143000"/>
          </a:xfrm>
        </p:spPr>
        <p:txBody>
          <a:bodyPr/>
          <a:lstStyle/>
          <a:p>
            <a:r>
              <a:rPr lang="en-US" dirty="0" err="1" smtClean="0"/>
              <a:t>ThanK</a:t>
            </a:r>
            <a:r>
              <a:rPr lang="en-US" dirty="0" smtClean="0"/>
              <a:t> You</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t>Data preprocessing steps</a:t>
            </a:r>
            <a:endParaRPr lang="en-US" dirty="0"/>
          </a:p>
        </p:txBody>
      </p:sp>
      <p:sp>
        <p:nvSpPr>
          <p:cNvPr id="3" name="Content Placeholder 2"/>
          <p:cNvSpPr>
            <a:spLocks noGrp="1"/>
          </p:cNvSpPr>
          <p:nvPr>
            <p:ph idx="1"/>
          </p:nvPr>
        </p:nvSpPr>
        <p:spPr/>
        <p:txBody>
          <a:bodyPr>
            <a:normAutofit/>
          </a:bodyPr>
          <a:lstStyle/>
          <a:p>
            <a:r>
              <a:rPr lang="en-US" sz="1800" dirty="0" smtClean="0"/>
              <a:t>The very first step was playing with the data to get to know how the data it structured, what needs to be done to make the best of the available data. The following shows a few popular method used to get the gist of the data:-</a:t>
            </a:r>
            <a:endParaRPr lang="en-US" sz="1800" dirty="0"/>
          </a:p>
        </p:txBody>
      </p:sp>
      <p:pic>
        <p:nvPicPr>
          <p:cNvPr id="4" name="Picture 3" descr="Screen Shot 2018-07-23 at 7.55.36 PM.png"/>
          <p:cNvPicPr>
            <a:picLocks noChangeAspect="1"/>
          </p:cNvPicPr>
          <p:nvPr/>
        </p:nvPicPr>
        <p:blipFill>
          <a:blip r:embed="rId2" cstate="print"/>
          <a:stretch>
            <a:fillRect/>
          </a:stretch>
        </p:blipFill>
        <p:spPr>
          <a:xfrm>
            <a:off x="990600" y="2819400"/>
            <a:ext cx="6858000" cy="3612752"/>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7467600" cy="5745163"/>
          </a:xfrm>
        </p:spPr>
        <p:txBody>
          <a:bodyPr>
            <a:normAutofit/>
          </a:bodyPr>
          <a:lstStyle/>
          <a:p>
            <a:r>
              <a:rPr lang="en-US" sz="1600" dirty="0" smtClean="0"/>
              <a:t>Next step after getting to know the data is to generate the frame or structure in which the answer is requested by the client or the customer.</a:t>
            </a:r>
          </a:p>
          <a:p>
            <a:r>
              <a:rPr lang="en-US" sz="1600" dirty="0" smtClean="0"/>
              <a:t>Here, this involves the removal of the weekly resolution and converting the data into a monthly resolution with respect to  the “Sales” column. This is achieved by using a pivot table.</a:t>
            </a:r>
          </a:p>
          <a:p>
            <a:endParaRPr lang="en-US" sz="1600" dirty="0"/>
          </a:p>
        </p:txBody>
      </p:sp>
      <p:pic>
        <p:nvPicPr>
          <p:cNvPr id="4" name="Picture 3" descr="Screen Shot 2018-07-23 at 7.59.43 PM.png"/>
          <p:cNvPicPr>
            <a:picLocks noChangeAspect="1"/>
          </p:cNvPicPr>
          <p:nvPr/>
        </p:nvPicPr>
        <p:blipFill>
          <a:blip r:embed="rId2" cstate="print"/>
          <a:stretch>
            <a:fillRect/>
          </a:stretch>
        </p:blipFill>
        <p:spPr>
          <a:xfrm>
            <a:off x="685800" y="1828800"/>
            <a:ext cx="8077200" cy="4519124"/>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7924800" cy="5592763"/>
          </a:xfrm>
        </p:spPr>
        <p:txBody>
          <a:bodyPr>
            <a:normAutofit/>
          </a:bodyPr>
          <a:lstStyle/>
          <a:p>
            <a:r>
              <a:rPr lang="en-US" sz="1600" dirty="0" smtClean="0"/>
              <a:t>Then the </a:t>
            </a:r>
            <a:r>
              <a:rPr lang="en-US" sz="1600" dirty="0" err="1" smtClean="0"/>
              <a:t>Product_Type</a:t>
            </a:r>
            <a:r>
              <a:rPr lang="en-US" sz="1600" dirty="0" smtClean="0"/>
              <a:t> column of the expense needs to be changed as we need the expense column to predict the Sales. Therefore the </a:t>
            </a:r>
            <a:r>
              <a:rPr lang="en-US" sz="1600" dirty="0" err="1" smtClean="0"/>
              <a:t>dataframe</a:t>
            </a:r>
            <a:r>
              <a:rPr lang="en-US" sz="1600" dirty="0" smtClean="0"/>
              <a:t> that was created from the pivot table is merged with the expense dataset using ‘left’ most join on the columns </a:t>
            </a:r>
            <a:r>
              <a:rPr lang="en-US" sz="1600" dirty="0" err="1" smtClean="0"/>
              <a:t>Product_ID</a:t>
            </a:r>
            <a:r>
              <a:rPr lang="en-US" sz="1600" dirty="0" smtClean="0"/>
              <a:t>, Year, Month and Country.</a:t>
            </a:r>
          </a:p>
          <a:p>
            <a:r>
              <a:rPr lang="en-US" sz="1600" dirty="0" smtClean="0"/>
              <a:t>The null values that were created as a result of the merge of the 2 datasets are filled with the value ‘-1’ and a </a:t>
            </a:r>
            <a:r>
              <a:rPr lang="en-US" sz="1600" dirty="0" err="1" smtClean="0"/>
              <a:t>heatmap</a:t>
            </a:r>
            <a:r>
              <a:rPr lang="en-US" sz="1600" dirty="0" smtClean="0"/>
              <a:t> of the correlation between the columns is created</a:t>
            </a:r>
            <a:endParaRPr lang="en-US" sz="1600" dirty="0"/>
          </a:p>
        </p:txBody>
      </p:sp>
      <p:pic>
        <p:nvPicPr>
          <p:cNvPr id="4" name="Picture 3" descr="Screen Shot 2018-07-23 at 7.59.55 PM.png"/>
          <p:cNvPicPr>
            <a:picLocks noChangeAspect="1"/>
          </p:cNvPicPr>
          <p:nvPr/>
        </p:nvPicPr>
        <p:blipFill>
          <a:blip r:embed="rId2" cstate="print"/>
          <a:stretch>
            <a:fillRect/>
          </a:stretch>
        </p:blipFill>
        <p:spPr>
          <a:xfrm>
            <a:off x="1066800" y="2971800"/>
            <a:ext cx="6072172" cy="33528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 Selection</a:t>
            </a:r>
            <a:endParaRPr lang="en-US" dirty="0"/>
          </a:p>
        </p:txBody>
      </p:sp>
      <p:sp>
        <p:nvSpPr>
          <p:cNvPr id="5" name="Content Placeholder 4"/>
          <p:cNvSpPr>
            <a:spLocks noGrp="1"/>
          </p:cNvSpPr>
          <p:nvPr>
            <p:ph idx="1"/>
          </p:nvPr>
        </p:nvSpPr>
        <p:spPr/>
        <p:txBody>
          <a:bodyPr>
            <a:normAutofit/>
          </a:bodyPr>
          <a:lstStyle/>
          <a:p>
            <a:r>
              <a:rPr lang="en-US" sz="1600" dirty="0" smtClean="0"/>
              <a:t>Feature selection plays a very vital role in developing a good model</a:t>
            </a:r>
          </a:p>
          <a:p>
            <a:r>
              <a:rPr lang="en-US" sz="1600" dirty="0" smtClean="0"/>
              <a:t>In machine learning and statistics, </a:t>
            </a:r>
            <a:r>
              <a:rPr lang="en-US" sz="1600" b="1" dirty="0" smtClean="0"/>
              <a:t>feature selection</a:t>
            </a:r>
            <a:r>
              <a:rPr lang="en-US" sz="1600" dirty="0" smtClean="0"/>
              <a:t>, also known as </a:t>
            </a:r>
            <a:r>
              <a:rPr lang="en-US" sz="1600" b="1" dirty="0" smtClean="0"/>
              <a:t>variable selection</a:t>
            </a:r>
            <a:r>
              <a:rPr lang="en-US" sz="1600" dirty="0" smtClean="0"/>
              <a:t>, </a:t>
            </a:r>
            <a:r>
              <a:rPr lang="en-US" sz="1600" b="1" dirty="0" smtClean="0"/>
              <a:t>attribute selection</a:t>
            </a:r>
            <a:r>
              <a:rPr lang="en-US" sz="1600" dirty="0" smtClean="0"/>
              <a:t> or </a:t>
            </a:r>
            <a:r>
              <a:rPr lang="en-US" sz="1600" b="1" dirty="0" smtClean="0"/>
              <a:t>variable subset selection</a:t>
            </a:r>
            <a:r>
              <a:rPr lang="en-US" sz="1600" dirty="0" smtClean="0"/>
              <a:t>, is the process of selecting a subset of relevant features (variables, predictors) for use in model construction. Feature selection techniques are used for four reasons: simplification of models to make them easier to interpret by researchers/</a:t>
            </a:r>
            <a:r>
              <a:rPr lang="en-US" sz="1600" dirty="0" err="1" smtClean="0"/>
              <a:t>users,shorter</a:t>
            </a:r>
            <a:r>
              <a:rPr lang="en-US" sz="1600" dirty="0" smtClean="0"/>
              <a:t> training </a:t>
            </a:r>
            <a:r>
              <a:rPr lang="en-US" sz="1600" dirty="0" err="1" smtClean="0"/>
              <a:t>times,to</a:t>
            </a:r>
            <a:r>
              <a:rPr lang="en-US" sz="1600" dirty="0" smtClean="0"/>
              <a:t> avoid the curse of </a:t>
            </a:r>
            <a:r>
              <a:rPr lang="en-US" sz="1600" dirty="0" err="1" smtClean="0"/>
              <a:t>dimensionality,and</a:t>
            </a:r>
            <a:r>
              <a:rPr lang="en-US" sz="1600" dirty="0" smtClean="0"/>
              <a:t> enhanced generalization by reducing overfitting</a:t>
            </a:r>
          </a:p>
          <a:p>
            <a:pPr>
              <a:buNone/>
            </a:pPr>
            <a:r>
              <a:rPr lang="en-US" sz="1600" dirty="0" smtClean="0"/>
              <a:t> </a:t>
            </a:r>
            <a:endParaRPr lang="en-US" sz="1600" dirty="0"/>
          </a:p>
        </p:txBody>
      </p:sp>
      <p:pic>
        <p:nvPicPr>
          <p:cNvPr id="6" name="Content Placeholder 3" descr="Screen Shot 2018-07-23 at 8.00.08 PM.png"/>
          <p:cNvPicPr>
            <a:picLocks noChangeAspect="1"/>
          </p:cNvPicPr>
          <p:nvPr/>
        </p:nvPicPr>
        <p:blipFill>
          <a:blip r:embed="rId2" cstate="print"/>
          <a:stretch>
            <a:fillRect/>
          </a:stretch>
        </p:blipFill>
        <p:spPr>
          <a:xfrm>
            <a:off x="685800" y="3657600"/>
            <a:ext cx="7467600" cy="2881881"/>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7848600" cy="5516563"/>
          </a:xfrm>
        </p:spPr>
        <p:txBody>
          <a:bodyPr>
            <a:normAutofit/>
          </a:bodyPr>
          <a:lstStyle/>
          <a:p>
            <a:r>
              <a:rPr lang="en-US" sz="1500" dirty="0" smtClean="0"/>
              <a:t>For </a:t>
            </a:r>
            <a:r>
              <a:rPr lang="en-US" sz="1500" dirty="0" err="1" smtClean="0"/>
              <a:t>selectiong</a:t>
            </a:r>
            <a:r>
              <a:rPr lang="en-US" sz="1500" dirty="0" smtClean="0"/>
              <a:t> and reduction features RFECV method which stands for </a:t>
            </a:r>
            <a:r>
              <a:rPr lang="en-US" sz="1500" b="1" dirty="0" smtClean="0"/>
              <a:t>Recursive feature elimination with cross-validation </a:t>
            </a:r>
            <a:r>
              <a:rPr lang="en-US" sz="1500" dirty="0" smtClean="0"/>
              <a:t>is used.</a:t>
            </a:r>
          </a:p>
          <a:p>
            <a:r>
              <a:rPr lang="en-US" sz="1500" dirty="0" smtClean="0"/>
              <a:t>The feature selection method from the preprocessing module of the </a:t>
            </a:r>
            <a:r>
              <a:rPr lang="en-US" sz="1500" dirty="0" err="1" smtClean="0"/>
              <a:t>sklearn</a:t>
            </a:r>
            <a:r>
              <a:rPr lang="en-US" sz="1500" dirty="0" smtClean="0"/>
              <a:t> </a:t>
            </a:r>
            <a:r>
              <a:rPr lang="en-US" sz="1500" dirty="0" err="1" smtClean="0"/>
              <a:t>libraray</a:t>
            </a:r>
            <a:r>
              <a:rPr lang="en-US" sz="1500" dirty="0" smtClean="0"/>
              <a:t> is used after the conversion of the Country column in a multi binomial categorical columns. This was need because of mainly to reasons, first, the content of the column was not enough to treat it as a column of continuous data and second, for a regression Machine model- all the features that are used to fit the model need to be of Integer type. But Country column was a String and was converted into dummy columns and concatenated to the main dataset.</a:t>
            </a:r>
          </a:p>
          <a:p>
            <a:r>
              <a:rPr lang="en-US" sz="1500" dirty="0" smtClean="0"/>
              <a:t>The reason Year column was not converted into the binomial dummy </a:t>
            </a:r>
            <a:r>
              <a:rPr lang="en-US" sz="1500" dirty="0" err="1" smtClean="0"/>
              <a:t>categorial</a:t>
            </a:r>
            <a:r>
              <a:rPr lang="en-US" sz="1500" dirty="0" smtClean="0"/>
              <a:t> was because the training  dataset contained year ranging between 2013-2016 while the test data set contained years from 2015-2017. Therefore there would a few columns </a:t>
            </a:r>
            <a:r>
              <a:rPr lang="en-US" sz="1500" dirty="0" err="1" smtClean="0"/>
              <a:t>missinf</a:t>
            </a:r>
            <a:r>
              <a:rPr lang="en-US" sz="1500" dirty="0" smtClean="0"/>
              <a:t>\g from each dataset after conversion which would obstruct In making a good ML model.</a:t>
            </a:r>
            <a:endParaRPr lang="en-US" sz="1500" dirty="0"/>
          </a:p>
        </p:txBody>
      </p:sp>
      <p:pic>
        <p:nvPicPr>
          <p:cNvPr id="4" name="Picture 3" descr="Screen Shot 2018-07-23 at 8.00.21 PM.png"/>
          <p:cNvPicPr>
            <a:picLocks noChangeAspect="1"/>
          </p:cNvPicPr>
          <p:nvPr/>
        </p:nvPicPr>
        <p:blipFill>
          <a:blip r:embed="rId2" cstate="print"/>
          <a:stretch>
            <a:fillRect/>
          </a:stretch>
        </p:blipFill>
        <p:spPr>
          <a:xfrm>
            <a:off x="838200" y="3962400"/>
            <a:ext cx="7696200" cy="2661577"/>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Machine Learning Model</a:t>
            </a:r>
            <a:endParaRPr lang="en-US" dirty="0"/>
          </a:p>
        </p:txBody>
      </p:sp>
      <p:pic>
        <p:nvPicPr>
          <p:cNvPr id="4" name="Content Placeholder 3" descr="Screen Shot 2018-07-23 at 8.00.29 PM.png"/>
          <p:cNvPicPr>
            <a:picLocks noGrp="1" noChangeAspect="1"/>
          </p:cNvPicPr>
          <p:nvPr>
            <p:ph idx="1"/>
          </p:nvPr>
        </p:nvPicPr>
        <p:blipFill>
          <a:blip r:embed="rId2" cstate="print"/>
          <a:srcRect l="6977" t="6102"/>
          <a:stretch>
            <a:fillRect/>
          </a:stretch>
        </p:blipFill>
        <p:spPr>
          <a:xfrm>
            <a:off x="1219200" y="3505200"/>
            <a:ext cx="7086600" cy="3200400"/>
          </a:xfrm>
        </p:spPr>
      </p:pic>
      <p:sp>
        <p:nvSpPr>
          <p:cNvPr id="5" name="Rectangle 4"/>
          <p:cNvSpPr/>
          <p:nvPr/>
        </p:nvSpPr>
        <p:spPr>
          <a:xfrm>
            <a:off x="457200" y="1295400"/>
            <a:ext cx="7239000" cy="2246769"/>
          </a:xfrm>
          <a:prstGeom prst="rect">
            <a:avLst/>
          </a:prstGeom>
        </p:spPr>
        <p:txBody>
          <a:bodyPr wrap="square">
            <a:spAutoFit/>
          </a:bodyPr>
          <a:lstStyle/>
          <a:p>
            <a:pPr algn="just" fontAlgn="base"/>
            <a:r>
              <a:rPr lang="en-US" sz="1400" dirty="0" smtClean="0"/>
              <a:t>Cross-validation </a:t>
            </a:r>
            <a:r>
              <a:rPr lang="en-US" sz="1400" dirty="0"/>
              <a:t>is when you reserve part of your data to use in evaluating your model. There are different cross-validation methods. The simplest conceptually is to just take 70% (just making up a number here, it doesn't have to be 70%) of your data and use that for training, and then use the remaining 30% of the data to evaluate the model's performance. The reason you need different data for training and evaluating the model is to protect against overfitting. There are other (slightly more involved) cross-validation techniques, of course, like k-fold cross-validation, which often used in practice.</a:t>
            </a:r>
          </a:p>
          <a:p>
            <a:pPr algn="just" fontAlgn="base"/>
            <a:r>
              <a:rPr lang="en-US" sz="1400" dirty="0"/>
              <a:t>Grid search means you have a set of models (which differ from each other in their parameter values, which lie on a grid). What you do is you then train each of the models and evaluate it using cross-validation. You then select the one that performed best.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descr="Screen Shot 2018-07-23 at 8.00.40 PM.png"/>
          <p:cNvPicPr>
            <a:picLocks noGrp="1" noChangeAspect="1"/>
          </p:cNvPicPr>
          <p:nvPr>
            <p:ph idx="1"/>
          </p:nvPr>
        </p:nvPicPr>
        <p:blipFill>
          <a:blip r:embed="rId2" cstate="print"/>
          <a:stretch>
            <a:fillRect/>
          </a:stretch>
        </p:blipFill>
        <p:spPr>
          <a:xfrm>
            <a:off x="685800" y="381001"/>
            <a:ext cx="7010400" cy="3581400"/>
          </a:xfrm>
        </p:spPr>
      </p:pic>
      <p:pic>
        <p:nvPicPr>
          <p:cNvPr id="10" name="Picture 9" descr="Screen Shot 2018-07-23 at 8.00.51 PM.png"/>
          <p:cNvPicPr>
            <a:picLocks noChangeAspect="1"/>
          </p:cNvPicPr>
          <p:nvPr/>
        </p:nvPicPr>
        <p:blipFill>
          <a:blip r:embed="rId3" cstate="print"/>
          <a:stretch>
            <a:fillRect/>
          </a:stretch>
        </p:blipFill>
        <p:spPr>
          <a:xfrm>
            <a:off x="685800" y="3886200"/>
            <a:ext cx="7086600" cy="23622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 Method</a:t>
            </a:r>
            <a:endParaRPr lang="en-US" dirty="0"/>
          </a:p>
        </p:txBody>
      </p:sp>
      <p:pic>
        <p:nvPicPr>
          <p:cNvPr id="4" name="Content Placeholder 3" descr="Screen Shot 2018-07-23 at 8.01.00 PM.png"/>
          <p:cNvPicPr>
            <a:picLocks noGrp="1" noChangeAspect="1"/>
          </p:cNvPicPr>
          <p:nvPr>
            <p:ph idx="1"/>
          </p:nvPr>
        </p:nvPicPr>
        <p:blipFill>
          <a:blip r:embed="rId2" cstate="print"/>
          <a:stretch>
            <a:fillRect/>
          </a:stretch>
        </p:blipFill>
        <p:spPr>
          <a:xfrm>
            <a:off x="533400" y="3352800"/>
            <a:ext cx="7467600" cy="2643639"/>
          </a:xfrm>
        </p:spPr>
      </p:pic>
      <p:sp>
        <p:nvSpPr>
          <p:cNvPr id="3073" name="Rectangle 1"/>
          <p:cNvSpPr>
            <a:spLocks noChangeArrowheads="1"/>
          </p:cNvSpPr>
          <p:nvPr/>
        </p:nvSpPr>
        <p:spPr bwMode="auto">
          <a:xfrm>
            <a:off x="381000" y="1828800"/>
            <a:ext cx="7180171" cy="55399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effectLst/>
                <a:latin typeface="&amp;quot"/>
                <a:cs typeface="Arial" pitchFamily="34" charset="0"/>
              </a:rPr>
              <a:t>The evaluation matrix for this competition is </a:t>
            </a:r>
            <a:r>
              <a:rPr kumimoji="0" lang="en-US" sz="1000" b="0" i="0" u="none" strike="noStrike" cap="none" normalizeH="0" baseline="0" dirty="0" err="1" smtClean="0">
                <a:ln>
                  <a:noFill/>
                </a:ln>
                <a:effectLst/>
                <a:latin typeface="&amp;quot"/>
                <a:cs typeface="Arial" pitchFamily="34" charset="0"/>
              </a:rPr>
              <a:t>sMAPE</a:t>
            </a:r>
            <a:r>
              <a:rPr kumimoji="0" lang="en-US" sz="1000" b="0" i="0" u="none" strike="noStrike" cap="none" normalizeH="0" baseline="0" dirty="0" smtClean="0">
                <a:ln>
                  <a:noFill/>
                </a:ln>
                <a:effectLst/>
                <a:latin typeface="&amp;quot"/>
                <a:cs typeface="Arial" pitchFamily="34" charset="0"/>
              </a:rPr>
              <a:t> (Symmetric Mean Absolute Percentage Error). SMAPE is calculated as:</a:t>
            </a:r>
            <a:endParaRPr kumimoji="0" lang="en-US" sz="700" b="0" i="0" u="none" strike="noStrike" cap="none" normalizeH="0" baseline="0" dirty="0" smtClean="0">
              <a:ln>
                <a:noFill/>
              </a:ln>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effectLst/>
                <a:latin typeface="&amp;quot"/>
                <a:cs typeface="Arial" pitchFamily="34" charset="0"/>
              </a:rPr>
              <a:t>  </a:t>
            </a:r>
            <a:endParaRPr kumimoji="0" lang="en-US" sz="700" b="0" i="0" u="none" strike="noStrike" cap="none" normalizeH="0" baseline="0" dirty="0" smtClean="0">
              <a:ln>
                <a:noFill/>
              </a:ln>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effectLst/>
                <a:latin typeface="&amp;quot"/>
                <a:cs typeface="Arial" pitchFamily="34" charset="0"/>
              </a:rPr>
              <a:t>The </a:t>
            </a:r>
            <a:r>
              <a:rPr kumimoji="0" lang="en-US" sz="1000" b="0" i="0" u="none" strike="noStrike" cap="none" normalizeH="0" baseline="0" dirty="0" err="1" smtClean="0">
                <a:ln>
                  <a:noFill/>
                </a:ln>
                <a:effectLst/>
                <a:latin typeface="&amp;quot"/>
                <a:cs typeface="Arial" pitchFamily="34" charset="0"/>
              </a:rPr>
              <a:t>leaderboard</a:t>
            </a:r>
            <a:r>
              <a:rPr kumimoji="0" lang="en-US" sz="1000" b="0" i="0" u="none" strike="noStrike" cap="none" normalizeH="0" baseline="0" dirty="0" smtClean="0">
                <a:ln>
                  <a:noFill/>
                </a:ln>
                <a:effectLst/>
                <a:latin typeface="&amp;quot"/>
                <a:cs typeface="Arial" pitchFamily="34" charset="0"/>
              </a:rPr>
              <a:t> score is based on SMAPE. Lower the SMAPE, higher is your score on the </a:t>
            </a:r>
            <a:r>
              <a:rPr kumimoji="0" lang="en-US" sz="1000" b="0" i="0" u="none" strike="noStrike" cap="none" normalizeH="0" baseline="0" dirty="0" err="1" smtClean="0">
                <a:ln>
                  <a:noFill/>
                </a:ln>
                <a:effectLst/>
                <a:latin typeface="&amp;quot"/>
                <a:cs typeface="Arial" pitchFamily="34" charset="0"/>
              </a:rPr>
              <a:t>leaderboard</a:t>
            </a:r>
            <a:r>
              <a:rPr kumimoji="0" lang="en-US" sz="1000" b="0" i="0" u="none" strike="noStrike" cap="none" normalizeH="0" baseline="0" dirty="0" smtClean="0">
                <a:ln>
                  <a:noFill/>
                </a:ln>
                <a:effectLst/>
                <a:latin typeface="&amp;quot"/>
                <a:cs typeface="Arial" pitchFamily="34" charset="0"/>
              </a:rPr>
              <a:t>. </a:t>
            </a:r>
            <a:endParaRPr kumimoji="0" lang="en-US" sz="3100" b="0" i="0" u="none" strike="noStrike" cap="none" normalizeH="0" baseline="0" dirty="0" smtClean="0">
              <a:ln>
                <a:noFill/>
              </a:ln>
              <a:effectLst/>
              <a:latin typeface="&amp;quot"/>
              <a:cs typeface="Arial" pitchFamily="34" charset="0"/>
            </a:endParaRPr>
          </a:p>
        </p:txBody>
      </p:sp>
      <p:pic>
        <p:nvPicPr>
          <p:cNvPr id="3074" name="Picture 2" descr="https://lh6.googleusercontent.com/5YU22xjHnuSfN5BV8famh6M2NoagYTLg91ON0QfMfjRu612-iGX_hjKJr3_SMKxi1ibEOp0wo3K4fou4c5E7tBGJ17Ck9oH21R1welHmpTiaEgbTsoCT_Wh0HtCCK7aK3FYIKZbuFw4yKZp2Tg"/>
          <p:cNvPicPr>
            <a:picLocks noChangeAspect="1" noChangeArrowheads="1"/>
          </p:cNvPicPr>
          <p:nvPr/>
        </p:nvPicPr>
        <p:blipFill>
          <a:blip r:embed="rId3" cstate="print"/>
          <a:srcRect/>
          <a:stretch>
            <a:fillRect/>
          </a:stretch>
        </p:blipFill>
        <p:spPr bwMode="auto">
          <a:xfrm>
            <a:off x="2057400" y="2438400"/>
            <a:ext cx="2533650" cy="495300"/>
          </a:xfrm>
          <a:prstGeom prst="rect">
            <a:avLst/>
          </a:prstGeom>
          <a:noFill/>
        </p:spPr>
      </p:pic>
    </p:spTree>
  </p:cSld>
  <p:clrMapOvr>
    <a:masterClrMapping/>
  </p:clrMapOvr>
</p:sld>
</file>

<file path=ppt/theme/theme1.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139</TotalTime>
  <Words>749</Words>
  <Application>Microsoft Office PowerPoint</Application>
  <PresentationFormat>On-screen Show (4:3)</PresentationFormat>
  <Paragraphs>28</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Technic</vt:lpstr>
      <vt:lpstr>Harshit Khandelwal Maharaja Agrasen institute of technology, ip university </vt:lpstr>
      <vt:lpstr>Data preprocessing steps</vt:lpstr>
      <vt:lpstr>Slide 3</vt:lpstr>
      <vt:lpstr>Slide 4</vt:lpstr>
      <vt:lpstr>Feature Selection</vt:lpstr>
      <vt:lpstr>Slide 6</vt:lpstr>
      <vt:lpstr>Machine Learning Model</vt:lpstr>
      <vt:lpstr>Slide 8</vt:lpstr>
      <vt:lpstr>Evaluation Method</vt:lpstr>
      <vt:lpstr>Final Step</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Harshit Khandelwal</dc:title>
  <dc:creator>acer</dc:creator>
  <cp:lastModifiedBy>acer</cp:lastModifiedBy>
  <cp:revision>15</cp:revision>
  <dcterms:created xsi:type="dcterms:W3CDTF">2018-07-23T13:27:23Z</dcterms:created>
  <dcterms:modified xsi:type="dcterms:W3CDTF">2018-07-25T09:25:37Z</dcterms:modified>
</cp:coreProperties>
</file>