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3"/>
  </p:normalViewPr>
  <p:slideViewPr>
    <p:cSldViewPr snapToGrid="0" snapToObjects="1">
      <p:cViewPr varScale="1">
        <p:scale>
          <a:sx n="76" d="100"/>
          <a:sy n="7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FE2D-989C-B258-1CBA-9D07FE5C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D7629-1067-3BAD-4D35-8F1D52734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A15C1-518F-CF21-C530-D319FEE2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A6A7-60D6-F8CE-6504-F024FC01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84F3-CFF1-518E-048B-F52622DB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D58-07CA-2393-DBDC-D167AA8A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2CDA0-9973-765F-0E71-91755CE2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AD0C-41C3-F3C5-1056-884463D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1611-5558-9DA1-3218-430CFEBF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F484-A5F1-2BF5-FD1E-E048B74C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14B05-C8EB-415A-BC58-0AABCBAD8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35C60-CEB3-8BC7-C339-E3C4C2DB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6DB4-E237-39E2-EC44-FF76F153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C8D6E-E1B4-82A5-D132-5CEB8401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2E90-C002-53AE-273B-CE24288B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20DB-9976-441F-015E-C1C48D03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5984-D264-A659-56A1-8DE9221C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851D-09C8-F375-B217-FDE247B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FFB7-2924-490D-EA8B-09117BF3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AEA6-8934-E8D1-661D-60D6FC13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060A-5C7E-9F19-404C-FE80C80B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CC3C-A0FA-8970-E986-B17C1C3C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4368-036F-E4CB-5779-12D8C0CD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AA8B-D662-34AB-363E-DCAB76A7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2AE90-BA89-4211-F96B-2CF92CE2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AB35-8A95-6983-89B0-602B7488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8D80-07DB-1DA5-5B20-687E3B9EA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BB85A-D7DD-2CF3-B37A-AC9AF684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A2C0-5EC7-752D-40CB-ACD7B146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74D2-E744-31DD-6EE2-D99D5E59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418C6-5BAF-1DC6-D7E2-D9F247E7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E5CE-8114-4784-75BD-1D95A66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DF90C-F1F5-8730-6FE1-92E4EDC9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A620-70EC-6C53-2D28-07776ADE5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3EF9-5CF3-288F-DA36-F5FE723F1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93B59-8F62-E673-BF2E-6120F0A1B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1568-63DD-E30D-0324-84F84F41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4D3C7-A597-7295-E7B9-4B8DC633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C29F9-F169-E8CD-DAA2-8133D851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8ED7-25BA-297A-93C5-CC52597E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B2775-46EA-5342-601A-0E938B96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5205A-98E0-862F-1C81-E6312942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69A4B-BD03-3407-EC64-805EF164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9F5B-83A2-4A6E-BD6B-7DDC816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67B5C-5915-AADC-C287-84AB8489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F35F2-E0B4-EE14-E339-9C14570A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E6A2-C82E-3CC0-F962-81E238C2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5C5A-8BFE-55A6-ADE8-E94101E7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A5559-B604-AF3D-CAC7-9335EAA7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6A74A-3461-DD32-33B7-3391A26D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7AA1-E63F-1BD8-7688-15C08762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5E5A-1AC7-040E-98A5-99A1E15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3A8D-99B0-D91E-17B9-CA7A093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F75BD-AE62-1C23-8744-614382CE6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25071-9460-307E-586B-F1E9BD4CC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38DEA-BB63-3984-BE08-4F0D4A52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358F5-4C03-1C2D-483C-F27BE34A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B5E33-1564-3555-8EF2-31D00CCB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CF238-B1A0-0115-B0F7-A15E5269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4BCB-5580-64B6-3B90-2CB13051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FC86-F72B-F5D4-A497-23EDC154B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5851-CD53-674F-8B20-9CED7D3C634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344F-A511-A2D7-4494-184BF7B06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E22-9AF8-052C-5EBE-44EA4CAA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CE4-33C0-E245-BD5D-D25B2BF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DAE8C-068A-56CE-134F-8FD7001E03ED}"/>
              </a:ext>
            </a:extLst>
          </p:cNvPr>
          <p:cNvSpPr txBox="1"/>
          <p:nvPr/>
        </p:nvSpPr>
        <p:spPr>
          <a:xfrm>
            <a:off x="1879600" y="2769719"/>
            <a:ext cx="330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C3C9C-A947-1750-F15B-564954FF6A4C}"/>
              </a:ext>
            </a:extLst>
          </p:cNvPr>
          <p:cNvSpPr txBox="1"/>
          <p:nvPr/>
        </p:nvSpPr>
        <p:spPr>
          <a:xfrm>
            <a:off x="1879600" y="500652"/>
            <a:ext cx="330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CE95A-A12F-3F73-B6B4-F940001BB505}"/>
              </a:ext>
            </a:extLst>
          </p:cNvPr>
          <p:cNvSpPr txBox="1"/>
          <p:nvPr/>
        </p:nvSpPr>
        <p:spPr>
          <a:xfrm>
            <a:off x="4182533" y="1585555"/>
            <a:ext cx="612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“electronic health record system” AND “epic”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C697EF-9AE3-BAF1-4A0C-DAC284CE7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83406"/>
              </p:ext>
            </p:extLst>
          </p:nvPr>
        </p:nvGraphicFramePr>
        <p:xfrm>
          <a:off x="1710267" y="3941506"/>
          <a:ext cx="1002453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907">
                  <a:extLst>
                    <a:ext uri="{9D8B030D-6E8A-4147-A177-3AD203B41FA5}">
                      <a16:colId xmlns:a16="http://schemas.microsoft.com/office/drawing/2014/main" val="2301771791"/>
                    </a:ext>
                  </a:extLst>
                </a:gridCol>
                <a:gridCol w="2004907">
                  <a:extLst>
                    <a:ext uri="{9D8B030D-6E8A-4147-A177-3AD203B41FA5}">
                      <a16:colId xmlns:a16="http://schemas.microsoft.com/office/drawing/2014/main" val="3334435600"/>
                    </a:ext>
                  </a:extLst>
                </a:gridCol>
                <a:gridCol w="2004907">
                  <a:extLst>
                    <a:ext uri="{9D8B030D-6E8A-4147-A177-3AD203B41FA5}">
                      <a16:colId xmlns:a16="http://schemas.microsoft.com/office/drawing/2014/main" val="3648349764"/>
                    </a:ext>
                  </a:extLst>
                </a:gridCol>
                <a:gridCol w="2004907">
                  <a:extLst>
                    <a:ext uri="{9D8B030D-6E8A-4147-A177-3AD203B41FA5}">
                      <a16:colId xmlns:a16="http://schemas.microsoft.com/office/drawing/2014/main" val="3428650647"/>
                    </a:ext>
                  </a:extLst>
                </a:gridCol>
                <a:gridCol w="2004907">
                  <a:extLst>
                    <a:ext uri="{9D8B030D-6E8A-4147-A177-3AD203B41FA5}">
                      <a16:colId xmlns:a16="http://schemas.microsoft.com/office/drawing/2014/main" val="30149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Search Hit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Relevancy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9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Blah 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Epic systems…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MSNBC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Blah blah 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Epic recently…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7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123459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 you have ever…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1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AC5F0F-2A5C-DC54-40FA-B83B68CFB099}"/>
              </a:ext>
            </a:extLst>
          </p:cNvPr>
          <p:cNvSpPr/>
          <p:nvPr/>
        </p:nvSpPr>
        <p:spPr>
          <a:xfrm>
            <a:off x="2912533" y="914400"/>
            <a:ext cx="5401734" cy="502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/>
              <a:t>All articles that exist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EA8EF1-5C1E-F91F-67A8-278EBBCA8E72}"/>
              </a:ext>
            </a:extLst>
          </p:cNvPr>
          <p:cNvSpPr/>
          <p:nvPr/>
        </p:nvSpPr>
        <p:spPr>
          <a:xfrm>
            <a:off x="5393266" y="1176865"/>
            <a:ext cx="2057400" cy="206586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Articles discovered by Blackwing for a given search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A6330-4E5B-0EF2-4BA4-B1DAE0A580C1}"/>
              </a:ext>
            </a:extLst>
          </p:cNvPr>
          <p:cNvSpPr txBox="1"/>
          <p:nvPr/>
        </p:nvSpPr>
        <p:spPr>
          <a:xfrm>
            <a:off x="8585200" y="1176865"/>
            <a:ext cx="1642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Articles that will be fed into MLDS pipeline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D40309-C000-7268-5D63-845544E9D0AE}"/>
              </a:ext>
            </a:extLst>
          </p:cNvPr>
          <p:cNvCxnSpPr>
            <a:stCxn id="4" idx="1"/>
          </p:cNvCxnSpPr>
          <p:nvPr/>
        </p:nvCxnSpPr>
        <p:spPr>
          <a:xfrm flipH="1">
            <a:off x="7196667" y="1838585"/>
            <a:ext cx="1388533" cy="19341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CCCF44-19E0-AA87-6F53-BC5E896648F9}"/>
              </a:ext>
            </a:extLst>
          </p:cNvPr>
          <p:cNvSpPr/>
          <p:nvPr/>
        </p:nvSpPr>
        <p:spPr>
          <a:xfrm>
            <a:off x="256705" y="966863"/>
            <a:ext cx="1871272" cy="944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/>
          </a:p>
          <a:p>
            <a:r>
              <a:rPr lang="en-US" sz="1400" b="1" dirty="0"/>
              <a:t>Data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Cleaning</a:t>
            </a:r>
          </a:p>
          <a:p>
            <a:pPr marL="285750" indent="-285750" algn="ctr">
              <a:buFontTx/>
              <a:buChar char="-"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605433-9590-21DA-33A4-77219D351E54}"/>
              </a:ext>
            </a:extLst>
          </p:cNvPr>
          <p:cNvSpPr/>
          <p:nvPr/>
        </p:nvSpPr>
        <p:spPr>
          <a:xfrm>
            <a:off x="5453922" y="966864"/>
            <a:ext cx="3124202" cy="9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Universal Sentence Encoder (USE)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same embedding can serve many pipelines/many types of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E6DC-95AA-7ABC-404E-384081798FCB}"/>
              </a:ext>
            </a:extLst>
          </p:cNvPr>
          <p:cNvSpPr/>
          <p:nvPr/>
        </p:nvSpPr>
        <p:spPr>
          <a:xfrm>
            <a:off x="2589551" y="966864"/>
            <a:ext cx="2440897" cy="9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Syndicated Content Part 1: Exact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MD5 Hash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AC27A-17EF-ACE7-710B-7E2811091602}"/>
              </a:ext>
            </a:extLst>
          </p:cNvPr>
          <p:cNvSpPr/>
          <p:nvPr/>
        </p:nvSpPr>
        <p:spPr>
          <a:xfrm>
            <a:off x="4945505" y="2507102"/>
            <a:ext cx="2294744" cy="1510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Syndicated Content Part 2: Near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Semantic Similarity by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kind of clustering?  Who knows.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A947A-A7D1-6E7F-7633-B4A92C0A5979}"/>
              </a:ext>
            </a:extLst>
          </p:cNvPr>
          <p:cNvSpPr/>
          <p:nvPr/>
        </p:nvSpPr>
        <p:spPr>
          <a:xfrm>
            <a:off x="7726810" y="2274753"/>
            <a:ext cx="3124202" cy="197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Feature Store Creation with FAISS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SimHash style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Parallelized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Efficient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Index linked to document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Index can re-build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same index can serve many pipelines/many types of tasks</a:t>
            </a:r>
          </a:p>
          <a:p>
            <a:pPr algn="ctr"/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5509F1-61BB-49BD-05AD-AEBEE863FD6E}"/>
              </a:ext>
            </a:extLst>
          </p:cNvPr>
          <p:cNvSpPr/>
          <p:nvPr/>
        </p:nvSpPr>
        <p:spPr>
          <a:xfrm>
            <a:off x="7726810" y="5261549"/>
            <a:ext cx="2928079" cy="77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Ad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Classification Probability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Trained on Open Source Ad 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21819D-0C36-5877-2963-0B65A8D4A297}"/>
              </a:ext>
            </a:extLst>
          </p:cNvPr>
          <p:cNvSpPr/>
          <p:nvPr/>
        </p:nvSpPr>
        <p:spPr>
          <a:xfrm>
            <a:off x="1232936" y="2492111"/>
            <a:ext cx="3226008" cy="155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Semantic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Haystack pipeline on top of FAISS feature store (document 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Similarity score from FAISS’ range search used as semantic relevancy score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4FD5A-519A-033D-0CC0-205DCA55029E}"/>
              </a:ext>
            </a:extLst>
          </p:cNvPr>
          <p:cNvSpPr/>
          <p:nvPr/>
        </p:nvSpPr>
        <p:spPr>
          <a:xfrm>
            <a:off x="256705" y="4708318"/>
            <a:ext cx="3580777" cy="188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Relevancy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Semantic relevancy score adjusted by ad probability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Syndicated content 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Output = list of articles ranked by semantic relevancy to search terms and grouped by syndication, with probable ads being ranked lower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530AF-D6B3-D54D-114D-5A5D50482FBB}"/>
              </a:ext>
            </a:extLst>
          </p:cNvPr>
          <p:cNvSpPr txBox="1"/>
          <p:nvPr/>
        </p:nvSpPr>
        <p:spPr>
          <a:xfrm>
            <a:off x="4458944" y="153211"/>
            <a:ext cx="244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Workflow DAG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145920-FDBD-9967-EB46-91E54DB1308C}"/>
              </a:ext>
            </a:extLst>
          </p:cNvPr>
          <p:cNvCxnSpPr>
            <a:cxnSpLocks/>
          </p:cNvCxnSpPr>
          <p:nvPr/>
        </p:nvCxnSpPr>
        <p:spPr>
          <a:xfrm>
            <a:off x="2136409" y="1442533"/>
            <a:ext cx="461574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BCC320-866E-422A-BB5D-8CACF386BF6B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030448" y="1439055"/>
            <a:ext cx="423474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1FCD314-CEEF-5AB0-1A3C-0D134857B0E6}"/>
              </a:ext>
            </a:extLst>
          </p:cNvPr>
          <p:cNvCxnSpPr>
            <a:stCxn id="3" idx="3"/>
            <a:endCxn id="6" idx="3"/>
          </p:cNvCxnSpPr>
          <p:nvPr/>
        </p:nvCxnSpPr>
        <p:spPr>
          <a:xfrm>
            <a:off x="8578124" y="1439055"/>
            <a:ext cx="2272888" cy="1823176"/>
          </a:xfrm>
          <a:prstGeom prst="bentConnector3">
            <a:avLst>
              <a:gd name="adj1" fmla="val 117508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926546B-52E8-0826-2F4E-F267B0484B73}"/>
              </a:ext>
            </a:extLst>
          </p:cNvPr>
          <p:cNvCxnSpPr>
            <a:stCxn id="3" idx="3"/>
            <a:endCxn id="7" idx="3"/>
          </p:cNvCxnSpPr>
          <p:nvPr/>
        </p:nvCxnSpPr>
        <p:spPr>
          <a:xfrm>
            <a:off x="8578124" y="1439055"/>
            <a:ext cx="2076765" cy="4211301"/>
          </a:xfrm>
          <a:prstGeom prst="bentConnector3">
            <a:avLst>
              <a:gd name="adj1" fmla="val 128946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FC74D4-0DEC-90A9-BA95-4ACF38AAA969}"/>
              </a:ext>
            </a:extLst>
          </p:cNvPr>
          <p:cNvSpPr txBox="1"/>
          <p:nvPr/>
        </p:nvSpPr>
        <p:spPr>
          <a:xfrm>
            <a:off x="11259981" y="3544705"/>
            <a:ext cx="492443" cy="238812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dirty="0"/>
              <a:t>Parallel Processing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83C895-FC07-5998-C5C7-B37E4D57ADB6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7240249" y="3262231"/>
            <a:ext cx="486561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329DE1-37F1-5947-BF01-7D8CBE61A26B}"/>
              </a:ext>
            </a:extLst>
          </p:cNvPr>
          <p:cNvCxnSpPr>
            <a:stCxn id="5" idx="1"/>
            <a:endCxn id="8" idx="3"/>
          </p:cNvCxnSpPr>
          <p:nvPr/>
        </p:nvCxnSpPr>
        <p:spPr>
          <a:xfrm flipH="1">
            <a:off x="4458944" y="3262232"/>
            <a:ext cx="486561" cy="562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3FC15C-1BE0-B743-B80E-713ABF1812FD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837482" y="5650356"/>
            <a:ext cx="3889328" cy="281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3B6E55C9-A1E4-111E-CA75-6781E1E097A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114154" y="3976532"/>
            <a:ext cx="664726" cy="798846"/>
          </a:xfrm>
          <a:prstGeom prst="bentConnector3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9D7A438-C2A3-35FB-BF58-E8DAAE657051}"/>
              </a:ext>
            </a:extLst>
          </p:cNvPr>
          <p:cNvSpPr/>
          <p:nvPr/>
        </p:nvSpPr>
        <p:spPr>
          <a:xfrm>
            <a:off x="9338212" y="171756"/>
            <a:ext cx="37635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9CFAEF-0DE5-536B-7C61-DDAACF74366F}"/>
              </a:ext>
            </a:extLst>
          </p:cNvPr>
          <p:cNvSpPr txBox="1"/>
          <p:nvPr/>
        </p:nvSpPr>
        <p:spPr>
          <a:xfrm>
            <a:off x="9764382" y="109353"/>
            <a:ext cx="178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Optional Step</a:t>
            </a:r>
          </a:p>
        </p:txBody>
      </p:sp>
    </p:spTree>
    <p:extLst>
      <p:ext uri="{BB962C8B-B14F-4D97-AF65-F5344CB8AC3E}">
        <p14:creationId xmlns:p14="http://schemas.microsoft.com/office/powerpoint/2010/main" val="346879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F99E9FEB-063E-6B26-AD57-2DED9963CFF3}"/>
              </a:ext>
            </a:extLst>
          </p:cNvPr>
          <p:cNvSpPr/>
          <p:nvPr/>
        </p:nvSpPr>
        <p:spPr>
          <a:xfrm rot="10800000">
            <a:off x="2895600" y="1092200"/>
            <a:ext cx="6400800" cy="4673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1BA32-3933-1FC5-A8DD-00E2D5F8925D}"/>
              </a:ext>
            </a:extLst>
          </p:cNvPr>
          <p:cNvSpPr txBox="1"/>
          <p:nvPr/>
        </p:nvSpPr>
        <p:spPr>
          <a:xfrm>
            <a:off x="5300134" y="2044004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Amount of Data Processed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D4C3-B838-02E3-6D01-DB0AF2E33A04}"/>
              </a:ext>
            </a:extLst>
          </p:cNvPr>
          <p:cNvSpPr txBox="1"/>
          <p:nvPr/>
        </p:nvSpPr>
        <p:spPr>
          <a:xfrm>
            <a:off x="9406466" y="2736501"/>
            <a:ext cx="194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Pipeline Progression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F363FD-C8C4-68EF-C7EE-19099C7D1DEF}"/>
              </a:ext>
            </a:extLst>
          </p:cNvPr>
          <p:cNvCxnSpPr/>
          <p:nvPr/>
        </p:nvCxnSpPr>
        <p:spPr>
          <a:xfrm>
            <a:off x="9296400" y="1092199"/>
            <a:ext cx="0" cy="4512734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3AD166-A996-EFAC-D4C9-21A974E22716}"/>
              </a:ext>
            </a:extLst>
          </p:cNvPr>
          <p:cNvSpPr txBox="1"/>
          <p:nvPr/>
        </p:nvSpPr>
        <p:spPr>
          <a:xfrm>
            <a:off x="1286935" y="1337733"/>
            <a:ext cx="18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Syndicated Content Part 1: Exact Duplicates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CA98C-742E-D6F7-CD17-A4AFA964C87E}"/>
              </a:ext>
            </a:extLst>
          </p:cNvPr>
          <p:cNvSpPr txBox="1"/>
          <p:nvPr/>
        </p:nvSpPr>
        <p:spPr>
          <a:xfrm>
            <a:off x="1286934" y="2967334"/>
            <a:ext cx="165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Syndicated Content Part 2: Near Duplicates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7871-0446-1173-3CCC-69E916477C6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32668" y="1799398"/>
            <a:ext cx="643465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DC5C7-AEDE-8A0B-E811-D6F0811EE1C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46401" y="3428999"/>
            <a:ext cx="2353732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8E997-A870-5AA2-492A-51BA6A87236D}"/>
              </a:ext>
            </a:extLst>
          </p:cNvPr>
          <p:cNvSpPr txBox="1"/>
          <p:nvPr/>
        </p:nvSpPr>
        <p:spPr>
          <a:xfrm>
            <a:off x="1346202" y="4587920"/>
            <a:ext cx="143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Semantic Search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CBE26C-EE8C-EBA7-14AA-72250319842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85535" y="4911085"/>
            <a:ext cx="3285066" cy="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9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26EC95B2-4E8C-001C-4435-382EA24EFBDA}"/>
              </a:ext>
            </a:extLst>
          </p:cNvPr>
          <p:cNvSpPr/>
          <p:nvPr/>
        </p:nvSpPr>
        <p:spPr>
          <a:xfrm>
            <a:off x="4157133" y="429567"/>
            <a:ext cx="3395134" cy="19749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Haystack Document Store with FAISS </a:t>
            </a:r>
            <a:r>
              <a:rPr lang="en-US" sz="2000" dirty="0"/>
              <a:t>Index</a:t>
            </a:r>
            <a:r>
              <a:rPr lang="en-US" dirty="0"/>
              <a:t> (a.k.a. Feature Store)</a:t>
            </a:r>
          </a:p>
        </p:txBody>
      </p:sp>
      <p:sp>
        <p:nvSpPr>
          <p:cNvPr id="3" name="Plaque 2">
            <a:extLst>
              <a:ext uri="{FF2B5EF4-FFF2-40B4-BE49-F238E27FC236}">
                <a16:creationId xmlns:a16="http://schemas.microsoft.com/office/drawing/2014/main" id="{290ED106-AB98-8B6A-FB40-96F8AE15D49A}"/>
              </a:ext>
            </a:extLst>
          </p:cNvPr>
          <p:cNvSpPr/>
          <p:nvPr/>
        </p:nvSpPr>
        <p:spPr>
          <a:xfrm>
            <a:off x="2810933" y="3979333"/>
            <a:ext cx="1524000" cy="1270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Search</a:t>
            </a:r>
          </a:p>
        </p:txBody>
      </p:sp>
      <p:sp>
        <p:nvSpPr>
          <p:cNvPr id="4" name="Plaque 3">
            <a:extLst>
              <a:ext uri="{FF2B5EF4-FFF2-40B4-BE49-F238E27FC236}">
                <a16:creationId xmlns:a16="http://schemas.microsoft.com/office/drawing/2014/main" id="{F0AAD440-A1AD-62B6-9FC6-160CD6206EBA}"/>
              </a:ext>
            </a:extLst>
          </p:cNvPr>
          <p:cNvSpPr/>
          <p:nvPr/>
        </p:nvSpPr>
        <p:spPr>
          <a:xfrm>
            <a:off x="5092700" y="3979333"/>
            <a:ext cx="1524000" cy="1270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Similarity</a:t>
            </a:r>
          </a:p>
        </p:txBody>
      </p:sp>
      <p:sp>
        <p:nvSpPr>
          <p:cNvPr id="5" name="Plaque 4">
            <a:extLst>
              <a:ext uri="{FF2B5EF4-FFF2-40B4-BE49-F238E27FC236}">
                <a16:creationId xmlns:a16="http://schemas.microsoft.com/office/drawing/2014/main" id="{D3928C97-6BD2-6297-77D5-028E4A985874}"/>
              </a:ext>
            </a:extLst>
          </p:cNvPr>
          <p:cNvSpPr/>
          <p:nvPr/>
        </p:nvSpPr>
        <p:spPr>
          <a:xfrm>
            <a:off x="7374467" y="3979333"/>
            <a:ext cx="1524000" cy="1270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Answering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65BFA-F7FA-17F1-6063-D4926ADF0892}"/>
              </a:ext>
            </a:extLst>
          </p:cNvPr>
          <p:cNvSpPr txBox="1"/>
          <p:nvPr/>
        </p:nvSpPr>
        <p:spPr>
          <a:xfrm>
            <a:off x="4157133" y="5966768"/>
            <a:ext cx="387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Possible Downstream Tasks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E7EE0A-DAF4-3ABC-B862-B1AE7759902D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572933" y="2404533"/>
            <a:ext cx="2281767" cy="157480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B1293C-45ED-B8A9-BA2A-109042C6D03F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5854700" y="2404533"/>
            <a:ext cx="0" cy="157480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B1CDE4-0AE7-F031-982C-0FD52F295A21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5854700" y="2404533"/>
            <a:ext cx="2281767" cy="157480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B60A60BF-ABE8-4DD5-B968-0CCC0ED21BFC}"/>
              </a:ext>
            </a:extLst>
          </p:cNvPr>
          <p:cNvSpPr/>
          <p:nvPr/>
        </p:nvSpPr>
        <p:spPr>
          <a:xfrm rot="16200000">
            <a:off x="5462671" y="2614523"/>
            <a:ext cx="809449" cy="6079067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30A55-37B7-86A6-1613-93249D61B2EB}"/>
              </a:ext>
            </a:extLst>
          </p:cNvPr>
          <p:cNvSpPr txBox="1"/>
          <p:nvPr/>
        </p:nvSpPr>
        <p:spPr>
          <a:xfrm>
            <a:off x="8034866" y="777670"/>
            <a:ext cx="2243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Use a Feature Store?</a:t>
            </a:r>
          </a:p>
        </p:txBody>
      </p:sp>
    </p:spTree>
    <p:extLst>
      <p:ext uri="{BB962C8B-B14F-4D97-AF65-F5344CB8AC3E}">
        <p14:creationId xmlns:p14="http://schemas.microsoft.com/office/powerpoint/2010/main" val="331123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93C592-6312-0A80-F529-DC0955AD7A4B}"/>
              </a:ext>
            </a:extLst>
          </p:cNvPr>
          <p:cNvSpPr/>
          <p:nvPr/>
        </p:nvSpPr>
        <p:spPr>
          <a:xfrm>
            <a:off x="1871133" y="1591733"/>
            <a:ext cx="1811867" cy="17780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98EA4B-DF57-A02D-5BD3-42DAEBD7986B}"/>
              </a:ext>
            </a:extLst>
          </p:cNvPr>
          <p:cNvSpPr/>
          <p:nvPr/>
        </p:nvSpPr>
        <p:spPr>
          <a:xfrm>
            <a:off x="3132667" y="474133"/>
            <a:ext cx="1811867" cy="1778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C48321-85DB-06BF-F2EB-159831979AD6}"/>
              </a:ext>
            </a:extLst>
          </p:cNvPr>
          <p:cNvSpPr/>
          <p:nvPr/>
        </p:nvSpPr>
        <p:spPr>
          <a:xfrm>
            <a:off x="3369734" y="1134533"/>
            <a:ext cx="1811867" cy="1778000"/>
          </a:xfrm>
          <a:prstGeom prst="ellips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4E8F11-F8C0-FA7E-33DE-ACD521942237}"/>
              </a:ext>
            </a:extLst>
          </p:cNvPr>
          <p:cNvSpPr/>
          <p:nvPr/>
        </p:nvSpPr>
        <p:spPr>
          <a:xfrm>
            <a:off x="3369734" y="2252133"/>
            <a:ext cx="1811867" cy="1778000"/>
          </a:xfrm>
          <a:prstGeom prst="ellips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32EE3-D986-2B09-0F52-A66350879CF5}"/>
              </a:ext>
            </a:extLst>
          </p:cNvPr>
          <p:cNvSpPr txBox="1"/>
          <p:nvPr/>
        </p:nvSpPr>
        <p:spPr>
          <a:xfrm>
            <a:off x="1651000" y="4879833"/>
            <a:ext cx="889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Should we group non-exact match syndicated content in the search results?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If not, then we do not need to find non-exact match syndicated content.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E1321-3BC9-941B-1BDE-5DC3949297B6}"/>
              </a:ext>
            </a:extLst>
          </p:cNvPr>
          <p:cNvSpPr txBox="1"/>
          <p:nvPr/>
        </p:nvSpPr>
        <p:spPr>
          <a:xfrm>
            <a:off x="6206068" y="632376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is the query</a:t>
            </a:r>
          </a:p>
          <a:p>
            <a:endParaRPr lang="en-US" dirty="0"/>
          </a:p>
          <a:p>
            <a:r>
              <a:rPr lang="en-US" dirty="0"/>
              <a:t>4 and 5 are more closely related to one another than either is to 1, suppose they are syndicated</a:t>
            </a:r>
          </a:p>
          <a:p>
            <a:endParaRPr lang="en-US" dirty="0"/>
          </a:p>
          <a:p>
            <a:r>
              <a:rPr lang="en-US" dirty="0"/>
              <a:t>4 is the most similar search result to 3</a:t>
            </a:r>
          </a:p>
          <a:p>
            <a:endParaRPr lang="en-US" dirty="0"/>
          </a:p>
          <a:p>
            <a:r>
              <a:rPr lang="en-US" dirty="0"/>
              <a:t>5 is just outside the similarity range of 3</a:t>
            </a:r>
          </a:p>
          <a:p>
            <a:endParaRPr lang="en-US" dirty="0"/>
          </a:p>
          <a:p>
            <a:r>
              <a:rPr lang="en-US" sz="2000" b="1" dirty="0"/>
              <a:t>Search result options: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E9189-8D78-952D-0B5D-00B6E03D9B68}"/>
              </a:ext>
            </a:extLst>
          </p:cNvPr>
          <p:cNvSpPr txBox="1"/>
          <p:nvPr/>
        </p:nvSpPr>
        <p:spPr>
          <a:xfrm>
            <a:off x="6350001" y="3725333"/>
            <a:ext cx="330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  <a:p>
            <a:r>
              <a:rPr lang="en-US" sz="2000" dirty="0"/>
              <a:t>5</a:t>
            </a:r>
          </a:p>
          <a:p>
            <a:r>
              <a:rPr lang="en-US" sz="2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AEA6-5050-1BEC-2EDA-26522693E694}"/>
              </a:ext>
            </a:extLst>
          </p:cNvPr>
          <p:cNvSpPr txBox="1"/>
          <p:nvPr/>
        </p:nvSpPr>
        <p:spPr>
          <a:xfrm>
            <a:off x="9446681" y="3748514"/>
            <a:ext cx="330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D9FDD-1EA6-4D58-E570-7FA063A23F7D}"/>
              </a:ext>
            </a:extLst>
          </p:cNvPr>
          <p:cNvSpPr txBox="1"/>
          <p:nvPr/>
        </p:nvSpPr>
        <p:spPr>
          <a:xfrm>
            <a:off x="6819903" y="3748514"/>
            <a:ext cx="225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Group </a:t>
            </a:r>
          </a:p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syndicated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54978-52D7-2AA8-816C-E1BE2C57E92B}"/>
              </a:ext>
            </a:extLst>
          </p:cNvPr>
          <p:cNvSpPr txBox="1"/>
          <p:nvPr/>
        </p:nvSpPr>
        <p:spPr>
          <a:xfrm>
            <a:off x="9937743" y="3849672"/>
            <a:ext cx="190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by relevancy to query</a:t>
            </a:r>
          </a:p>
        </p:txBody>
      </p:sp>
    </p:spTree>
    <p:extLst>
      <p:ext uri="{BB962C8B-B14F-4D97-AF65-F5344CB8AC3E}">
        <p14:creationId xmlns:p14="http://schemas.microsoft.com/office/powerpoint/2010/main" val="250960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381</Words>
  <Application>Microsoft Macintosh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Lincoln</dc:creator>
  <cp:lastModifiedBy>Nicholas Lincoln</cp:lastModifiedBy>
  <cp:revision>5</cp:revision>
  <dcterms:created xsi:type="dcterms:W3CDTF">2022-05-02T15:44:57Z</dcterms:created>
  <dcterms:modified xsi:type="dcterms:W3CDTF">2022-05-02T17:11:15Z</dcterms:modified>
</cp:coreProperties>
</file>