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ADC6C3-A84F-44AC-B857-8EED0A40F904}"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16323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DC6C3-A84F-44AC-B857-8EED0A40F904}"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101643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DC6C3-A84F-44AC-B857-8EED0A40F904}"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71172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DC6C3-A84F-44AC-B857-8EED0A40F904}"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125717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DC6C3-A84F-44AC-B857-8EED0A40F904}"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416063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ADC6C3-A84F-44AC-B857-8EED0A40F904}"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383172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ADC6C3-A84F-44AC-B857-8EED0A40F904}"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1867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ADC6C3-A84F-44AC-B857-8EED0A40F904}"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353571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C6C3-A84F-44AC-B857-8EED0A40F904}"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240973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DC6C3-A84F-44AC-B857-8EED0A40F904}"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387114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DC6C3-A84F-44AC-B857-8EED0A40F904}"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0B186-CE8D-4EFE-89AA-B879345A22FB}" type="slidenum">
              <a:rPr lang="en-US" smtClean="0"/>
              <a:t>‹#›</a:t>
            </a:fld>
            <a:endParaRPr lang="en-US"/>
          </a:p>
        </p:txBody>
      </p:sp>
    </p:spTree>
    <p:extLst>
      <p:ext uri="{BB962C8B-B14F-4D97-AF65-F5344CB8AC3E}">
        <p14:creationId xmlns:p14="http://schemas.microsoft.com/office/powerpoint/2010/main" val="232669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C6C3-A84F-44AC-B857-8EED0A40F904}" type="datetimeFigureOut">
              <a:rPr lang="en-US" smtClean="0"/>
              <a:t>3/26/2020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0B186-CE8D-4EFE-89AA-B879345A22FB}" type="slidenum">
              <a:rPr lang="en-US" smtClean="0"/>
              <a:t>‹#›</a:t>
            </a:fld>
            <a:endParaRPr lang="en-US"/>
          </a:p>
        </p:txBody>
      </p:sp>
    </p:spTree>
    <p:extLst>
      <p:ext uri="{BB962C8B-B14F-4D97-AF65-F5344CB8AC3E}">
        <p14:creationId xmlns:p14="http://schemas.microsoft.com/office/powerpoint/2010/main" val="2683776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2388"/>
            <a:ext cx="9144000" cy="2497540"/>
          </a:xfrm>
        </p:spPr>
        <p:txBody>
          <a:bodyPr>
            <a:normAutofit/>
          </a:bodyPr>
          <a:lstStyle/>
          <a:p>
            <a:r>
              <a:rPr lang="en-US" dirty="0" smtClean="0"/>
              <a:t>Attacks on RSA </a:t>
            </a:r>
            <a:r>
              <a:rPr lang="en-US" dirty="0" smtClean="0"/>
              <a:t/>
            </a:r>
            <a:br>
              <a:rPr lang="en-US" dirty="0" smtClean="0"/>
            </a:br>
            <a:r>
              <a:rPr lang="en-US" dirty="0" smtClean="0"/>
              <a:t>cryptosystem</a:t>
            </a:r>
            <a:endParaRPr lang="en-US" dirty="0"/>
          </a:p>
        </p:txBody>
      </p:sp>
    </p:spTree>
    <p:extLst>
      <p:ext uri="{BB962C8B-B14F-4D97-AF65-F5344CB8AC3E}">
        <p14:creationId xmlns:p14="http://schemas.microsoft.com/office/powerpoint/2010/main" val="423097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a:xfrm>
            <a:off x="838200" y="559558"/>
            <a:ext cx="10515600" cy="5617405"/>
          </a:xfrm>
        </p:spPr>
        <p:txBody>
          <a:bodyPr>
            <a:normAutofit/>
          </a:bodyPr>
          <a:lstStyle/>
          <a:p>
            <a:pPr algn="just"/>
            <a:r>
              <a:rPr lang="en-US" dirty="0" smtClean="0"/>
              <a:t>Potential attacks on RSA</a:t>
            </a:r>
          </a:p>
          <a:p>
            <a:pPr lvl="1" algn="just"/>
            <a:r>
              <a:rPr lang="en-US" dirty="0" smtClean="0"/>
              <a:t>Factorization</a:t>
            </a:r>
          </a:p>
          <a:p>
            <a:pPr lvl="1" algn="just"/>
            <a:r>
              <a:rPr lang="en-US" dirty="0" smtClean="0"/>
              <a:t>Chosen-</a:t>
            </a:r>
            <a:r>
              <a:rPr lang="en-US" dirty="0" err="1" smtClean="0"/>
              <a:t>ciphertext</a:t>
            </a:r>
            <a:endParaRPr lang="en-US" dirty="0" smtClean="0"/>
          </a:p>
          <a:p>
            <a:pPr lvl="1" algn="just"/>
            <a:r>
              <a:rPr lang="en-US" dirty="0" smtClean="0"/>
              <a:t>Attacks on the encryption exponent</a:t>
            </a:r>
          </a:p>
          <a:p>
            <a:pPr lvl="2" algn="just"/>
            <a:r>
              <a:rPr lang="en-US" dirty="0" smtClean="0"/>
              <a:t>Coppersmith theorem attack</a:t>
            </a:r>
          </a:p>
          <a:p>
            <a:pPr lvl="2" algn="just"/>
            <a:r>
              <a:rPr lang="en-US" dirty="0"/>
              <a:t>Broadcast </a:t>
            </a:r>
            <a:r>
              <a:rPr lang="en-US" dirty="0" smtClean="0"/>
              <a:t>attack</a:t>
            </a:r>
            <a:endParaRPr lang="en-US" dirty="0" smtClean="0"/>
          </a:p>
          <a:p>
            <a:pPr lvl="1" algn="just"/>
            <a:r>
              <a:rPr lang="en-US" dirty="0"/>
              <a:t>Attacks on the encryption exponent</a:t>
            </a:r>
          </a:p>
          <a:p>
            <a:pPr lvl="2" algn="just"/>
            <a:r>
              <a:rPr lang="en-US" dirty="0"/>
              <a:t>Revealed decryption exponent attack</a:t>
            </a:r>
          </a:p>
          <a:p>
            <a:pPr lvl="2" algn="just"/>
            <a:r>
              <a:rPr lang="en-US" dirty="0"/>
              <a:t>Low decryption exponent </a:t>
            </a:r>
            <a:r>
              <a:rPr lang="en-US" dirty="0" smtClean="0"/>
              <a:t>attack</a:t>
            </a:r>
            <a:endParaRPr lang="en-US" dirty="0" smtClean="0"/>
          </a:p>
          <a:p>
            <a:pPr lvl="1" algn="just"/>
            <a:r>
              <a:rPr lang="en-US" dirty="0" smtClean="0"/>
              <a:t>Plaintext attack</a:t>
            </a:r>
          </a:p>
          <a:p>
            <a:pPr lvl="2" algn="just"/>
            <a:r>
              <a:rPr lang="en-US" dirty="0" smtClean="0"/>
              <a:t>Short message attack</a:t>
            </a:r>
          </a:p>
          <a:p>
            <a:pPr lvl="2" algn="just"/>
            <a:r>
              <a:rPr lang="en-US" dirty="0" smtClean="0"/>
              <a:t>Cyclic attack</a:t>
            </a:r>
          </a:p>
          <a:p>
            <a:pPr lvl="1" algn="just"/>
            <a:r>
              <a:rPr lang="en-US" dirty="0" smtClean="0"/>
              <a:t>Attacks on Implementation</a:t>
            </a:r>
          </a:p>
          <a:p>
            <a:pPr lvl="2" algn="just"/>
            <a:r>
              <a:rPr lang="en-US" dirty="0" smtClean="0"/>
              <a:t>Timing attack</a:t>
            </a:r>
          </a:p>
          <a:p>
            <a:pPr lvl="2" algn="just"/>
            <a:r>
              <a:rPr lang="en-US" dirty="0" smtClean="0"/>
              <a:t>Power attack</a:t>
            </a:r>
            <a:endParaRPr lang="en-US" dirty="0"/>
          </a:p>
        </p:txBody>
      </p:sp>
    </p:spTree>
    <p:extLst>
      <p:ext uri="{BB962C8B-B14F-4D97-AF65-F5344CB8AC3E}">
        <p14:creationId xmlns:p14="http://schemas.microsoft.com/office/powerpoint/2010/main" val="235568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Factorization attack</a:t>
            </a:r>
            <a:endParaRPr lang="en-US" dirty="0"/>
          </a:p>
        </p:txBody>
      </p:sp>
      <p:sp>
        <p:nvSpPr>
          <p:cNvPr id="3" name="Content Placeholder 2"/>
          <p:cNvSpPr>
            <a:spLocks noGrp="1"/>
          </p:cNvSpPr>
          <p:nvPr>
            <p:ph idx="1"/>
          </p:nvPr>
        </p:nvSpPr>
        <p:spPr/>
        <p:txBody>
          <a:bodyPr/>
          <a:lstStyle/>
          <a:p>
            <a:r>
              <a:rPr lang="en-US" dirty="0" smtClean="0"/>
              <a:t>The security of RSA is based on the idea that the modulus is so large that it is infeasible to factor it in a reasonable time. Some of the factorization algorithm are (Trial Division Method, Fermat Method, Pollard Rho Method, Efficient methods (Quadratic Sieve, Number Field Sieve)). </a:t>
            </a:r>
            <a:r>
              <a:rPr lang="en-US" i="1" dirty="0" smtClean="0">
                <a:solidFill>
                  <a:srgbClr val="00B050"/>
                </a:solidFill>
              </a:rPr>
              <a:t>**Will discuss </a:t>
            </a:r>
            <a:r>
              <a:rPr lang="en-US" i="1" dirty="0">
                <a:solidFill>
                  <a:srgbClr val="00B050"/>
                </a:solidFill>
              </a:rPr>
              <a:t>Fermat </a:t>
            </a:r>
            <a:r>
              <a:rPr lang="en-US" i="1" dirty="0" smtClean="0">
                <a:solidFill>
                  <a:srgbClr val="00B050"/>
                </a:solidFill>
              </a:rPr>
              <a:t>Method and  </a:t>
            </a:r>
            <a:r>
              <a:rPr lang="en-US" i="1" dirty="0">
                <a:solidFill>
                  <a:srgbClr val="00B050"/>
                </a:solidFill>
              </a:rPr>
              <a:t>Pollard Rho </a:t>
            </a:r>
            <a:r>
              <a:rPr lang="en-US" i="1" dirty="0" smtClean="0">
                <a:solidFill>
                  <a:srgbClr val="00B050"/>
                </a:solidFill>
              </a:rPr>
              <a:t>Method in some other online class.**</a:t>
            </a:r>
          </a:p>
          <a:p>
            <a:r>
              <a:rPr lang="en-US" dirty="0" smtClean="0"/>
              <a:t>To be secure, RSA presently requires that n should be more than 300 decimal digits (</a:t>
            </a:r>
            <a:r>
              <a:rPr lang="en-US" dirty="0" err="1" smtClean="0"/>
              <a:t>atleast</a:t>
            </a:r>
            <a:r>
              <a:rPr lang="en-US" dirty="0" smtClean="0"/>
              <a:t> 1024 bits).</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98624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a:t>
            </a:r>
            <a:r>
              <a:rPr lang="en-US" dirty="0" err="1" smtClean="0"/>
              <a:t>Ciphertext</a:t>
            </a:r>
            <a:r>
              <a:rPr lang="en-US" dirty="0" smtClean="0"/>
              <a:t> attack: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Assume Alice creates a </a:t>
                </a:r>
                <a:r>
                  <a:rPr lang="en-US" dirty="0" err="1" smtClean="0"/>
                  <a:t>ciphertext</a:t>
                </a:r>
                <a:r>
                  <a:rPr lang="en-US" dirty="0" smtClean="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𝑒</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smtClean="0"/>
                  <a:t> and sends C to Bob. Also assume that Bob will decrypt an arbitrary </a:t>
                </a:r>
                <a:r>
                  <a:rPr lang="en-US" dirty="0" err="1" smtClean="0"/>
                  <a:t>ciphertext</a:t>
                </a:r>
                <a:r>
                  <a:rPr lang="en-US" dirty="0" smtClean="0"/>
                  <a:t> for Eve, other than C. Eve </a:t>
                </a:r>
                <a:r>
                  <a:rPr lang="en-US" dirty="0" err="1" smtClean="0"/>
                  <a:t>interceprs</a:t>
                </a:r>
                <a:r>
                  <a:rPr lang="en-US" dirty="0" smtClean="0"/>
                  <a:t> C and uses the following steps to find P:</a:t>
                </a:r>
              </a:p>
              <a:p>
                <a:pPr lvl="1"/>
                <a:r>
                  <a:rPr lang="en-US" dirty="0" smtClean="0"/>
                  <a:t>Eve chooses a random integer X in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smtClean="0"/>
              </a:p>
              <a:p>
                <a:pPr lvl="1"/>
                <a:r>
                  <a:rPr lang="en-US" dirty="0" smtClean="0"/>
                  <a:t>Eve calculates </a:t>
                </a:r>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e>
                      <m:sup>
                        <m:r>
                          <a:rPr lang="en-US" i="1">
                            <a:latin typeface="Cambria Math" panose="02040503050406030204" pitchFamily="18" charset="0"/>
                          </a:rPr>
                          <m:t>𝑒</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r>
                  <a:rPr lang="en-US" dirty="0"/>
                  <a:t> </a:t>
                </a:r>
                <a:endParaRPr lang="en-US" dirty="0" smtClean="0"/>
              </a:p>
              <a:p>
                <a:pPr lvl="1"/>
                <a:r>
                  <a:rPr lang="en-US" dirty="0" smtClean="0"/>
                  <a:t>Eve sends  Y to Bob for decryption and get </a:t>
                </a:r>
                <a14:m>
                  <m:oMath xmlns:m="http://schemas.openxmlformats.org/officeDocument/2006/math">
                    <m:r>
                      <m:rPr>
                        <m:sty m:val="p"/>
                      </m:rPr>
                      <a:rPr lang="en-US" b="0" i="0" smtClean="0">
                        <a:latin typeface="Cambria Math" panose="02040503050406030204" pitchFamily="18" charset="0"/>
                      </a:rPr>
                      <m:t>Z</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r>
                  <a:rPr lang="en-US" dirty="0" smtClean="0"/>
                  <a:t>; This step is an instance of a chosen-</a:t>
                </a:r>
                <a:r>
                  <a:rPr lang="en-US" dirty="0" err="1" smtClean="0"/>
                  <a:t>ciphertext</a:t>
                </a:r>
                <a:r>
                  <a:rPr lang="en-US" dirty="0" smtClean="0"/>
                  <a:t> attack.</a:t>
                </a:r>
              </a:p>
              <a:p>
                <a:pPr lvl="1"/>
                <a:r>
                  <a:rPr lang="en-US" dirty="0" smtClean="0"/>
                  <a:t>Eve can easily find P because</a:t>
                </a:r>
              </a:p>
              <a:p>
                <a:pPr marL="457200" lvl="1" indent="0">
                  <a:buNone/>
                </a:pPr>
                <a:r>
                  <a:rPr lang="en-US" dirty="0"/>
                  <a:t>	 </a:t>
                </a:r>
                <a14:m>
                  <m:oMath xmlns:m="http://schemas.openxmlformats.org/officeDocument/2006/math">
                    <m:r>
                      <m:rPr>
                        <m:sty m:val="p"/>
                      </m:rPr>
                      <a:rPr lang="en-US" b="0" i="0" smtClean="0">
                        <a:latin typeface="Cambria Math" panose="02040503050406030204" pitchFamily="18" charset="0"/>
                      </a:rPr>
                      <m:t>Z</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𝐶</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𝑒</m:t>
                            </m:r>
                          </m:sup>
                        </m:sSup>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𝑑</m:t>
                        </m:r>
                      </m:sup>
                    </m:sSup>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𝑑</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𝑒𝑑</m:t>
                            </m:r>
                          </m:sup>
                        </m:sSup>
                      </m:e>
                    </m:d>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oMath>
                </a14:m>
                <a:endParaRPr lang="en-US" b="0" dirty="0" smtClean="0">
                  <a:ea typeface="Cambria Math" panose="02040503050406030204" pitchFamily="18" charset="0"/>
                </a:endParaRPr>
              </a:p>
              <a:p>
                <a:pPr marL="914400" lvl="2" indent="0" algn="just">
                  <a:buNone/>
                </a:pP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d>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oMath>
                </a14:m>
                <a:r>
                  <a:rPr lang="en-US" dirty="0" smtClean="0">
                    <a:ea typeface="Cambria Math" panose="02040503050406030204" pitchFamily="18" charset="0"/>
                  </a:rPr>
                  <a:t> </a:t>
                </a:r>
              </a:p>
              <a:p>
                <a:pPr marL="914400" lvl="2" indent="0" algn="just">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oMath>
                  </m:oMathPara>
                </a14:m>
                <a:endParaRPr lang="en-US" b="0" dirty="0" smtClean="0">
                  <a:ea typeface="Cambria Math" panose="02040503050406030204" pitchFamily="18" charset="0"/>
                </a:endParaRPr>
              </a:p>
              <a:p>
                <a:pPr marL="914400" lvl="2" indent="0" algn="just">
                  <a:buNone/>
                </a:pPr>
                <a:endParaRPr lang="en-US" dirty="0" smtClean="0">
                  <a:ea typeface="Cambria Math" panose="02040503050406030204" pitchFamily="18" charset="0"/>
                </a:endParaRPr>
              </a:p>
              <a:p>
                <a:pPr marL="914400" lvl="2" indent="0" algn="just">
                  <a:buNone/>
                </a:pPr>
                <a:r>
                  <a:rPr lang="en-US" dirty="0" smtClean="0">
                    <a:ea typeface="Cambria Math" panose="02040503050406030204" pitchFamily="18" charset="0"/>
                  </a:rPr>
                  <a:t>Eve uses the extended Euclidean algorithm to find the multiplicative inverse X an eventually the value of P.</a:t>
                </a:r>
                <a:endParaRPr lang="en-US" dirty="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r="-522"/>
                </a:stretch>
              </a:blipFill>
            </p:spPr>
            <p:txBody>
              <a:bodyPr/>
              <a:lstStyle/>
              <a:p>
                <a:r>
                  <a:rPr lang="en-US">
                    <a:noFill/>
                  </a:rPr>
                  <a:t> </a:t>
                </a:r>
              </a:p>
            </p:txBody>
          </p:sp>
        </mc:Fallback>
      </mc:AlternateContent>
    </p:spTree>
    <p:extLst>
      <p:ext uri="{BB962C8B-B14F-4D97-AF65-F5344CB8AC3E}">
        <p14:creationId xmlns:p14="http://schemas.microsoft.com/office/powerpoint/2010/main" val="201147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709684"/>
                <a:ext cx="10515600" cy="5467279"/>
              </a:xfrm>
            </p:spPr>
            <p:txBody>
              <a:bodyPr>
                <a:normAutofit fontScale="92500" lnSpcReduction="10000"/>
              </a:bodyPr>
              <a:lstStyle/>
              <a:p>
                <a:r>
                  <a:rPr lang="en-US" dirty="0" smtClean="0"/>
                  <a:t>Attacks on the encryption exponent</a:t>
                </a:r>
              </a:p>
              <a:p>
                <a:pPr lvl="1"/>
                <a:r>
                  <a:rPr lang="en-US" dirty="0"/>
                  <a:t>Coppersmith theorem attack</a:t>
                </a:r>
              </a:p>
              <a:p>
                <a:pPr marL="457200" lvl="1" indent="0">
                  <a:buNone/>
                </a:pPr>
                <a:r>
                  <a:rPr lang="en-US" dirty="0" smtClean="0"/>
                  <a:t>	</a:t>
                </a:r>
                <a:r>
                  <a:rPr lang="en-US" sz="2000" dirty="0" smtClean="0"/>
                  <a:t>To reduce the encryption time, it is tempting to use a small encryption exponent e. The common value for e is e=3. Coppersmith theorem states that in a modulo n polynomial of degree e, one can use an algorithm of complexity log n to find the roots if one of the roots is smaller than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𝑛</m:t>
                        </m:r>
                      </m:e>
                      <m:sup>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𝑒</m:t>
                            </m:r>
                          </m:den>
                        </m:f>
                      </m:sup>
                    </m:sSup>
                  </m:oMath>
                </a14:m>
                <a:r>
                  <a:rPr lang="en-US" sz="2000" dirty="0" smtClean="0"/>
                  <a:t>.</a:t>
                </a:r>
              </a:p>
              <a:p>
                <a:pPr marL="457200" lvl="1" indent="0">
                  <a:buNone/>
                </a:pPr>
                <a:r>
                  <a:rPr lang="en-US" sz="2000" dirty="0" smtClean="0"/>
                  <a:t>So, if e=3 and two third of the bits in the plaintext P are known, the algorithm can find all bits the plaintext.</a:t>
                </a:r>
              </a:p>
              <a:p>
                <a:pPr lvl="1"/>
                <a:r>
                  <a:rPr lang="en-US" dirty="0" smtClean="0"/>
                  <a:t>Broadcast attack</a:t>
                </a:r>
              </a:p>
              <a:p>
                <a:pPr marL="914400" lvl="2" indent="0">
                  <a:buNone/>
                </a:pPr>
                <a:r>
                  <a:rPr lang="en-US" dirty="0" smtClean="0"/>
                  <a:t>The broadcast attack can be launched if one entity sends the same message to a group of recipients with the same low encryption exponent.</a:t>
                </a:r>
              </a:p>
              <a:p>
                <a:pPr marL="914400" lvl="2" indent="0">
                  <a:buNone/>
                </a:pPr>
                <a:r>
                  <a:rPr lang="en-US" dirty="0" err="1" smtClean="0"/>
                  <a:t>Eg</a:t>
                </a:r>
                <a:r>
                  <a:rPr lang="en-US" dirty="0" smtClean="0"/>
                  <a:t>: Alice wants to send the same message to three recipients with the same public exponent e=3 and moduli n1, n2 and n3.</a:t>
                </a:r>
              </a:p>
              <a:p>
                <a:pPr marL="914400" lvl="2"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b="0" i="1" smtClean="0">
                            <a:latin typeface="Cambria Math" panose="02040503050406030204" pitchFamily="18" charset="0"/>
                          </a:rPr>
                          <m:t>3</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r>
                      <a:rPr lang="en-US" b="0" i="1" smtClean="0">
                        <a:latin typeface="Cambria Math" panose="02040503050406030204" pitchFamily="18" charset="0"/>
                      </a:rPr>
                      <m:t>1</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3</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r>
                      <a:rPr lang="en-US" b="0" i="1" smtClean="0">
                        <a:latin typeface="Cambria Math" panose="02040503050406030204" pitchFamily="18" charset="0"/>
                      </a:rPr>
                      <m:t>2</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3</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r>
                      <a:rPr lang="en-US" b="0" i="1" smtClean="0">
                        <a:latin typeface="Cambria Math" panose="02040503050406030204" pitchFamily="18" charset="0"/>
                      </a:rPr>
                      <m:t>3</m:t>
                    </m:r>
                  </m:oMath>
                </a14:m>
                <a:endParaRPr lang="en-US" dirty="0" smtClean="0"/>
              </a:p>
              <a:p>
                <a:pPr marL="914400" lvl="2" indent="0">
                  <a:buNone/>
                </a:pPr>
                <a:r>
                  <a:rPr lang="en-US" dirty="0" smtClean="0"/>
                  <a:t>Applying the Chinese remainder theorem </a:t>
                </a:r>
                <a:r>
                  <a:rPr lang="en-US" i="1" dirty="0" smtClean="0">
                    <a:solidFill>
                      <a:srgbClr val="00B050"/>
                    </a:solidFill>
                  </a:rPr>
                  <a:t>(Will </a:t>
                </a:r>
                <a:r>
                  <a:rPr lang="en-US" i="1" dirty="0">
                    <a:solidFill>
                      <a:srgbClr val="00B050"/>
                    </a:solidFill>
                  </a:rPr>
                  <a:t>discuss </a:t>
                </a:r>
                <a:r>
                  <a:rPr lang="en-US" i="1" dirty="0" smtClean="0">
                    <a:solidFill>
                      <a:srgbClr val="00B050"/>
                    </a:solidFill>
                  </a:rPr>
                  <a:t>Chinese remainder theorem in </a:t>
                </a:r>
                <a:r>
                  <a:rPr lang="en-US" i="1" dirty="0">
                    <a:solidFill>
                      <a:srgbClr val="00B050"/>
                    </a:solidFill>
                  </a:rPr>
                  <a:t>some other online </a:t>
                </a:r>
                <a:r>
                  <a:rPr lang="en-US" i="1" dirty="0" smtClean="0">
                    <a:solidFill>
                      <a:srgbClr val="00B050"/>
                    </a:solidFill>
                  </a:rPr>
                  <a:t>class)</a:t>
                </a:r>
                <a:r>
                  <a:rPr lang="en-US" dirty="0" smtClean="0"/>
                  <a:t> to these three equations, Eve can find an equation of the form</a:t>
                </a:r>
              </a:p>
              <a:p>
                <a:pPr marL="914400" lvl="2" indent="0">
                  <a:buNone/>
                </a:pP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3</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3</m:t>
                    </m:r>
                  </m:oMath>
                </a14:m>
                <a:endParaRPr lang="en-US" dirty="0" smtClean="0"/>
              </a:p>
              <a:p>
                <a:pPr marL="914400" lvl="2" indent="0">
                  <a:buNone/>
                </a:pPr>
                <a:r>
                  <a:rPr lang="en-US" dirty="0" smtClean="0"/>
                  <a:t>Eve can find the value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m:t>
                        </m:r>
                      </m:sup>
                    </m:sSup>
                  </m:oMath>
                </a14:m>
                <a:r>
                  <a:rPr lang="en-US" dirty="0" smtClean="0"/>
                  <a:t> as</a:t>
                </a:r>
              </a:p>
              <a:p>
                <a:pPr marL="914400" lvl="2" indent="0">
                  <a:buNone/>
                </a:pP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𝑃</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oMath>
                </a14:m>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709684"/>
                <a:ext cx="10515600" cy="5467279"/>
              </a:xfrm>
              <a:blipFill rotWithShape="0">
                <a:blip r:embed="rId2"/>
                <a:stretch>
                  <a:fillRect l="-928" t="-2230"/>
                </a:stretch>
              </a:blipFill>
            </p:spPr>
            <p:txBody>
              <a:bodyPr/>
              <a:lstStyle/>
              <a:p>
                <a:r>
                  <a:rPr lang="en-US">
                    <a:noFill/>
                  </a:rPr>
                  <a:t> </a:t>
                </a:r>
              </a:p>
            </p:txBody>
          </p:sp>
        </mc:Fallback>
      </mc:AlternateContent>
    </p:spTree>
    <p:extLst>
      <p:ext uri="{BB962C8B-B14F-4D97-AF65-F5344CB8AC3E}">
        <p14:creationId xmlns:p14="http://schemas.microsoft.com/office/powerpoint/2010/main" val="22000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501"/>
            <a:ext cx="10515600" cy="518615"/>
          </a:xfrm>
        </p:spPr>
        <p:txBody>
          <a:bodyPr>
            <a:normAutofit fontScale="90000"/>
          </a:bodyPr>
          <a:lstStyle/>
          <a:p>
            <a:pPr lvl="1"/>
            <a:r>
              <a:rPr lang="en-US" sz="2400" dirty="0" smtClean="0"/>
              <a:t>Attacks on the encryption exponent</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255594"/>
                <a:ext cx="10515600" cy="4921369"/>
              </a:xfrm>
            </p:spPr>
            <p:txBody>
              <a:bodyPr/>
              <a:lstStyle/>
              <a:p>
                <a:r>
                  <a:rPr lang="en-US" dirty="0" smtClean="0"/>
                  <a:t>Revealed decryption exponent attack</a:t>
                </a:r>
              </a:p>
              <a:p>
                <a:pPr marL="457200" lvl="1" indent="0">
                  <a:buNone/>
                </a:pPr>
                <a:r>
                  <a:rPr lang="en-US" sz="2000" dirty="0" smtClean="0"/>
                  <a:t>In RSA, if d is compromised, then </a:t>
                </a:r>
                <a:r>
                  <a:rPr lang="en-US" sz="2000" dirty="0" err="1" smtClean="0"/>
                  <a:t>p,q,n</a:t>
                </a:r>
                <a:r>
                  <a:rPr lang="en-US" sz="2000" dirty="0" smtClean="0"/>
                  <a:t>, e and d must be regenerated. Because if Eve knows d, she can use a probabilistic algorithm </a:t>
                </a:r>
                <a:r>
                  <a:rPr lang="en-US" sz="2000" dirty="0" smtClean="0">
                    <a:solidFill>
                      <a:srgbClr val="00B050"/>
                    </a:solidFill>
                  </a:rPr>
                  <a:t>(not discussed here) </a:t>
                </a:r>
                <a:r>
                  <a:rPr lang="en-US" sz="2000" dirty="0" smtClean="0"/>
                  <a:t>to factor n and find the value of p and q. Consequently, if Bob changes only the compromised decryption exponent but keeps the same modulus n, Eve will be able to decrypt future messages because she has factorization of n.</a:t>
                </a:r>
              </a:p>
              <a:p>
                <a:r>
                  <a:rPr lang="en-US" dirty="0"/>
                  <a:t>Low decryption exponent </a:t>
                </a:r>
                <a:r>
                  <a:rPr lang="en-US" dirty="0" smtClean="0"/>
                  <a:t>attack</a:t>
                </a:r>
              </a:p>
              <a:p>
                <a:pPr marL="457200" lvl="1" indent="0">
                  <a:buNone/>
                </a:pPr>
                <a:r>
                  <a:rPr lang="en-US" sz="2000" dirty="0" smtClean="0"/>
                  <a:t>Bob may think that using small private key d, would make decryption process faster for him. Wiener showed that if </a:t>
                </a: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&lt;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sup>
                    </m:sSup>
                  </m:oMath>
                </a14:m>
                <a:r>
                  <a:rPr lang="en-US" sz="2000" dirty="0" smtClean="0"/>
                  <a:t>, a special type of attack based on continuous fraction </a:t>
                </a:r>
                <a:r>
                  <a:rPr lang="en-US" sz="2000" dirty="0">
                    <a:solidFill>
                      <a:srgbClr val="00B050"/>
                    </a:solidFill>
                  </a:rPr>
                  <a:t>(not discussed here) </a:t>
                </a:r>
                <a:r>
                  <a:rPr lang="en-US" sz="2000" dirty="0" smtClean="0"/>
                  <a:t>can jeopardize the security of RSA.</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255594"/>
                <a:ext cx="10515600" cy="4921369"/>
              </a:xfrm>
              <a:blipFill rotWithShape="0">
                <a:blip r:embed="rId2"/>
                <a:stretch>
                  <a:fillRect l="-1043" t="-2107" r="-928"/>
                </a:stretch>
              </a:blipFill>
            </p:spPr>
            <p:txBody>
              <a:bodyPr/>
              <a:lstStyle/>
              <a:p>
                <a:r>
                  <a:rPr lang="en-US">
                    <a:noFill/>
                  </a:rPr>
                  <a:t> </a:t>
                </a:r>
              </a:p>
            </p:txBody>
          </p:sp>
        </mc:Fallback>
      </mc:AlternateContent>
    </p:spTree>
    <p:extLst>
      <p:ext uri="{BB962C8B-B14F-4D97-AF65-F5344CB8AC3E}">
        <p14:creationId xmlns:p14="http://schemas.microsoft.com/office/powerpoint/2010/main" val="327870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376"/>
            <a:ext cx="10515600" cy="658457"/>
          </a:xfrm>
        </p:spPr>
        <p:txBody>
          <a:bodyPr>
            <a:normAutofit fontScale="90000"/>
          </a:bodyPr>
          <a:lstStyle/>
          <a:p>
            <a:pPr lvl="1"/>
            <a:r>
              <a:rPr lang="en-US" sz="3100" dirty="0" smtClean="0"/>
              <a:t>Plaintext attack</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87355"/>
                <a:ext cx="10515600" cy="4989608"/>
              </a:xfrm>
            </p:spPr>
            <p:txBody>
              <a:bodyPr>
                <a:normAutofit fontScale="85000" lnSpcReduction="20000"/>
              </a:bodyPr>
              <a:lstStyle/>
              <a:p>
                <a:r>
                  <a:rPr lang="en-US" dirty="0" smtClean="0"/>
                  <a:t>Short message attack</a:t>
                </a:r>
              </a:p>
              <a:p>
                <a:pPr marL="457200" lvl="1" indent="0">
                  <a:buNone/>
                </a:pPr>
                <a:r>
                  <a:rPr lang="en-US" dirty="0" smtClean="0"/>
                  <a:t>If the message is short and Eve knows the set of possible plaintexts, Eve encrypt all of the possible message until the result is the same as the </a:t>
                </a:r>
                <a:r>
                  <a:rPr lang="en-US" dirty="0" err="1" smtClean="0"/>
                  <a:t>ciphertext</a:t>
                </a:r>
                <a:r>
                  <a:rPr lang="en-US" dirty="0" smtClean="0"/>
                  <a:t> intercepted.</a:t>
                </a:r>
              </a:p>
              <a:p>
                <a:pPr marL="457200" lvl="1" indent="0">
                  <a:buNone/>
                </a:pPr>
                <a:r>
                  <a:rPr lang="en-US" dirty="0" err="1" smtClean="0"/>
                  <a:t>Eg</a:t>
                </a:r>
                <a:r>
                  <a:rPr lang="en-US" dirty="0" smtClean="0"/>
                  <a:t>: If it is known that Alice is sending a four digit number to Bob, Eve can easily generate the </a:t>
                </a:r>
                <a:r>
                  <a:rPr lang="en-US" dirty="0" err="1" smtClean="0"/>
                  <a:t>ciphertext</a:t>
                </a:r>
                <a:r>
                  <a:rPr lang="en-US" dirty="0" smtClean="0"/>
                  <a:t> for the plaintext number from 0000 to 9999 until the </a:t>
                </a:r>
                <a:r>
                  <a:rPr lang="en-US" dirty="0" err="1" smtClean="0"/>
                  <a:t>ciphertext</a:t>
                </a:r>
                <a:r>
                  <a:rPr lang="en-US" dirty="0" smtClean="0"/>
                  <a:t> generated is same as the intercepted </a:t>
                </a:r>
                <a:r>
                  <a:rPr lang="en-US" dirty="0" err="1" smtClean="0"/>
                  <a:t>ciphertext</a:t>
                </a:r>
                <a:r>
                  <a:rPr lang="en-US" dirty="0" smtClean="0"/>
                  <a:t> to find the plaintext. </a:t>
                </a:r>
                <a:endParaRPr lang="en-US" dirty="0"/>
              </a:p>
              <a:p>
                <a:pPr marL="0" indent="0">
                  <a:buNone/>
                </a:pPr>
                <a:r>
                  <a:rPr lang="en-US" dirty="0" smtClean="0"/>
                  <a:t>	</a:t>
                </a:r>
                <a:r>
                  <a:rPr lang="en-US" sz="2400" dirty="0" smtClean="0"/>
                  <a:t>** To avoid this attack, it is  recommended to pad with random	bits using a method called OAEP </a:t>
                </a:r>
                <a:r>
                  <a:rPr lang="en-US" sz="2400" i="1" dirty="0">
                    <a:solidFill>
                      <a:srgbClr val="00B050"/>
                    </a:solidFill>
                  </a:rPr>
                  <a:t>(Will discuss OAEP</a:t>
                </a:r>
                <a:r>
                  <a:rPr lang="en-US" sz="2400" dirty="0"/>
                  <a:t> </a:t>
                </a:r>
                <a:r>
                  <a:rPr lang="en-US" sz="2400" i="1" dirty="0" smtClean="0">
                    <a:solidFill>
                      <a:srgbClr val="00B050"/>
                    </a:solidFill>
                  </a:rPr>
                  <a:t>in </a:t>
                </a:r>
                <a:r>
                  <a:rPr lang="en-US" sz="2400" i="1" dirty="0">
                    <a:solidFill>
                      <a:srgbClr val="00B050"/>
                    </a:solidFill>
                  </a:rPr>
                  <a:t>some other </a:t>
                </a:r>
                <a:r>
                  <a:rPr lang="en-US" sz="2400" i="1" dirty="0" smtClean="0">
                    <a:solidFill>
                      <a:srgbClr val="00B050"/>
                    </a:solidFill>
                  </a:rPr>
                  <a:t>online </a:t>
                </a:r>
                <a:r>
                  <a:rPr lang="en-US" sz="2400" i="1" dirty="0">
                    <a:solidFill>
                      <a:srgbClr val="00B050"/>
                    </a:solidFill>
                  </a:rPr>
                  <a:t>class)</a:t>
                </a:r>
                <a:r>
                  <a:rPr lang="en-US" sz="2400" dirty="0" smtClean="0"/>
                  <a:t>  **</a:t>
                </a:r>
              </a:p>
              <a:p>
                <a:r>
                  <a:rPr lang="en-US" dirty="0"/>
                  <a:t>Cyclic </a:t>
                </a:r>
                <a:r>
                  <a:rPr lang="en-US" dirty="0" smtClean="0"/>
                  <a:t>attack</a:t>
                </a:r>
              </a:p>
              <a:p>
                <a:pPr marL="457200" lvl="1" indent="0">
                  <a:buNone/>
                </a:pPr>
                <a:r>
                  <a:rPr lang="en-US" dirty="0" smtClean="0"/>
                  <a:t>The cyclic attack is based on the fact that if the </a:t>
                </a:r>
                <a:r>
                  <a:rPr lang="en-US" dirty="0" err="1" smtClean="0"/>
                  <a:t>ciphertext</a:t>
                </a:r>
                <a:r>
                  <a:rPr lang="en-US" dirty="0" smtClean="0"/>
                  <a:t> is a permutation of the plaintext, the continuous encryption of the </a:t>
                </a:r>
                <a:r>
                  <a:rPr lang="en-US" dirty="0" err="1" smtClean="0"/>
                  <a:t>ciphetext</a:t>
                </a:r>
                <a:r>
                  <a:rPr lang="en-US" dirty="0" smtClean="0"/>
                  <a:t> will eventually result in the plaintext.</a:t>
                </a:r>
              </a:p>
              <a:p>
                <a:pPr marL="457200" lvl="1" indent="0">
                  <a:buNone/>
                </a:pPr>
                <a:r>
                  <a:rPr lang="en-US" dirty="0" smtClean="0"/>
                  <a:t>	Intercepted </a:t>
                </a:r>
                <a:r>
                  <a:rPr lang="en-US" dirty="0" err="1" smtClean="0"/>
                  <a:t>ciphertext</a:t>
                </a:r>
                <a:r>
                  <a:rPr lang="en-US" dirty="0" smtClean="0"/>
                  <a:t> C:</a:t>
                </a:r>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𝑒</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endParaRPr lang="en-US" dirty="0" smtClean="0"/>
              </a:p>
              <a:p>
                <a:pPr marL="457200" lvl="1"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e>
                      <m:sup>
                        <m:r>
                          <a:rPr lang="en-US" i="1">
                            <a:latin typeface="Cambria Math" panose="02040503050406030204" pitchFamily="18" charset="0"/>
                          </a:rPr>
                          <m:t>𝑒</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endParaRPr lang="en-US" dirty="0" smtClean="0"/>
              </a:p>
              <a:p>
                <a:pPr marL="457200" lvl="1" indent="0">
                  <a:buNone/>
                </a:pPr>
                <a:r>
                  <a:rPr lang="en-US" dirty="0"/>
                  <a:t>	</a:t>
                </a:r>
                <a:r>
                  <a:rPr lang="en-US" dirty="0" smtClean="0"/>
                  <a:t>…</a:t>
                </a:r>
              </a:p>
              <a:p>
                <a:pPr marL="45720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𝑘</m:t>
                            </m:r>
                            <m:r>
                              <a:rPr lang="en-US" b="0" i="1" smtClean="0">
                                <a:latin typeface="Cambria Math" panose="02040503050406030204" pitchFamily="18" charset="0"/>
                              </a:rPr>
                              <m:t>−1</m:t>
                            </m:r>
                          </m:sub>
                        </m:sSub>
                      </m:e>
                      <m:sup>
                        <m:r>
                          <a:rPr lang="en-US" i="1">
                            <a:latin typeface="Cambria Math" panose="02040503050406030204" pitchFamily="18" charset="0"/>
                          </a:rPr>
                          <m:t>𝑒</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endParaRPr lang="en-US" dirty="0" smtClean="0"/>
              </a:p>
              <a:p>
                <a:pPr marL="457200" lvl="1" indent="0">
                  <a:buNone/>
                </a:pPr>
                <a:r>
                  <a:rPr lang="en-US" dirty="0"/>
                  <a:t>	</a:t>
                </a:r>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𝑘</m:t>
                        </m:r>
                      </m:sub>
                    </m:sSub>
                    <m:r>
                      <a:rPr lang="en-US" i="1">
                        <a:latin typeface="Cambria Math" panose="02040503050406030204" pitchFamily="18" charset="0"/>
                      </a:rPr>
                      <m:t>=</m:t>
                    </m:r>
                    <m:r>
                      <a:rPr lang="en-US" b="0" i="1" smtClean="0">
                        <a:latin typeface="Cambria Math" panose="02040503050406030204" pitchFamily="18" charset="0"/>
                      </a:rPr>
                      <m:t>𝐶</m:t>
                    </m:r>
                  </m:oMath>
                </a14:m>
                <a:r>
                  <a:rPr lang="en-US" dirty="0" smtClean="0"/>
                  <a:t>, stop: the plaintext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smtClean="0"/>
              </a:p>
              <a:p>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87355"/>
                <a:ext cx="10515600" cy="4989608"/>
              </a:xfrm>
              <a:blipFill rotWithShape="0">
                <a:blip r:embed="rId2"/>
                <a:stretch>
                  <a:fillRect l="-812" t="-2812" r="-1043"/>
                </a:stretch>
              </a:blipFill>
            </p:spPr>
            <p:txBody>
              <a:bodyPr/>
              <a:lstStyle/>
              <a:p>
                <a:r>
                  <a:rPr lang="en-US">
                    <a:noFill/>
                  </a:rPr>
                  <a:t> </a:t>
                </a:r>
              </a:p>
            </p:txBody>
          </p:sp>
        </mc:Fallback>
      </mc:AlternateContent>
    </p:spTree>
    <p:extLst>
      <p:ext uri="{BB962C8B-B14F-4D97-AF65-F5344CB8AC3E}">
        <p14:creationId xmlns:p14="http://schemas.microsoft.com/office/powerpoint/2010/main" val="157681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fontScale="90000"/>
          </a:bodyPr>
          <a:lstStyle/>
          <a:p>
            <a:pPr lvl="1"/>
            <a:r>
              <a:rPr lang="en-US" sz="2400" dirty="0" smtClean="0"/>
              <a:t>Attacks on Implementation</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46412"/>
                <a:ext cx="10515600" cy="5030551"/>
              </a:xfrm>
            </p:spPr>
            <p:txBody>
              <a:bodyPr>
                <a:normAutofit fontScale="85000" lnSpcReduction="20000"/>
              </a:bodyPr>
              <a:lstStyle/>
              <a:p>
                <a:r>
                  <a:rPr lang="en-US" dirty="0" smtClean="0"/>
                  <a:t>Timing attack</a:t>
                </a:r>
              </a:p>
              <a:p>
                <a:pPr lvl="1"/>
                <a:r>
                  <a:rPr lang="en-US" dirty="0" smtClean="0"/>
                  <a:t>Paul Kocher elegantly demonstrated a </a:t>
                </a:r>
                <a:r>
                  <a:rPr lang="en-US" dirty="0" err="1" smtClean="0"/>
                  <a:t>ciphertext</a:t>
                </a:r>
                <a:r>
                  <a:rPr lang="en-US" dirty="0" smtClean="0"/>
                  <a:t>-only attack, called timing attack. The attack is based on the logic used for fast exponential algorithm </a:t>
                </a:r>
                <a:r>
                  <a:rPr lang="en-US" dirty="0" smtClean="0">
                    <a:solidFill>
                      <a:srgbClr val="00B050"/>
                    </a:solidFill>
                  </a:rPr>
                  <a:t>(already discussed in class). </a:t>
                </a:r>
                <a:r>
                  <a:rPr lang="en-US" dirty="0" smtClean="0"/>
                  <a:t>If the bit is 0, only squaring is done, if the bit is 1 both squaring and multiplication is done. In other word, the timing required to do each iteration is longer if the corresponding bit is 1. This difference allows Eve to find bits in d, one by one.</a:t>
                </a:r>
              </a:p>
              <a:p>
                <a:pPr marL="914400" lvl="2" indent="0">
                  <a:buNone/>
                </a:pPr>
                <a:r>
                  <a:rPr lang="en-US" dirty="0" smtClean="0"/>
                  <a:t>** To avoid timing attack </a:t>
                </a:r>
              </a:p>
              <a:p>
                <a:pPr marL="914400" lvl="2" indent="0">
                  <a:buNone/>
                </a:pPr>
                <a:r>
                  <a:rPr lang="en-US" dirty="0"/>
                  <a:t>	</a:t>
                </a:r>
                <a:r>
                  <a:rPr lang="en-US" dirty="0" smtClean="0"/>
                  <a:t>* Add random delays to the exponentiations to make each exponentiation take the same amount of time.</a:t>
                </a:r>
              </a:p>
              <a:p>
                <a:pPr marL="914400" lvl="2" indent="0">
                  <a:buNone/>
                </a:pPr>
                <a:r>
                  <a:rPr lang="en-US" dirty="0"/>
                  <a:t>	</a:t>
                </a:r>
                <a:r>
                  <a:rPr lang="en-US" dirty="0" smtClean="0"/>
                  <a:t>* </a:t>
                </a:r>
                <a:r>
                  <a:rPr lang="en-US" dirty="0" err="1" smtClean="0"/>
                  <a:t>Rivest</a:t>
                </a:r>
                <a:r>
                  <a:rPr lang="en-US" dirty="0" smtClean="0"/>
                  <a:t> recommended blinding. The idea is to multiply the </a:t>
                </a:r>
                <a:r>
                  <a:rPr lang="en-US" dirty="0" err="1" smtClean="0"/>
                  <a:t>ciphertext</a:t>
                </a:r>
                <a:r>
                  <a:rPr lang="en-US" dirty="0" smtClean="0"/>
                  <a:t> by a random number before decryption</a:t>
                </a:r>
              </a:p>
              <a:p>
                <a:pPr lvl="3"/>
                <a:r>
                  <a:rPr lang="en-US" dirty="0" smtClean="0"/>
                  <a:t>Select a secret random number r between 1 and n-1</a:t>
                </a:r>
              </a:p>
              <a:p>
                <a:pPr lvl="3"/>
                <a:r>
                  <a:rPr lang="en-US" dirty="0" smtClean="0"/>
                  <a:t>Calculate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𝐶</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e>
                      <m:sup>
                        <m:r>
                          <a:rPr lang="en-US" i="1">
                            <a:latin typeface="Cambria Math" panose="02040503050406030204" pitchFamily="18" charset="0"/>
                          </a:rPr>
                          <m:t>𝑒</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endParaRPr lang="en-US" dirty="0"/>
              </a:p>
              <a:p>
                <a:pPr lvl="3"/>
                <a:r>
                  <a:rPr lang="en-US" dirty="0" smtClean="0"/>
                  <a:t> </a:t>
                </a:r>
                <a:r>
                  <a:rPr lang="en-US" dirty="0"/>
                  <a:t>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e>
                      <m:sup>
                        <m:r>
                          <a:rPr lang="en-US" b="0" i="1" smtClean="0">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endParaRPr lang="en-US" dirty="0"/>
              </a:p>
              <a:p>
                <a:pPr lvl="3"/>
                <a:r>
                  <a:rPr lang="en-US" dirty="0" smtClean="0"/>
                  <a:t>Calculate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oMath>
                </a14:m>
                <a:r>
                  <a:rPr lang="en-US" dirty="0"/>
                  <a:t>	</a:t>
                </a:r>
                <a:r>
                  <a:rPr lang="en-US" dirty="0" smtClean="0"/>
                  <a:t>	</a:t>
                </a:r>
              </a:p>
              <a:p>
                <a:endParaRPr lang="en-US" dirty="0"/>
              </a:p>
              <a:p>
                <a:r>
                  <a:rPr lang="en-US" dirty="0"/>
                  <a:t>Power </a:t>
                </a:r>
                <a:r>
                  <a:rPr lang="en-US" dirty="0" smtClean="0"/>
                  <a:t>attack</a:t>
                </a:r>
              </a:p>
              <a:p>
                <a:pPr marL="457200" lvl="1" indent="0">
                  <a:buNone/>
                </a:pPr>
                <a:r>
                  <a:rPr lang="en-US" dirty="0" smtClean="0"/>
                  <a:t>Similar to timing attack, here power consumption is precisely measured during decryption. An iteration involving multiplication and  squaring consumes more power compared to that uses only squaring.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46412"/>
                <a:ext cx="10515600" cy="5030551"/>
              </a:xfrm>
              <a:blipFill rotWithShape="0">
                <a:blip r:embed="rId2"/>
                <a:stretch>
                  <a:fillRect l="-812" t="-2788" r="-580" b="-970"/>
                </a:stretch>
              </a:blipFill>
            </p:spPr>
            <p:txBody>
              <a:bodyPr/>
              <a:lstStyle/>
              <a:p>
                <a:r>
                  <a:rPr lang="en-US">
                    <a:noFill/>
                  </a:rPr>
                  <a:t> </a:t>
                </a:r>
              </a:p>
            </p:txBody>
          </p:sp>
        </mc:Fallback>
      </mc:AlternateContent>
    </p:spTree>
    <p:extLst>
      <p:ext uri="{BB962C8B-B14F-4D97-AF65-F5344CB8AC3E}">
        <p14:creationId xmlns:p14="http://schemas.microsoft.com/office/powerpoint/2010/main" val="255701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459</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Attacks on RSA  cryptosystem</vt:lpstr>
      <vt:lpstr>PowerPoint Presentation</vt:lpstr>
      <vt:lpstr>Factorization attack</vt:lpstr>
      <vt:lpstr>Chosen Ciphertext attack:</vt:lpstr>
      <vt:lpstr>PowerPoint Presentation</vt:lpstr>
      <vt:lpstr>Attacks on the encryption exponent   </vt:lpstr>
      <vt:lpstr>Plaintext attack   </vt:lpstr>
      <vt:lpstr>Attacks on Implementation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(Rivest Shamir Adleman) cryptosystem</dc:title>
  <dc:creator>Dolendro</dc:creator>
  <cp:lastModifiedBy>Dolendro</cp:lastModifiedBy>
  <cp:revision>25</cp:revision>
  <dcterms:created xsi:type="dcterms:W3CDTF">2020-03-24T07:12:01Z</dcterms:created>
  <dcterms:modified xsi:type="dcterms:W3CDTF">2020-03-26T06:25:08Z</dcterms:modified>
</cp:coreProperties>
</file>