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60" r:id="rId3"/>
    <p:sldId id="261" r:id="rId4"/>
    <p:sldId id="262" r:id="rId5"/>
    <p:sldId id="263" r:id="rId6"/>
    <p:sldId id="264"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053470D-2ABE-40DC-9CB3-22E21952DA79}" type="datetimeFigureOut">
              <a:rPr lang="en-IN" smtClean="0"/>
              <a:t>01-05-2024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20C31C-FFE4-4A71-95CB-095BB30A9E8A}" type="slidenum">
              <a:rPr lang="en-IN" smtClean="0"/>
              <a:t>‹#›</a:t>
            </a:fld>
            <a:endParaRPr lang="en-IN"/>
          </a:p>
        </p:txBody>
      </p:sp>
    </p:spTree>
    <p:extLst>
      <p:ext uri="{BB962C8B-B14F-4D97-AF65-F5344CB8AC3E}">
        <p14:creationId xmlns:p14="http://schemas.microsoft.com/office/powerpoint/2010/main" val="99455458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53470D-2ABE-40DC-9CB3-22E21952DA79}"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20C31C-FFE4-4A71-95CB-095BB30A9E8A}" type="slidenum">
              <a:rPr lang="en-IN" smtClean="0"/>
              <a:t>‹#›</a:t>
            </a:fld>
            <a:endParaRPr lang="en-IN"/>
          </a:p>
        </p:txBody>
      </p:sp>
    </p:spTree>
    <p:extLst>
      <p:ext uri="{BB962C8B-B14F-4D97-AF65-F5344CB8AC3E}">
        <p14:creationId xmlns:p14="http://schemas.microsoft.com/office/powerpoint/2010/main" val="1124419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53470D-2ABE-40DC-9CB3-22E21952DA79}"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20C31C-FFE4-4A71-95CB-095BB30A9E8A}" type="slidenum">
              <a:rPr lang="en-IN" smtClean="0"/>
              <a:t>‹#›</a:t>
            </a:fld>
            <a:endParaRPr lang="en-IN"/>
          </a:p>
        </p:txBody>
      </p:sp>
    </p:spTree>
    <p:extLst>
      <p:ext uri="{BB962C8B-B14F-4D97-AF65-F5344CB8AC3E}">
        <p14:creationId xmlns:p14="http://schemas.microsoft.com/office/powerpoint/2010/main" val="481134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53470D-2ABE-40DC-9CB3-22E21952DA79}" type="datetimeFigureOut">
              <a:rPr lang="en-IN" smtClean="0"/>
              <a:t>01-05-2024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20C31C-FFE4-4A71-95CB-095BB30A9E8A}" type="slidenum">
              <a:rPr lang="en-IN" smtClean="0"/>
              <a:t>‹#›</a:t>
            </a:fld>
            <a:endParaRPr lang="en-IN"/>
          </a:p>
        </p:txBody>
      </p:sp>
    </p:spTree>
    <p:extLst>
      <p:ext uri="{BB962C8B-B14F-4D97-AF65-F5344CB8AC3E}">
        <p14:creationId xmlns:p14="http://schemas.microsoft.com/office/powerpoint/2010/main" val="3959657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053470D-2ABE-40DC-9CB3-22E21952DA79}" type="datetimeFigureOut">
              <a:rPr lang="en-IN" smtClean="0"/>
              <a:t>01-05-2024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20C31C-FFE4-4A71-95CB-095BB30A9E8A}" type="slidenum">
              <a:rPr lang="en-IN" smtClean="0"/>
              <a:t>‹#›</a:t>
            </a:fld>
            <a:endParaRPr lang="en-IN"/>
          </a:p>
        </p:txBody>
      </p:sp>
    </p:spTree>
    <p:extLst>
      <p:ext uri="{BB962C8B-B14F-4D97-AF65-F5344CB8AC3E}">
        <p14:creationId xmlns:p14="http://schemas.microsoft.com/office/powerpoint/2010/main" val="382883145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053470D-2ABE-40DC-9CB3-22E21952DA79}" type="datetimeFigureOut">
              <a:rPr lang="en-IN" smtClean="0"/>
              <a:t>01-05-2024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5520C31C-FFE4-4A71-95CB-095BB30A9E8A}" type="slidenum">
              <a:rPr lang="en-IN" smtClean="0"/>
              <a:t>‹#›</a:t>
            </a:fld>
            <a:endParaRPr lang="en-IN"/>
          </a:p>
        </p:txBody>
      </p:sp>
    </p:spTree>
    <p:extLst>
      <p:ext uri="{BB962C8B-B14F-4D97-AF65-F5344CB8AC3E}">
        <p14:creationId xmlns:p14="http://schemas.microsoft.com/office/powerpoint/2010/main" val="2940137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053470D-2ABE-40DC-9CB3-22E21952DA79}" type="datetimeFigureOut">
              <a:rPr lang="en-IN" smtClean="0"/>
              <a:t>01-05-2024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20C31C-FFE4-4A71-95CB-095BB30A9E8A}"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49632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53470D-2ABE-40DC-9CB3-22E21952DA79}" type="datetimeFigureOut">
              <a:rPr lang="en-IN" smtClean="0"/>
              <a:t>01-05-2024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20C31C-FFE4-4A71-95CB-095BB30A9E8A}" type="slidenum">
              <a:rPr lang="en-IN" smtClean="0"/>
              <a:t>‹#›</a:t>
            </a:fld>
            <a:endParaRPr lang="en-IN"/>
          </a:p>
        </p:txBody>
      </p:sp>
    </p:spTree>
    <p:extLst>
      <p:ext uri="{BB962C8B-B14F-4D97-AF65-F5344CB8AC3E}">
        <p14:creationId xmlns:p14="http://schemas.microsoft.com/office/powerpoint/2010/main" val="1486475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53470D-2ABE-40DC-9CB3-22E21952DA79}" type="datetimeFigureOut">
              <a:rPr lang="en-IN" smtClean="0"/>
              <a:t>01-05-2024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20C31C-FFE4-4A71-95CB-095BB30A9E8A}" type="slidenum">
              <a:rPr lang="en-IN" smtClean="0"/>
              <a:t>‹#›</a:t>
            </a:fld>
            <a:endParaRPr lang="en-IN"/>
          </a:p>
        </p:txBody>
      </p:sp>
    </p:spTree>
    <p:extLst>
      <p:ext uri="{BB962C8B-B14F-4D97-AF65-F5344CB8AC3E}">
        <p14:creationId xmlns:p14="http://schemas.microsoft.com/office/powerpoint/2010/main" val="3349066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053470D-2ABE-40DC-9CB3-22E21952DA79}" type="datetimeFigureOut">
              <a:rPr lang="en-IN" smtClean="0"/>
              <a:t>01-05-2024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5520C31C-FFE4-4A71-95CB-095BB30A9E8A}" type="slidenum">
              <a:rPr lang="en-IN" smtClean="0"/>
              <a:t>‹#›</a:t>
            </a:fld>
            <a:endParaRPr lang="en-IN"/>
          </a:p>
        </p:txBody>
      </p:sp>
    </p:spTree>
    <p:extLst>
      <p:ext uri="{BB962C8B-B14F-4D97-AF65-F5344CB8AC3E}">
        <p14:creationId xmlns:p14="http://schemas.microsoft.com/office/powerpoint/2010/main" val="2219171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053470D-2ABE-40DC-9CB3-22E21952DA79}" type="datetimeFigureOut">
              <a:rPr lang="en-IN" smtClean="0"/>
              <a:t>01-05-2024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5520C31C-FFE4-4A71-95CB-095BB30A9E8A}" type="slidenum">
              <a:rPr lang="en-IN" smtClean="0"/>
              <a:t>‹#›</a:t>
            </a:fld>
            <a:endParaRPr lang="en-IN"/>
          </a:p>
        </p:txBody>
      </p:sp>
    </p:spTree>
    <p:extLst>
      <p:ext uri="{BB962C8B-B14F-4D97-AF65-F5344CB8AC3E}">
        <p14:creationId xmlns:p14="http://schemas.microsoft.com/office/powerpoint/2010/main" val="1465356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053470D-2ABE-40DC-9CB3-22E21952DA79}" type="datetimeFigureOut">
              <a:rPr lang="en-IN" smtClean="0"/>
              <a:t>01-05-2024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520C31C-FFE4-4A71-95CB-095BB30A9E8A}" type="slidenum">
              <a:rPr lang="en-IN" smtClean="0"/>
              <a:t>‹#›</a:t>
            </a:fld>
            <a:endParaRPr lang="en-IN"/>
          </a:p>
        </p:txBody>
      </p:sp>
    </p:spTree>
    <p:extLst>
      <p:ext uri="{BB962C8B-B14F-4D97-AF65-F5344CB8AC3E}">
        <p14:creationId xmlns:p14="http://schemas.microsoft.com/office/powerpoint/2010/main" val="272035384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AA4C4A-A010-EFC4-C710-08F585AE5772}"/>
              </a:ext>
            </a:extLst>
          </p:cNvPr>
          <p:cNvSpPr txBox="1"/>
          <p:nvPr/>
        </p:nvSpPr>
        <p:spPr>
          <a:xfrm>
            <a:off x="1818968" y="2566220"/>
            <a:ext cx="8554064" cy="2668423"/>
          </a:xfrm>
          <a:prstGeom prst="rect">
            <a:avLst/>
          </a:prstGeom>
          <a:noFill/>
        </p:spPr>
        <p:txBody>
          <a:bodyPr wrap="square">
            <a:spAutoFit/>
          </a:bodyPr>
          <a:lstStyle/>
          <a:p>
            <a:pPr algn="ctr">
              <a:lnSpc>
                <a:spcPct val="107000"/>
              </a:lnSpc>
              <a:spcAft>
                <a:spcPts val="800"/>
              </a:spcAft>
            </a:pPr>
            <a:r>
              <a:rPr lang="en-IN" sz="8000" b="1" kern="100" dirty="0">
                <a:solidFill>
                  <a:srgbClr val="385623"/>
                </a:solidFill>
                <a:effectLst/>
                <a:latin typeface="Calibri" panose="020F0502020204030204" pitchFamily="34" charset="0"/>
                <a:ea typeface="Calibri" panose="020F0502020204030204" pitchFamily="34" charset="0"/>
                <a:cs typeface="Mangal" panose="00000400000000000000" pitchFamily="2"/>
              </a:rPr>
              <a:t>Environment Club, THDC-IHET</a:t>
            </a:r>
            <a:endParaRPr lang="en-IN" sz="8000" kern="100" dirty="0">
              <a:effectLst/>
              <a:latin typeface="Calibri" panose="020F0502020204030204" pitchFamily="34" charset="0"/>
              <a:ea typeface="Calibri" panose="020F0502020204030204" pitchFamily="34" charset="0"/>
              <a:cs typeface="Mangal" panose="00000400000000000000" pitchFamily="2"/>
            </a:endParaRPr>
          </a:p>
        </p:txBody>
      </p:sp>
      <p:pic>
        <p:nvPicPr>
          <p:cNvPr id="1026" name="Picture 2">
            <a:extLst>
              <a:ext uri="{FF2B5EF4-FFF2-40B4-BE49-F238E27FC236}">
                <a16:creationId xmlns:a16="http://schemas.microsoft.com/office/drawing/2014/main" id="{02E2799C-C099-79AD-B89A-71279EAD3A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4184" y="0"/>
            <a:ext cx="28194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5060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7C9FA3-6B84-B81B-A709-9B80300E51F1}"/>
              </a:ext>
            </a:extLst>
          </p:cNvPr>
          <p:cNvSpPr txBox="1"/>
          <p:nvPr/>
        </p:nvSpPr>
        <p:spPr>
          <a:xfrm>
            <a:off x="304799" y="737419"/>
            <a:ext cx="9851924" cy="3046988"/>
          </a:xfrm>
          <a:prstGeom prst="rect">
            <a:avLst/>
          </a:prstGeom>
          <a:noFill/>
        </p:spPr>
        <p:txBody>
          <a:bodyPr wrap="square" rtlCol="0">
            <a:spAutoFit/>
          </a:bodyPr>
          <a:lstStyle/>
          <a:p>
            <a:r>
              <a:rPr lang="en-IN" sz="9600" dirty="0"/>
              <a:t>EVENTS AND THEIR DURATION-</a:t>
            </a:r>
          </a:p>
        </p:txBody>
      </p:sp>
    </p:spTree>
    <p:extLst>
      <p:ext uri="{BB962C8B-B14F-4D97-AF65-F5344CB8AC3E}">
        <p14:creationId xmlns:p14="http://schemas.microsoft.com/office/powerpoint/2010/main" val="1175746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D6B111-2E01-E300-4AC2-36EA635E1A1C}"/>
              </a:ext>
            </a:extLst>
          </p:cNvPr>
          <p:cNvSpPr txBox="1"/>
          <p:nvPr/>
        </p:nvSpPr>
        <p:spPr>
          <a:xfrm>
            <a:off x="-1927122" y="363796"/>
            <a:ext cx="13922478" cy="2364109"/>
          </a:xfrm>
          <a:prstGeom prst="rect">
            <a:avLst/>
          </a:prstGeom>
          <a:noFill/>
        </p:spPr>
        <p:txBody>
          <a:bodyPr wrap="square" rtlCol="0">
            <a:spAutoFit/>
          </a:bodyPr>
          <a:lstStyle/>
          <a:p>
            <a:pPr algn="ctr">
              <a:lnSpc>
                <a:spcPct val="107000"/>
              </a:lnSpc>
              <a:spcAft>
                <a:spcPts val="800"/>
              </a:spcAft>
            </a:pPr>
            <a:r>
              <a:rPr lang="en-IN" sz="1800" b="1" kern="100" dirty="0">
                <a:solidFill>
                  <a:srgbClr val="385623"/>
                </a:solidFill>
                <a:effectLst/>
                <a:latin typeface="Calibri" panose="020F0502020204030204" pitchFamily="34" charset="0"/>
                <a:ea typeface="Calibri" panose="020F0502020204030204" pitchFamily="34" charset="0"/>
                <a:cs typeface="Mangal" panose="00000400000000000000" pitchFamily="2"/>
              </a:rPr>
              <a:t>Environment Club, THDC-IHET</a:t>
            </a:r>
            <a:r>
              <a:rPr lang="en-IN" kern="100" dirty="0">
                <a:latin typeface="Calibri" panose="020F0502020204030204" pitchFamily="34" charset="0"/>
                <a:ea typeface="Calibri" panose="020F0502020204030204" pitchFamily="34" charset="0"/>
                <a:cs typeface="Mangal" panose="00000400000000000000" pitchFamily="2"/>
              </a:rPr>
              <a:t> </a:t>
            </a:r>
            <a:r>
              <a:rPr lang="en-IN" sz="1800" b="1" kern="100" dirty="0">
                <a:solidFill>
                  <a:srgbClr val="385623"/>
                </a:solidFill>
                <a:effectLst/>
                <a:latin typeface="Calibri" panose="020F0502020204030204" pitchFamily="34" charset="0"/>
                <a:ea typeface="Calibri" panose="020F0502020204030204" pitchFamily="34" charset="0"/>
                <a:cs typeface="Mangal" panose="00000400000000000000" pitchFamily="2"/>
              </a:rPr>
              <a:t>Activities under Environment Club In the </a:t>
            </a:r>
            <a:endParaRPr lang="en-IN" sz="1800" kern="100" dirty="0">
              <a:effectLst/>
              <a:latin typeface="Calibri" panose="020F0502020204030204" pitchFamily="34" charset="0"/>
              <a:ea typeface="Calibri" panose="020F0502020204030204" pitchFamily="34" charset="0"/>
              <a:cs typeface="Mangal" panose="00000400000000000000" pitchFamily="2"/>
            </a:endParaRPr>
          </a:p>
          <a:p>
            <a:pPr algn="ctr">
              <a:lnSpc>
                <a:spcPct val="107000"/>
              </a:lnSpc>
              <a:spcAft>
                <a:spcPts val="800"/>
              </a:spcAft>
            </a:pPr>
            <a:r>
              <a:rPr lang="en-IN" sz="1800" b="1" kern="100" dirty="0">
                <a:solidFill>
                  <a:srgbClr val="385623"/>
                </a:solidFill>
                <a:effectLst/>
                <a:latin typeface="Calibri" panose="020F0502020204030204" pitchFamily="34" charset="0"/>
                <a:ea typeface="Calibri" panose="020F0502020204030204" pitchFamily="34" charset="0"/>
                <a:cs typeface="Mangal" panose="00000400000000000000" pitchFamily="2"/>
              </a:rPr>
              <a:t>Odd Semester, 2023-24</a:t>
            </a:r>
          </a:p>
          <a:p>
            <a:pPr algn="ctr">
              <a:lnSpc>
                <a:spcPct val="107000"/>
              </a:lnSpc>
              <a:spcAft>
                <a:spcPts val="800"/>
              </a:spcAft>
            </a:pPr>
            <a:endParaRPr lang="en-IN" b="1" kern="100" dirty="0">
              <a:solidFill>
                <a:srgbClr val="385623"/>
              </a:solidFill>
              <a:latin typeface="Calibri" panose="020F0502020204030204" pitchFamily="34" charset="0"/>
              <a:ea typeface="Calibri" panose="020F0502020204030204" pitchFamily="34" charset="0"/>
              <a:cs typeface="Mangal" panose="00000400000000000000" pitchFamily="2"/>
            </a:endParaRPr>
          </a:p>
          <a:p>
            <a:pPr algn="ctr">
              <a:lnSpc>
                <a:spcPct val="107000"/>
              </a:lnSpc>
              <a:spcAft>
                <a:spcPts val="800"/>
              </a:spcAft>
            </a:pPr>
            <a:endParaRPr lang="en-IN" sz="1800" b="1" kern="100" dirty="0">
              <a:solidFill>
                <a:srgbClr val="385623"/>
              </a:solidFill>
              <a:effectLst/>
              <a:latin typeface="Calibri" panose="020F0502020204030204" pitchFamily="34" charset="0"/>
              <a:ea typeface="Calibri" panose="020F0502020204030204" pitchFamily="34" charset="0"/>
              <a:cs typeface="Mangal" panose="00000400000000000000" pitchFamily="2"/>
            </a:endParaRPr>
          </a:p>
          <a:p>
            <a:pPr algn="ctr">
              <a:lnSpc>
                <a:spcPct val="107000"/>
              </a:lnSpc>
              <a:spcAft>
                <a:spcPts val="800"/>
              </a:spcAft>
            </a:pPr>
            <a:endParaRPr lang="en-IN" sz="1800" kern="100" dirty="0">
              <a:effectLst/>
              <a:latin typeface="Calibri" panose="020F0502020204030204" pitchFamily="34" charset="0"/>
              <a:ea typeface="Calibri" panose="020F0502020204030204" pitchFamily="34" charset="0"/>
              <a:cs typeface="Mangal" panose="00000400000000000000" pitchFamily="2"/>
            </a:endParaRPr>
          </a:p>
          <a:p>
            <a:endParaRPr lang="en-IN" dirty="0"/>
          </a:p>
        </p:txBody>
      </p:sp>
      <p:sp>
        <p:nvSpPr>
          <p:cNvPr id="3" name="TextBox 2">
            <a:extLst>
              <a:ext uri="{FF2B5EF4-FFF2-40B4-BE49-F238E27FC236}">
                <a16:creationId xmlns:a16="http://schemas.microsoft.com/office/drawing/2014/main" id="{B03BBF86-1A93-820B-2FEC-7D68FA8455CF}"/>
              </a:ext>
            </a:extLst>
          </p:cNvPr>
          <p:cNvSpPr txBox="1"/>
          <p:nvPr/>
        </p:nvSpPr>
        <p:spPr>
          <a:xfrm>
            <a:off x="196644" y="1189703"/>
            <a:ext cx="11995355" cy="5324535"/>
          </a:xfrm>
          <a:prstGeom prst="rect">
            <a:avLst/>
          </a:prstGeom>
          <a:noFill/>
        </p:spPr>
        <p:txBody>
          <a:bodyPr wrap="square" rtlCol="0">
            <a:spAutoFit/>
          </a:bodyPr>
          <a:lstStyle/>
          <a:p>
            <a:r>
              <a:rPr lang="en-IN" sz="1800" dirty="0">
                <a:effectLst/>
                <a:latin typeface="Calibri" panose="020F0502020204030204" pitchFamily="34" charset="0"/>
                <a:ea typeface="Calibri" panose="020F0502020204030204" pitchFamily="34" charset="0"/>
                <a:cs typeface="Mangal" panose="00000400000000000000" pitchFamily="2"/>
              </a:rPr>
              <a:t>comprehensive campaign on 20 September</a:t>
            </a:r>
            <a:endParaRPr lang="en-US" sz="1400" dirty="0"/>
          </a:p>
          <a:p>
            <a:r>
              <a:rPr lang="en-US" sz="1400" dirty="0"/>
              <a:t>During the session, the Environment Club at THDC IHET organized a series of impactful initiatives aimed at promoting environmental awareness and sustainability on campus.</a:t>
            </a:r>
          </a:p>
          <a:p>
            <a:endParaRPr lang="en-US" sz="1400" dirty="0"/>
          </a:p>
          <a:p>
            <a:r>
              <a:rPr lang="en-US" sz="1400" dirty="0"/>
              <a:t>1) Awareness Sessions: The club initiated its campaign with informative sessions led by fourth-year students. These sessions were conducted class to class, focusing on educating students about the harmful effects of single-use plastics and promoting responsible consumption.</a:t>
            </a:r>
          </a:p>
          <a:p>
            <a:endParaRPr lang="en-US" sz="1400" dirty="0"/>
          </a:p>
          <a:p>
            <a:r>
              <a:rPr lang="en-US" sz="1400" dirty="0"/>
              <a:t>2) Cleanliness Drive: A campus-wide cleanliness drive against single-use plastics took place, with enthusiastic participation from first-year students. The campus was divided into blocks, each with dedicated coordinators overseeing cleanup efforts, fostering a sense of responsibility for maintaining a plastic-free environment.</a:t>
            </a:r>
          </a:p>
          <a:p>
            <a:endParaRPr lang="en-US" sz="1400" dirty="0"/>
          </a:p>
          <a:p>
            <a:r>
              <a:rPr lang="en-US" sz="1400" dirty="0"/>
              <a:t>3) Collaboration with Udaan: Partnering with Udaan, the club worked on producing paper envelopes as alternatives to plastic bags. Shopkeepers were encouraged to use these envelopes, supporting local students and promoting eco-friendly practices.</a:t>
            </a:r>
          </a:p>
          <a:p>
            <a:endParaRPr lang="en-US" sz="1400" dirty="0"/>
          </a:p>
          <a:p>
            <a:r>
              <a:rPr lang="en-US" sz="1400" dirty="0"/>
              <a:t>4) "Meri Mati Mera </a:t>
            </a:r>
            <a:r>
              <a:rPr lang="en-US" sz="1400" dirty="0" err="1"/>
              <a:t>Desh</a:t>
            </a:r>
            <a:r>
              <a:rPr lang="en-US" sz="1400" dirty="0"/>
              <a:t>" Campaign: [Details missing]</a:t>
            </a:r>
          </a:p>
          <a:p>
            <a:endParaRPr lang="en-US" sz="1400" dirty="0"/>
          </a:p>
          <a:p>
            <a:r>
              <a:rPr lang="en-US" sz="1400" dirty="0"/>
              <a:t>5) One Student One Tree Program: Each newly planted tree was tagged with a student's name, fostering a personal connection with nature and promoting ownership and responsibility for the environment.</a:t>
            </a:r>
          </a:p>
          <a:p>
            <a:endParaRPr lang="en-US" sz="1400" dirty="0"/>
          </a:p>
          <a:p>
            <a:r>
              <a:rPr lang="en-US" sz="1400" dirty="0"/>
              <a:t>6) </a:t>
            </a:r>
            <a:r>
              <a:rPr lang="en-US" sz="1400" dirty="0" err="1"/>
              <a:t>Swachhta</a:t>
            </a:r>
            <a:r>
              <a:rPr lang="en-US" sz="1400" dirty="0"/>
              <a:t> Hi Sewa Campaign: Another campus-wide cleanliness drive was organized, with enthusiastic participation from students across all years, further reinforcing the importance of maintaining a clean and healthy environment.</a:t>
            </a:r>
          </a:p>
          <a:p>
            <a:endParaRPr lang="en-US" sz="1400" dirty="0"/>
          </a:p>
          <a:p>
            <a:r>
              <a:rPr lang="en-US" sz="1400" dirty="0"/>
              <a:t>Overall, these initiatives reflect the club's commitment to creating a sustainable campus community and inspiring positive environmental change among students and beyond.</a:t>
            </a:r>
            <a:endParaRPr lang="en-IN" sz="1400" dirty="0"/>
          </a:p>
        </p:txBody>
      </p:sp>
    </p:spTree>
    <p:extLst>
      <p:ext uri="{BB962C8B-B14F-4D97-AF65-F5344CB8AC3E}">
        <p14:creationId xmlns:p14="http://schemas.microsoft.com/office/powerpoint/2010/main" val="2844317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361289-8B55-A988-3364-EC90BC0094D4}"/>
              </a:ext>
            </a:extLst>
          </p:cNvPr>
          <p:cNvSpPr txBox="1"/>
          <p:nvPr/>
        </p:nvSpPr>
        <p:spPr>
          <a:xfrm>
            <a:off x="109892" y="65506"/>
            <a:ext cx="9055510" cy="369332"/>
          </a:xfrm>
          <a:prstGeom prst="rect">
            <a:avLst/>
          </a:prstGeom>
          <a:noFill/>
        </p:spPr>
        <p:txBody>
          <a:bodyPr wrap="square" rtlCol="0">
            <a:spAutoFit/>
          </a:bodyPr>
          <a:lstStyle/>
          <a:p>
            <a:r>
              <a:rPr lang="en-IN" dirty="0"/>
              <a:t>PHOTOS OF THIS EVENT -</a:t>
            </a:r>
          </a:p>
        </p:txBody>
      </p:sp>
      <p:pic>
        <p:nvPicPr>
          <p:cNvPr id="3" name="Picture 2">
            <a:extLst>
              <a:ext uri="{FF2B5EF4-FFF2-40B4-BE49-F238E27FC236}">
                <a16:creationId xmlns:a16="http://schemas.microsoft.com/office/drawing/2014/main" id="{EFEBCEE1-ADAC-0370-BD88-874B6F7D46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6783" y="254486"/>
            <a:ext cx="5618906" cy="3174513"/>
          </a:xfrm>
          <a:prstGeom prst="rect">
            <a:avLst/>
          </a:prstGeom>
          <a:ln>
            <a:noFill/>
          </a:ln>
          <a:effectLst>
            <a:softEdge rad="112500"/>
          </a:effectLst>
        </p:spPr>
      </p:pic>
      <p:pic>
        <p:nvPicPr>
          <p:cNvPr id="4" name="Picture 3">
            <a:extLst>
              <a:ext uri="{FF2B5EF4-FFF2-40B4-BE49-F238E27FC236}">
                <a16:creationId xmlns:a16="http://schemas.microsoft.com/office/drawing/2014/main" id="{75CD2D5E-FDAC-222D-84A6-9A488F40EA0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46783" y="3749099"/>
            <a:ext cx="5437238" cy="2858729"/>
          </a:xfrm>
          <a:prstGeom prst="rect">
            <a:avLst/>
          </a:prstGeom>
          <a:ln>
            <a:noFill/>
          </a:ln>
          <a:effectLst>
            <a:softEdge rad="112500"/>
          </a:effectLst>
        </p:spPr>
      </p:pic>
      <p:pic>
        <p:nvPicPr>
          <p:cNvPr id="5" name="Picture 4">
            <a:extLst>
              <a:ext uri="{FF2B5EF4-FFF2-40B4-BE49-F238E27FC236}">
                <a16:creationId xmlns:a16="http://schemas.microsoft.com/office/drawing/2014/main" id="{1D988A24-72FD-3A02-BCC9-99D677E4822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5615" y="3868140"/>
            <a:ext cx="5279780" cy="2650647"/>
          </a:xfrm>
          <a:prstGeom prst="rect">
            <a:avLst/>
          </a:prstGeom>
          <a:ln>
            <a:noFill/>
          </a:ln>
          <a:effectLst>
            <a:softEdge rad="112500"/>
          </a:effectLst>
        </p:spPr>
      </p:pic>
      <p:pic>
        <p:nvPicPr>
          <p:cNvPr id="6" name="Picture 5">
            <a:extLst>
              <a:ext uri="{FF2B5EF4-FFF2-40B4-BE49-F238E27FC236}">
                <a16:creationId xmlns:a16="http://schemas.microsoft.com/office/drawing/2014/main" id="{97B78716-47D3-E734-282A-E151D9D6C06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1608248" y="-707970"/>
            <a:ext cx="2994162" cy="5279779"/>
          </a:xfrm>
          <a:prstGeom prst="rect">
            <a:avLst/>
          </a:prstGeom>
          <a:ln>
            <a:noFill/>
          </a:ln>
          <a:effectLst>
            <a:softEdge rad="112500"/>
          </a:effectLst>
        </p:spPr>
      </p:pic>
    </p:spTree>
    <p:extLst>
      <p:ext uri="{BB962C8B-B14F-4D97-AF65-F5344CB8AC3E}">
        <p14:creationId xmlns:p14="http://schemas.microsoft.com/office/powerpoint/2010/main" val="2721671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8D2B06-F2BB-1E73-8C80-2D36CB5F68DD}"/>
              </a:ext>
            </a:extLst>
          </p:cNvPr>
          <p:cNvSpPr txBox="1"/>
          <p:nvPr/>
        </p:nvSpPr>
        <p:spPr>
          <a:xfrm>
            <a:off x="452284" y="1"/>
            <a:ext cx="8699090" cy="774507"/>
          </a:xfrm>
          <a:prstGeom prst="rect">
            <a:avLst/>
          </a:prstGeom>
          <a:noFill/>
        </p:spPr>
        <p:txBody>
          <a:bodyPr wrap="square">
            <a:spAutoFit/>
          </a:bodyPr>
          <a:lstStyle/>
          <a:p>
            <a:pPr algn="ctr">
              <a:lnSpc>
                <a:spcPct val="107000"/>
              </a:lnSpc>
              <a:spcAft>
                <a:spcPts val="800"/>
              </a:spcAft>
            </a:pPr>
            <a:r>
              <a:rPr lang="en-IN" sz="1800" b="1" kern="100" dirty="0">
                <a:solidFill>
                  <a:srgbClr val="385623"/>
                </a:solidFill>
                <a:effectLst/>
                <a:latin typeface="Calibri" panose="020F0502020204030204" pitchFamily="34" charset="0"/>
                <a:ea typeface="Calibri" panose="020F0502020204030204" pitchFamily="34" charset="0"/>
                <a:cs typeface="Mangal" panose="00000400000000000000" pitchFamily="2"/>
              </a:rPr>
              <a:t>Environment Club, THDC-IHET</a:t>
            </a:r>
            <a:r>
              <a:rPr lang="en-IN" kern="100" dirty="0">
                <a:latin typeface="Calibri" panose="020F0502020204030204" pitchFamily="34" charset="0"/>
                <a:ea typeface="Calibri" panose="020F0502020204030204" pitchFamily="34" charset="0"/>
                <a:cs typeface="Mangal" panose="00000400000000000000" pitchFamily="2"/>
              </a:rPr>
              <a:t> </a:t>
            </a:r>
            <a:r>
              <a:rPr lang="en-IN" sz="1800" b="1" kern="100" dirty="0">
                <a:solidFill>
                  <a:srgbClr val="385623"/>
                </a:solidFill>
                <a:effectLst/>
                <a:latin typeface="Calibri" panose="020F0502020204030204" pitchFamily="34" charset="0"/>
                <a:ea typeface="Calibri" panose="020F0502020204030204" pitchFamily="34" charset="0"/>
                <a:cs typeface="Mangal" panose="00000400000000000000" pitchFamily="2"/>
              </a:rPr>
              <a:t>Activities under Environment Club In the </a:t>
            </a:r>
            <a:endParaRPr lang="en-IN" sz="1800" kern="100" dirty="0">
              <a:effectLst/>
              <a:latin typeface="Calibri" panose="020F0502020204030204" pitchFamily="34" charset="0"/>
              <a:ea typeface="Calibri" panose="020F0502020204030204" pitchFamily="34" charset="0"/>
              <a:cs typeface="Mangal" panose="00000400000000000000" pitchFamily="2"/>
            </a:endParaRPr>
          </a:p>
          <a:p>
            <a:pPr algn="ctr">
              <a:lnSpc>
                <a:spcPct val="107000"/>
              </a:lnSpc>
              <a:spcAft>
                <a:spcPts val="800"/>
              </a:spcAft>
            </a:pPr>
            <a:r>
              <a:rPr lang="en-IN" sz="1800" b="1" kern="100" dirty="0">
                <a:solidFill>
                  <a:srgbClr val="385623"/>
                </a:solidFill>
                <a:effectLst/>
                <a:latin typeface="Calibri" panose="020F0502020204030204" pitchFamily="34" charset="0"/>
                <a:ea typeface="Calibri" panose="020F0502020204030204" pitchFamily="34" charset="0"/>
                <a:cs typeface="Mangal" panose="00000400000000000000" pitchFamily="2"/>
              </a:rPr>
              <a:t>EVEN Semester, 2023-24</a:t>
            </a:r>
          </a:p>
        </p:txBody>
      </p:sp>
      <p:sp>
        <p:nvSpPr>
          <p:cNvPr id="9" name="TextBox 8">
            <a:extLst>
              <a:ext uri="{FF2B5EF4-FFF2-40B4-BE49-F238E27FC236}">
                <a16:creationId xmlns:a16="http://schemas.microsoft.com/office/drawing/2014/main" id="{57C55B6C-BE6B-DE35-639B-0A2F98B9A2A3}"/>
              </a:ext>
            </a:extLst>
          </p:cNvPr>
          <p:cNvSpPr txBox="1"/>
          <p:nvPr/>
        </p:nvSpPr>
        <p:spPr>
          <a:xfrm>
            <a:off x="0" y="774508"/>
            <a:ext cx="11301046" cy="6001643"/>
          </a:xfrm>
          <a:prstGeom prst="rect">
            <a:avLst/>
          </a:prstGeom>
          <a:noFill/>
        </p:spPr>
        <p:txBody>
          <a:bodyPr wrap="square">
            <a:spAutoFit/>
          </a:bodyPr>
          <a:lstStyle/>
          <a:p>
            <a:r>
              <a:rPr lang="en-US" sz="1200" dirty="0"/>
              <a:t>Event Summary: Slogan and Banner Competition</a:t>
            </a:r>
          </a:p>
          <a:p>
            <a:endParaRPr lang="en-US" sz="1200" dirty="0"/>
          </a:p>
          <a:p>
            <a:r>
              <a:rPr lang="en-US" sz="1200" dirty="0"/>
              <a:t>Occasion: International Day of Forests  </a:t>
            </a:r>
          </a:p>
          <a:p>
            <a:r>
              <a:rPr lang="en-US" sz="1200" dirty="0"/>
              <a:t>Date: March 21, 2024  </a:t>
            </a:r>
          </a:p>
          <a:p>
            <a:r>
              <a:rPr lang="en-US" sz="1200" dirty="0"/>
              <a:t>Organizer: Environment Club, THDC-IHET  </a:t>
            </a:r>
          </a:p>
          <a:p>
            <a:r>
              <a:rPr lang="en-US" sz="1200" dirty="0"/>
              <a:t>Event Type: Online Slogan and Banner Competition  </a:t>
            </a:r>
          </a:p>
          <a:p>
            <a:endParaRPr lang="en-US" sz="1200" dirty="0"/>
          </a:p>
          <a:p>
            <a:r>
              <a:rPr lang="en-US" sz="1200" dirty="0"/>
              <a:t>Objective:  </a:t>
            </a:r>
          </a:p>
          <a:p>
            <a:r>
              <a:rPr lang="en-US" sz="1200" dirty="0"/>
              <a:t>The Environment Club hosted an online Slogan and Banner Competition to commemorate the International Day of Forests and World Poetry Day. The primary goals were to raise awareness about forest conservation and encourage creative expression among students.</a:t>
            </a:r>
          </a:p>
          <a:p>
            <a:endParaRPr lang="en-US" sz="1200" dirty="0"/>
          </a:p>
          <a:p>
            <a:r>
              <a:rPr lang="en-US" sz="1200" dirty="0"/>
              <a:t>Event Highlights:  </a:t>
            </a:r>
          </a:p>
          <a:p>
            <a:r>
              <a:rPr lang="en-US" sz="1200" dirty="0"/>
              <a:t>- Online Format: Conducted via Google Forms for maximum participation.</a:t>
            </a:r>
          </a:p>
          <a:p>
            <a:r>
              <a:rPr lang="en-US" sz="1200" dirty="0"/>
              <a:t>- Dual Celebration: Integrated environmental consciousness with creative expression.</a:t>
            </a:r>
          </a:p>
          <a:p>
            <a:r>
              <a:rPr lang="en-US" sz="1200" dirty="0"/>
              <a:t>- Participation: Despite academic commitments, students showed remarkable enthusiasm, submitting diverse entries reflecting various perspectives on forest conservation.</a:t>
            </a:r>
          </a:p>
          <a:p>
            <a:endParaRPr lang="en-US" sz="1200" dirty="0"/>
          </a:p>
          <a:p>
            <a:r>
              <a:rPr lang="en-US" sz="1200" dirty="0"/>
              <a:t>Competition Categories:</a:t>
            </a:r>
          </a:p>
          <a:p>
            <a:r>
              <a:rPr lang="en-US" sz="1200" dirty="0"/>
              <a:t>- Theme: Forest conservation and sustainable development.</a:t>
            </a:r>
          </a:p>
          <a:p>
            <a:r>
              <a:rPr lang="en-US" sz="1200" dirty="0"/>
              <a:t>- Slogan Competition: Crafting impactful slogans.</a:t>
            </a:r>
          </a:p>
          <a:p>
            <a:r>
              <a:rPr lang="en-US" sz="1200" dirty="0"/>
              <a:t>- Banner Competition: Designing visually compelling banners.</a:t>
            </a:r>
          </a:p>
          <a:p>
            <a:endParaRPr lang="en-US" sz="1200" dirty="0"/>
          </a:p>
          <a:p>
            <a:r>
              <a:rPr lang="en-US" sz="1200" dirty="0"/>
              <a:t>Adjudication Process:  </a:t>
            </a:r>
          </a:p>
          <a:p>
            <a:r>
              <a:rPr lang="en-US" sz="1200" dirty="0"/>
              <a:t>Entries were evaluated by a panel of judges based on creativity, relevance, and effectiveness in communication.</a:t>
            </a:r>
          </a:p>
          <a:p>
            <a:endParaRPr lang="en-US" sz="1200" dirty="0"/>
          </a:p>
          <a:p>
            <a:r>
              <a:rPr lang="en-US" sz="1200" dirty="0"/>
              <a:t>Recognition and Awards:  </a:t>
            </a:r>
          </a:p>
          <a:p>
            <a:r>
              <a:rPr lang="en-US" sz="1200" dirty="0"/>
              <a:t>Winners were announced in each category and awarded online certificates, incentivizing further engagement in environmental initiatives.</a:t>
            </a:r>
          </a:p>
          <a:p>
            <a:endParaRPr lang="en-US" sz="1200" dirty="0"/>
          </a:p>
          <a:p>
            <a:r>
              <a:rPr lang="en-US" sz="1200" dirty="0"/>
              <a:t>Conclusion:</a:t>
            </a:r>
          </a:p>
          <a:p>
            <a:r>
              <a:rPr lang="en-US" sz="1200" dirty="0"/>
              <a:t>The Slogan and Banner Competition showcased the power of creativity in advocating for environmental conservation. Students' commitment to safeguarding natural heritage and driving positive change was evident. Such initiatives inspire collective action towards a sustainable future, reinforcing the Environment Club's mission to nurture environmental consciousness.</a:t>
            </a:r>
            <a:endParaRPr lang="en-IN" sz="1200" dirty="0"/>
          </a:p>
        </p:txBody>
      </p:sp>
    </p:spTree>
    <p:extLst>
      <p:ext uri="{BB962C8B-B14F-4D97-AF65-F5344CB8AC3E}">
        <p14:creationId xmlns:p14="http://schemas.microsoft.com/office/powerpoint/2010/main" val="119216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2C4C3B-6332-7EEB-3EFF-038BF4589E7D}"/>
              </a:ext>
            </a:extLst>
          </p:cNvPr>
          <p:cNvSpPr txBox="1"/>
          <p:nvPr/>
        </p:nvSpPr>
        <p:spPr>
          <a:xfrm>
            <a:off x="0" y="0"/>
            <a:ext cx="6100916" cy="369332"/>
          </a:xfrm>
          <a:prstGeom prst="rect">
            <a:avLst/>
          </a:prstGeom>
          <a:noFill/>
        </p:spPr>
        <p:txBody>
          <a:bodyPr wrap="square">
            <a:spAutoFit/>
          </a:bodyPr>
          <a:lstStyle/>
          <a:p>
            <a:r>
              <a:rPr lang="en-IN" dirty="0"/>
              <a:t>PHOTOS OF THIS EVENT -</a:t>
            </a:r>
          </a:p>
        </p:txBody>
      </p:sp>
      <p:pic>
        <p:nvPicPr>
          <p:cNvPr id="1028" name="Picture 10">
            <a:extLst>
              <a:ext uri="{FF2B5EF4-FFF2-40B4-BE49-F238E27FC236}">
                <a16:creationId xmlns:a16="http://schemas.microsoft.com/office/drawing/2014/main" id="{D5B0D77E-276C-7CE1-B18B-6CF6E33C9C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64" y="457200"/>
            <a:ext cx="968375" cy="121126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11">
            <a:extLst>
              <a:ext uri="{FF2B5EF4-FFF2-40B4-BE49-F238E27FC236}">
                <a16:creationId xmlns:a16="http://schemas.microsoft.com/office/drawing/2014/main" id="{DCF18A9E-D60A-644E-FD58-4FC7BF3A8E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97871" y="433388"/>
            <a:ext cx="952500" cy="122713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2">
            <a:extLst>
              <a:ext uri="{FF2B5EF4-FFF2-40B4-BE49-F238E27FC236}">
                <a16:creationId xmlns:a16="http://schemas.microsoft.com/office/drawing/2014/main" id="{9689D784-844A-F562-EF77-2AA1B82279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6750" y="457200"/>
            <a:ext cx="1006475" cy="1227138"/>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3">
            <a:extLst>
              <a:ext uri="{FF2B5EF4-FFF2-40B4-BE49-F238E27FC236}">
                <a16:creationId xmlns:a16="http://schemas.microsoft.com/office/drawing/2014/main" id="{DB50F065-0313-C829-A951-5490DBBE5D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9436" y="465138"/>
            <a:ext cx="1295400" cy="12112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a:extLst>
              <a:ext uri="{FF2B5EF4-FFF2-40B4-BE49-F238E27FC236}">
                <a16:creationId xmlns:a16="http://schemas.microsoft.com/office/drawing/2014/main" id="{1656D5EB-8E1D-BB65-906A-C672EF75E4E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6">
            <a:extLst>
              <a:ext uri="{FF2B5EF4-FFF2-40B4-BE49-F238E27FC236}">
                <a16:creationId xmlns:a16="http://schemas.microsoft.com/office/drawing/2014/main" id="{CF5A44D3-691B-A5ED-71FC-0BFD9899714A}"/>
              </a:ext>
            </a:extLst>
          </p:cNvPr>
          <p:cNvSpPr>
            <a:spLocks noChangeArrowheads="1"/>
          </p:cNvSpPr>
          <p:nvPr/>
        </p:nvSpPr>
        <p:spPr bwMode="auto">
          <a:xfrm>
            <a:off x="0" y="16684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BE0110E1-6176-0078-00C9-78371FFB59CC}"/>
              </a:ext>
            </a:extLst>
          </p:cNvPr>
          <p:cNvSpPr>
            <a:spLocks noChangeArrowheads="1"/>
          </p:cNvSpPr>
          <p:nvPr/>
        </p:nvSpPr>
        <p:spPr bwMode="auto">
          <a:xfrm>
            <a:off x="0" y="2895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8">
            <a:extLst>
              <a:ext uri="{FF2B5EF4-FFF2-40B4-BE49-F238E27FC236}">
                <a16:creationId xmlns:a16="http://schemas.microsoft.com/office/drawing/2014/main" id="{FA896CD5-D692-BE52-0867-3F031AD184D0}"/>
              </a:ext>
            </a:extLst>
          </p:cNvPr>
          <p:cNvSpPr>
            <a:spLocks noChangeArrowheads="1"/>
          </p:cNvSpPr>
          <p:nvPr/>
        </p:nvSpPr>
        <p:spPr bwMode="auto">
          <a:xfrm>
            <a:off x="0" y="41227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F7D97592-ACAE-0B3A-43D1-72EA99E853DB}"/>
              </a:ext>
            </a:extLst>
          </p:cNvPr>
          <p:cNvSpPr txBox="1"/>
          <p:nvPr/>
        </p:nvSpPr>
        <p:spPr>
          <a:xfrm>
            <a:off x="4760707" y="693499"/>
            <a:ext cx="5887628" cy="954107"/>
          </a:xfrm>
          <a:prstGeom prst="rect">
            <a:avLst/>
          </a:prstGeom>
          <a:noFill/>
        </p:spPr>
        <p:txBody>
          <a:bodyPr wrap="square" rtlCol="0">
            <a:spAutoFit/>
          </a:bodyPr>
          <a:lstStyle/>
          <a:p>
            <a:r>
              <a:rPr lang="en-IN" sz="2800" dirty="0"/>
              <a:t>WINNERS OF THIS EVENT  AND THEIR BANNERS </a:t>
            </a:r>
          </a:p>
        </p:txBody>
      </p:sp>
      <p:pic>
        <p:nvPicPr>
          <p:cNvPr id="9" name="Picture 8">
            <a:extLst>
              <a:ext uri="{FF2B5EF4-FFF2-40B4-BE49-F238E27FC236}">
                <a16:creationId xmlns:a16="http://schemas.microsoft.com/office/drawing/2014/main" id="{74DF62A1-D561-4F45-33A9-74E6FE026A5D}"/>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39436" y="1704141"/>
            <a:ext cx="5334000" cy="2218690"/>
          </a:xfrm>
          <a:prstGeom prst="rect">
            <a:avLst/>
          </a:prstGeom>
          <a:noFill/>
          <a:ln>
            <a:noFill/>
          </a:ln>
        </p:spPr>
      </p:pic>
      <p:pic>
        <p:nvPicPr>
          <p:cNvPr id="10" name="Picture 9">
            <a:extLst>
              <a:ext uri="{FF2B5EF4-FFF2-40B4-BE49-F238E27FC236}">
                <a16:creationId xmlns:a16="http://schemas.microsoft.com/office/drawing/2014/main" id="{999AF46B-E8B5-38D2-14E1-0CA10E75FE44}"/>
              </a:ext>
            </a:extLst>
          </p:cNvPr>
          <p:cNvPicPr>
            <a:picLocks noChangeAspect="1"/>
          </p:cNvPicPr>
          <p:nvPr/>
        </p:nvPicPr>
        <p:blipFill>
          <a:blip r:embed="rId7"/>
          <a:stretch>
            <a:fillRect/>
          </a:stretch>
        </p:blipFill>
        <p:spPr>
          <a:xfrm>
            <a:off x="8625195" y="1612136"/>
            <a:ext cx="3181350" cy="4893439"/>
          </a:xfrm>
          <a:prstGeom prst="rect">
            <a:avLst/>
          </a:prstGeom>
        </p:spPr>
      </p:pic>
      <p:pic>
        <p:nvPicPr>
          <p:cNvPr id="11" name="Picture 10">
            <a:extLst>
              <a:ext uri="{FF2B5EF4-FFF2-40B4-BE49-F238E27FC236}">
                <a16:creationId xmlns:a16="http://schemas.microsoft.com/office/drawing/2014/main" id="{82712CD4-EDFB-E7F3-78BF-AEB599F85D1E}"/>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664" y="3962400"/>
            <a:ext cx="5373328" cy="2543175"/>
          </a:xfrm>
          <a:prstGeom prst="rect">
            <a:avLst/>
          </a:prstGeom>
          <a:noFill/>
          <a:ln>
            <a:noFill/>
          </a:ln>
        </p:spPr>
      </p:pic>
    </p:spTree>
    <p:extLst>
      <p:ext uri="{BB962C8B-B14F-4D97-AF65-F5344CB8AC3E}">
        <p14:creationId xmlns:p14="http://schemas.microsoft.com/office/powerpoint/2010/main" val="1959719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3EF89-43FB-1D6A-716B-05C50BF9B4DA}"/>
              </a:ext>
            </a:extLst>
          </p:cNvPr>
          <p:cNvSpPr txBox="1"/>
          <p:nvPr/>
        </p:nvSpPr>
        <p:spPr>
          <a:xfrm>
            <a:off x="471948" y="540774"/>
            <a:ext cx="2713704" cy="369332"/>
          </a:xfrm>
          <a:prstGeom prst="rect">
            <a:avLst/>
          </a:prstGeom>
          <a:noFill/>
        </p:spPr>
        <p:txBody>
          <a:bodyPr wrap="square" rtlCol="0">
            <a:spAutoFit/>
          </a:bodyPr>
          <a:lstStyle/>
          <a:p>
            <a:r>
              <a:rPr lang="en-IN" dirty="0"/>
              <a:t>CONCLUSION-</a:t>
            </a:r>
          </a:p>
        </p:txBody>
      </p:sp>
      <p:sp>
        <p:nvSpPr>
          <p:cNvPr id="4" name="TextBox 3">
            <a:extLst>
              <a:ext uri="{FF2B5EF4-FFF2-40B4-BE49-F238E27FC236}">
                <a16:creationId xmlns:a16="http://schemas.microsoft.com/office/drawing/2014/main" id="{6D6A8C29-2E64-23FD-6D7B-84A65893F886}"/>
              </a:ext>
            </a:extLst>
          </p:cNvPr>
          <p:cNvSpPr txBox="1"/>
          <p:nvPr/>
        </p:nvSpPr>
        <p:spPr>
          <a:xfrm>
            <a:off x="167640" y="910106"/>
            <a:ext cx="12024360" cy="5539978"/>
          </a:xfrm>
          <a:prstGeom prst="rect">
            <a:avLst/>
          </a:prstGeom>
          <a:noFill/>
        </p:spPr>
        <p:txBody>
          <a:bodyPr wrap="square">
            <a:spAutoFit/>
          </a:bodyPr>
          <a:lstStyle/>
          <a:p>
            <a:endParaRPr lang="en-IN" dirty="0"/>
          </a:p>
          <a:p>
            <a:endParaRPr lang="en-IN" sz="1400" dirty="0"/>
          </a:p>
          <a:p>
            <a:r>
              <a:rPr lang="en-IN" sz="1400" dirty="0"/>
              <a:t>As we draw the curtains on the 2023-24 session, the Environment Club at THDC-IHET reflects on a year filled with impactful initiatives, meaningful collaborations, and inspiring achievements in the realm of environmental stewardship.</a:t>
            </a:r>
          </a:p>
          <a:p>
            <a:endParaRPr lang="en-IN" sz="1400" dirty="0"/>
          </a:p>
          <a:p>
            <a:r>
              <a:rPr lang="en-IN" sz="1400" dirty="0"/>
              <a:t>Throughout this session, our club has been at the forefront of promoting sustainability, raising awareness, and fostering a culture of eco-consciousness within our campus community. From organizing awareness sessions and cleanliness drives to hosting online competitions and collaborating with local organizations, we have consistently strived to make a positive difference in our environment.</a:t>
            </a:r>
          </a:p>
          <a:p>
            <a:endParaRPr lang="en-IN" sz="1400" dirty="0"/>
          </a:p>
          <a:p>
            <a:r>
              <a:rPr lang="en-IN" sz="1400" dirty="0"/>
              <a:t>We are proud of the dedication and enthusiasm shown by our members, whose tireless efforts have contributed to the success of each </a:t>
            </a:r>
            <a:r>
              <a:rPr lang="en-IN" sz="1400" dirty="0" err="1"/>
              <a:t>endeavor</a:t>
            </a:r>
            <a:r>
              <a:rPr lang="en-IN" sz="1400" dirty="0"/>
              <a:t>. Despite the challenges posed by academic schedules and external circumstances, our collective commitment to the cause has remained unwavering, underscoring the strength of our collective resolve.</a:t>
            </a:r>
          </a:p>
          <a:p>
            <a:endParaRPr lang="en-IN" sz="1400" dirty="0"/>
          </a:p>
          <a:p>
            <a:r>
              <a:rPr lang="en-IN" sz="1400" dirty="0"/>
              <a:t>As we bid farewell to this session, we carry with us the lessons learned, the memories cherished, and the bonds strengthened. We express our heartfelt gratitude to all members, volunteers, faculty advisors, and supporters who have been instrumental in our journey this year.</a:t>
            </a:r>
          </a:p>
          <a:p>
            <a:endParaRPr lang="en-IN" sz="1400" dirty="0"/>
          </a:p>
          <a:p>
            <a:r>
              <a:rPr lang="en-IN" sz="1400" dirty="0"/>
              <a:t>Looking ahead, we are filled with optimism and determination to continue our mission of environmental advocacy and action in the upcoming session. With renewed energy and fresh ideas, we remain committed to making an even greater impact and leaving a lasting legacy of sustainability for generations to come.</a:t>
            </a:r>
          </a:p>
          <a:p>
            <a:endParaRPr lang="en-IN" sz="1400" dirty="0"/>
          </a:p>
          <a:p>
            <a:r>
              <a:rPr lang="en-IN" sz="1400" dirty="0"/>
              <a:t>Thank you to everyone who has been a part of our journey this session. Together, let us continue to strive for a greener, cleaner, and more sustainable future.</a:t>
            </a:r>
          </a:p>
          <a:p>
            <a:endParaRPr lang="en-IN" sz="1400" dirty="0"/>
          </a:p>
          <a:p>
            <a:r>
              <a:rPr lang="en-IN" sz="1400" dirty="0"/>
              <a:t>Best wishes,</a:t>
            </a:r>
          </a:p>
          <a:p>
            <a:r>
              <a:rPr lang="en-IN" sz="1400" dirty="0"/>
              <a:t>ENVIRONMENT CLUB THDC-IHET</a:t>
            </a:r>
          </a:p>
        </p:txBody>
      </p:sp>
    </p:spTree>
    <p:extLst>
      <p:ext uri="{BB962C8B-B14F-4D97-AF65-F5344CB8AC3E}">
        <p14:creationId xmlns:p14="http://schemas.microsoft.com/office/powerpoint/2010/main" val="283063729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48</TotalTime>
  <Words>864</Words>
  <Application>Microsoft Office PowerPoint</Application>
  <PresentationFormat>Widescreen</PresentationFormat>
  <Paragraphs>76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Gill Sans MT</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Vaibhav Pokhriyal</dc:creator>
  <cp:lastModifiedBy>Vaibhav Pokhriyal</cp:lastModifiedBy>
  <cp:revision>2</cp:revision>
  <dcterms:created xsi:type="dcterms:W3CDTF">2024-04-28T10:53:14Z</dcterms:created>
  <dcterms:modified xsi:type="dcterms:W3CDTF">2024-04-30T19:29:49Z</dcterms:modified>
</cp:coreProperties>
</file>