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1"/>
  </p:sldMasterIdLst>
  <p:sldIdLst>
    <p:sldId id="258" r:id="rId2"/>
    <p:sldId id="257" r:id="rId3"/>
    <p:sldId id="259" r:id="rId4"/>
    <p:sldId id="260" r:id="rId5"/>
    <p:sldId id="262" r:id="rId6"/>
    <p:sldId id="263" r:id="rId7"/>
    <p:sldId id="269" r:id="rId8"/>
    <p:sldId id="264" r:id="rId9"/>
    <p:sldId id="270" r:id="rId10"/>
    <p:sldId id="268" r:id="rId11"/>
    <p:sldId id="265" r:id="rId12"/>
    <p:sldId id="266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4599B-F0E6-4C7A-9EA9-02BA341A23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44B811-A331-4CDC-93E0-F7463EEB7F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85500-1561-4F16-A4D4-45640DE8D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9B6CE-8879-4373-B3AA-AF148B904F95}" type="datetimeFigureOut">
              <a:rPr lang="en-IN" smtClean="0"/>
              <a:t>20-04-2020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64E910-BE58-4561-9BB4-D6E0A6DF8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96F5E-56E7-45A5-AEC2-BCBAA614A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C5566-DDE0-402A-8365-E75E11F73A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7495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2B614-D9CD-4E4E-BACA-08559B380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C4ED5E-B7AD-4C83-B504-D4B69D84EA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9BC538-6D33-4AD4-8254-1044C3BD1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9B6CE-8879-4373-B3AA-AF148B904F95}" type="datetimeFigureOut">
              <a:rPr lang="en-IN" smtClean="0"/>
              <a:t>20-04-2020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D8B82-1BCF-4316-9E43-13BB846E7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BF3E7-87D7-43C0-B88C-0D0B1FEF0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C5566-DDE0-402A-8365-E75E11F73A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2578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AF0173-A736-47A6-9107-A5391082F3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81A69B-EC8D-4D30-9935-5A263DFB92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8701C-CCF7-449C-9DBC-F2FA0C0FB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9B6CE-8879-4373-B3AA-AF148B904F95}" type="datetimeFigureOut">
              <a:rPr lang="en-IN" smtClean="0"/>
              <a:t>20-04-2020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D92D3-AFCD-4420-BB74-94E8DED65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72059-8C22-41A1-964E-88A71D834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C5566-DDE0-402A-8365-E75E11F73A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6825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15B67-7728-4F9C-B5A6-9150B3A87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7BFD7-EF24-48EE-A506-6E3C487FE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72B9A-601A-4FDC-9270-D36151636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9B6CE-8879-4373-B3AA-AF148B904F95}" type="datetimeFigureOut">
              <a:rPr lang="en-IN" smtClean="0"/>
              <a:t>20-04-2020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8001C-62C7-4A18-8EFF-6D56A605D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DF00FC-8602-4459-B7ED-021FC1CCE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C5566-DDE0-402A-8365-E75E11F73A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8269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A63C7-075B-4764-A7FA-CE465E35F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210F72-414D-46CD-ABB7-C92D87FDFA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C9F6A-872F-4BCB-A3F5-F8E8A683B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9B6CE-8879-4373-B3AA-AF148B904F95}" type="datetimeFigureOut">
              <a:rPr lang="en-IN" smtClean="0"/>
              <a:t>20-04-2020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5E4A9-C58A-450F-821E-42FE3FEEF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527F9-63C3-446D-B6D5-CE6773352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C5566-DDE0-402A-8365-E75E11F73A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390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4C89E-DB0F-4306-A236-25717C692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37646-C3AC-4782-A71F-6EADD06FAD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130D90-6817-499E-BEE0-BEE1D3E457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0154D7-7E29-48CC-90EF-DE82711A9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9B6CE-8879-4373-B3AA-AF148B904F95}" type="datetimeFigureOut">
              <a:rPr lang="en-IN" smtClean="0"/>
              <a:t>20-04-2020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D9E401-6F09-4E8F-9272-E8FD4A7FD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BEDB7B-B321-4E4B-88A1-E275B17F1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C5566-DDE0-402A-8365-E75E11F73A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9837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A0D3A-EF61-4B56-8169-CFBCC5D73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D75E35-6837-4FEF-8DCB-5FCFF48B49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3E32BF-7FED-4261-9423-C7FF131D7F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D07A9F-6883-4DE5-B0CE-A462FEB9D3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8C079C-EA99-4382-8B32-1E836D08AE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5178DF-8256-4295-8480-66B65ECC9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9B6CE-8879-4373-B3AA-AF148B904F95}" type="datetimeFigureOut">
              <a:rPr lang="en-IN" smtClean="0"/>
              <a:t>20-04-2020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BD66AC-52D6-480D-B8BF-1FCE69774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D442AE-24A4-46A5-AEF2-4442DFD29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C5566-DDE0-402A-8365-E75E11F73A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3634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32D1A-41EA-4907-8D5C-F76AF5557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8A3F3C-79CA-459B-8B87-47250A3EA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9B6CE-8879-4373-B3AA-AF148B904F95}" type="datetimeFigureOut">
              <a:rPr lang="en-IN" smtClean="0"/>
              <a:t>20-04-2020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8D9E60-B289-4E6A-9ACF-A605F5F24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977755-02A9-4D87-8612-F5D6CEA08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C5566-DDE0-402A-8365-E75E11F73A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344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D255BB-A998-4E5B-ADE4-D57B0900F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9B6CE-8879-4373-B3AA-AF148B904F95}" type="datetimeFigureOut">
              <a:rPr lang="en-IN" smtClean="0"/>
              <a:t>20-04-2020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5F953E-82EC-4C19-A3B7-16E191CA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B6D21B-A59D-4A1E-9A5F-87F7A8195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C5566-DDE0-402A-8365-E75E11F73A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8465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A29F1-9D42-4ED9-B20C-456EDEFF7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8B097-885E-4618-9E48-F81589894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E74A54-7576-4AE6-B9FC-6CD1EFF4F1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5E708-E33E-475E-81DE-7704B0583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9B6CE-8879-4373-B3AA-AF148B904F95}" type="datetimeFigureOut">
              <a:rPr lang="en-IN" smtClean="0"/>
              <a:t>20-04-2020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97EE93-8E40-45AB-B0D3-BCBF99E1C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599720-EC70-4F6E-81E8-399C04621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C5566-DDE0-402A-8365-E75E11F73A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1623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E4F70-22BC-4E45-BC48-F19C9926C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7C4A18-139F-49CD-B9B6-3D5A337A15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0D1995-F035-460B-A4E2-97A9A778F9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6706F5-33EB-49C4-AEC0-EEAACCA1D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9B6CE-8879-4373-B3AA-AF148B904F95}" type="datetimeFigureOut">
              <a:rPr lang="en-IN" smtClean="0"/>
              <a:t>20-04-2020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CAC431-667B-44C1-BFB3-1468C15C7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4E150B-F4B4-4DFA-A6EC-E98BD8BF7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C5566-DDE0-402A-8365-E75E11F73A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7585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BA331C-7E32-462E-B54E-FDDC0DB3B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AC71B2-A6C6-41B4-81AA-482D31F044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36949B-FF0D-4F80-A876-94C59AA267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9B6CE-8879-4373-B3AA-AF148B904F95}" type="datetimeFigureOut">
              <a:rPr lang="en-IN" smtClean="0"/>
              <a:t>20-04-2020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A4E8E-ED52-41DE-B72E-C298895841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4702D-32E6-4950-8197-637ECD46B5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C5566-DDE0-402A-8365-E75E11F73A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58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B27A2-0BE2-4CE0-A720-CC26EAF8D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264" y="4295895"/>
            <a:ext cx="10058400" cy="1450757"/>
          </a:xfrm>
        </p:spPr>
        <p:txBody>
          <a:bodyPr>
            <a:normAutofit fontScale="90000"/>
          </a:bodyPr>
          <a:lstStyle/>
          <a:p>
            <a:r>
              <a:rPr lang="en-US" sz="2400" u="sng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Participants:</a:t>
            </a:r>
            <a:br>
              <a:rPr lang="en-US" sz="2400" u="sng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Rahul Singh</a:t>
            </a:r>
            <a:br>
              <a:rPr lang="en-US" sz="2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Mohnish</a:t>
            </a:r>
            <a:r>
              <a:rPr lang="en-US" sz="2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Lavania</a:t>
            </a:r>
            <a:br>
              <a:rPr lang="en-US" sz="2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Sarang </a:t>
            </a:r>
            <a:r>
              <a:rPr lang="en-US" sz="22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Bag</a:t>
            </a:r>
            <a:r>
              <a:rPr lang="en-US" sz="18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endParaRPr lang="en-IN" sz="18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90FFC-345F-488A-B057-64A42D871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6264" y="956603"/>
            <a:ext cx="10058400" cy="181473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u="sng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Classification :</a:t>
            </a:r>
          </a:p>
          <a:p>
            <a:pPr marL="0" indent="0" algn="ctr">
              <a:buNone/>
            </a:pPr>
            <a:r>
              <a:rPr lang="en-US" sz="4400" b="1" u="sng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Bank Marketing</a:t>
            </a:r>
            <a:endParaRPr lang="en-IN" sz="4400" b="1" u="sng" dirty="0"/>
          </a:p>
        </p:txBody>
      </p:sp>
    </p:spTree>
    <p:extLst>
      <p:ext uri="{BB962C8B-B14F-4D97-AF65-F5344CB8AC3E}">
        <p14:creationId xmlns:p14="http://schemas.microsoft.com/office/powerpoint/2010/main" val="2987708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56A3A-66D0-4FC6-BDD5-A4B284A08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u="sng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 After Performing Principal Component Analysis: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24148684-108A-4F99-B47C-31DDCB7DEA8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93355616"/>
              </p:ext>
            </p:extLst>
          </p:nvPr>
        </p:nvGraphicFramePr>
        <p:xfrm>
          <a:off x="838200" y="2585281"/>
          <a:ext cx="10515600" cy="24701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8397">
                  <a:extLst>
                    <a:ext uri="{9D8B030D-6E8A-4147-A177-3AD203B41FA5}">
                      <a16:colId xmlns:a16="http://schemas.microsoft.com/office/drawing/2014/main" val="4146831714"/>
                    </a:ext>
                  </a:extLst>
                </a:gridCol>
                <a:gridCol w="3257843">
                  <a:extLst>
                    <a:ext uri="{9D8B030D-6E8A-4147-A177-3AD203B41FA5}">
                      <a16:colId xmlns:a16="http://schemas.microsoft.com/office/drawing/2014/main" val="190735631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50701607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5455070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59429745"/>
                    </a:ext>
                  </a:extLst>
                </a:gridCol>
              </a:tblGrid>
              <a:tr h="650289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Classifier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F-1 Score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AUC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Accuracy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303827"/>
                  </a:ext>
                </a:extLst>
              </a:tr>
              <a:tr h="49236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Support Vector Machine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0.5382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0.8451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0.8250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35791448"/>
                  </a:ext>
                </a:extLst>
              </a:tr>
              <a:tr h="46423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IN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Random Forest</a:t>
                      </a:r>
                      <a:endParaRPr lang="en-IN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0.5435</a:t>
                      </a:r>
                      <a:endParaRPr lang="en-IN" sz="180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0.7564</a:t>
                      </a:r>
                      <a:endParaRPr lang="en-IN" sz="180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0.8840</a:t>
                      </a:r>
                      <a:endParaRPr lang="en-IN" sz="180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76727968"/>
                  </a:ext>
                </a:extLst>
              </a:tr>
              <a:tr h="49237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Decision Tree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0.4922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0.7700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0.8343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96222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Logistic Regression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0.5148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0.7992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0.8336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719171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4314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DD7D6-48C9-4224-B40B-C5417883B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u="sng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 :</a:t>
            </a:r>
            <a:endParaRPr lang="en-IN" sz="3200" u="sng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B3A52-43BA-40F1-8C80-4EA1D7D13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Classifier without PCA turn out to be the best model for the given parameters and datasets in terms of accuracy, f1-score and ROC curve.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odel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trained with PCA , accuracy seems to be decreased. Hence more features can be engineered for the given data.</a:t>
            </a:r>
          </a:p>
          <a:p>
            <a:r>
              <a:rPr lang="en-IN" dirty="0"/>
              <a:t>Instead of using hyperparameter </a:t>
            </a:r>
            <a:r>
              <a:rPr lang="en-IN" dirty="0" err="1"/>
              <a:t>class_weight</a:t>
            </a:r>
            <a:r>
              <a:rPr lang="en-IN" dirty="0"/>
              <a:t> = “balanced”, we can also try SMOTE (Synthetic Minority Over-Sampling Technique) sampling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2727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95C00-9AD9-4802-BC9A-BAA748E5E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u="sng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Comparison of f1-score and AUC of all techniques:</a:t>
            </a:r>
            <a:endParaRPr lang="en-IN" sz="2800" u="sng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345D10-91A2-43D2-B784-9219A29AEF2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176803" cy="4870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626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CBDC3-0311-4788-8F99-D1D98F728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981" y="2796295"/>
            <a:ext cx="10515600" cy="19163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u="sng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6000" u="sng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458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6922F-7562-468A-8906-EE2663349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535" y="263527"/>
            <a:ext cx="10213145" cy="1450757"/>
          </a:xfrm>
        </p:spPr>
        <p:txBody>
          <a:bodyPr>
            <a:normAutofit/>
          </a:bodyPr>
          <a:lstStyle/>
          <a:p>
            <a:r>
              <a:rPr lang="en-IN" sz="3600" spc="-5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:</a:t>
            </a:r>
            <a:endParaRPr lang="en-IN" sz="36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11466-9C66-4B12-B93F-732351E89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u="sng" spc="-5" dirty="0">
                <a:solidFill>
                  <a:schemeClr val="accent2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lang="en-IN" u="sng" spc="-10" dirty="0">
                <a:solidFill>
                  <a:schemeClr val="accent2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u="sng" spc="-5" dirty="0">
                <a:solidFill>
                  <a:schemeClr val="accent2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  <a:r>
              <a:rPr lang="en-IN" u="sng" spc="-5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is related with direct marketing campaigns of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Portuguese banking institution. The marketing campaigns were based on phone calls.  Often, more than one contact to the same client was required, in order to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assess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product (bank term deposit) would be ('yes') or not  ('no')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subscribed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267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90493-E994-455B-BADE-A14F1A41E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1450757"/>
          </a:xfrm>
        </p:spPr>
        <p:txBody>
          <a:bodyPr>
            <a:normAutofit/>
          </a:bodyPr>
          <a:lstStyle/>
          <a:p>
            <a:r>
              <a:rPr lang="en-IN" sz="3200" u="sng" spc="-5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</a:t>
            </a:r>
            <a:r>
              <a:rPr lang="en-IN" sz="3200" u="sng" spc="-85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200" u="sng" spc="-5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:</a:t>
            </a:r>
            <a:endParaRPr lang="en-IN" sz="3200" u="sng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B7A95-3E43-47BA-8C6B-406C795E1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320" y="1280159"/>
            <a:ext cx="10058400" cy="5050303"/>
          </a:xfrm>
        </p:spPr>
        <p:txBody>
          <a:bodyPr>
            <a:noAutofit/>
          </a:bodyPr>
          <a:lstStyle/>
          <a:p>
            <a:pPr marL="12700" marR="5080">
              <a:lnSpc>
                <a:spcPct val="113599"/>
              </a:lnSpc>
              <a:spcBef>
                <a:spcPts val="100"/>
              </a:spcBef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 Deposit is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deposit held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a 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financial institution that has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fixed term. These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generally short-term with maturities ranging 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anywhere 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month to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few years. When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 deposit is purchased, the lender (the customer) understands that the money can only  be withdrawn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term has ended or by giving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predetermined number of days notice. Term deposits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an 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extremely safe investment 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are 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 very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appealing 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conservative, low-risk</a:t>
            </a:r>
            <a:r>
              <a:rPr lang="en-US" sz="1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investors.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457834">
              <a:lnSpc>
                <a:spcPct val="113599"/>
              </a:lnSpc>
            </a:pP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Instead of mass marketing, the bank has chosen to be more proactive in identifying potential buyers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communicate straight to the  customer via telephone calls. </a:t>
            </a:r>
            <a:r>
              <a:rPr lang="en-US" sz="1800" spc="-5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Direct marketing is useful here because its positive results can be measured</a:t>
            </a:r>
            <a:r>
              <a:rPr lang="en-US" sz="1800" spc="30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directly.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304800">
              <a:lnSpc>
                <a:spcPct val="113599"/>
              </a:lnSpc>
            </a:pPr>
            <a:r>
              <a:rPr lang="en-US" sz="1800" spc="-5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goal of this project is to perform post-campaign </a:t>
            </a:r>
            <a:r>
              <a:rPr lang="en-US" sz="1800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analytics </a:t>
            </a:r>
            <a:r>
              <a:rPr lang="en-US" sz="1800" spc="-5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identify the potential subscribers of the term deposit product for future  campaigns.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47625">
              <a:lnSpc>
                <a:spcPct val="113599"/>
              </a:lnSpc>
            </a:pPr>
            <a:r>
              <a:rPr lang="en-US" sz="1800" spc="-5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data mining task is to create </a:t>
            </a:r>
            <a:r>
              <a:rPr lang="en-US" sz="1800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1800" i="1" spc="-5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Model </a:t>
            </a:r>
            <a:r>
              <a:rPr lang="en-US" sz="1800" spc="-5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is </a:t>
            </a:r>
            <a:r>
              <a:rPr lang="en-US" sz="1800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able </a:t>
            </a:r>
            <a:r>
              <a:rPr lang="en-US" sz="1800" spc="-5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identify potential subscribers using mainly two types of variables in the  dataset: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indent="-372110">
              <a:lnSpc>
                <a:spcPct val="100000"/>
              </a:lnSpc>
              <a:spcBef>
                <a:spcPts val="180"/>
              </a:spcBef>
              <a:buFont typeface="AoyagiKouzanFontT"/>
              <a:buChar char="❏"/>
              <a:tabLst>
                <a:tab pos="469265" algn="l"/>
                <a:tab pos="469900" algn="l"/>
              </a:tabLst>
            </a:pPr>
            <a:r>
              <a:rPr lang="en-US" sz="1800" spc="-5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 data (age, education, marital status, loan status,</a:t>
            </a:r>
            <a:r>
              <a:rPr lang="en-US" sz="1800" spc="-10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etc.)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indent="-372110">
              <a:lnSpc>
                <a:spcPct val="100000"/>
              </a:lnSpc>
              <a:spcBef>
                <a:spcPts val="180"/>
              </a:spcBef>
              <a:buFont typeface="AoyagiKouzanFontT"/>
              <a:buChar char="❏"/>
              <a:tabLst>
                <a:tab pos="469265" algn="l"/>
                <a:tab pos="469900" algn="l"/>
              </a:tabLst>
            </a:pPr>
            <a:r>
              <a:rPr lang="en-US" sz="1800" spc="-5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campaign contact information for the client (last contact, preferred contact</a:t>
            </a:r>
            <a:r>
              <a:rPr lang="en-US" sz="1800" spc="-10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etc.)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0725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C7152-1CB0-403E-BB7A-9DE479459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507" y="-200147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u="sng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Understanding:</a:t>
            </a:r>
            <a:endParaRPr lang="en-IN" sz="3200" u="sng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A83D1-DB34-4B7A-8502-F4A9BDC29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507" y="861645"/>
            <a:ext cx="7026226" cy="285222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295"/>
              </a:spcBef>
              <a:buNone/>
            </a:pPr>
            <a:r>
              <a:rPr lang="en-US" sz="2000" b="1" spc="-5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2000" b="1" spc="-1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spc="-5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Exploration:</a:t>
            </a:r>
            <a:endParaRPr lang="en-US" sz="20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of the clients are married.</a:t>
            </a: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 between 30-40 year are more active.</a:t>
            </a: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of the clients works in management and blur-collar.</a:t>
            </a:r>
            <a:endParaRPr lang="en-US" sz="20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89% client did not subscribed for the term deposit.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330FD94-C8E6-48B2-920A-CEE4FF19CB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0646" y="185114"/>
            <a:ext cx="3717110" cy="2379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47604B1D-9ABE-4778-B766-7B80B745C0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712" y="4185578"/>
            <a:ext cx="3838575" cy="26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0EC639B8-758F-4C66-AD37-AAB03469D9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8382" y="2777307"/>
            <a:ext cx="3838575" cy="252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B3FD600-4E9D-48CB-ACED-0A83EBA87A20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365042" y="4417255"/>
            <a:ext cx="3587980" cy="2440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0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4AE58-EE71-4F98-AD04-A6268335F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926" y="3838894"/>
            <a:ext cx="10241280" cy="2533772"/>
          </a:xfrm>
        </p:spPr>
        <p:txBody>
          <a:bodyPr>
            <a:normAutofit/>
          </a:bodyPr>
          <a:lstStyle/>
          <a:p>
            <a:pPr marL="12700" marR="287655">
              <a:lnSpc>
                <a:spcPct val="118100"/>
              </a:lnSpc>
            </a:pP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99.02% of the clients who subscribed did not have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credit default</a:t>
            </a:r>
          </a:p>
          <a:p>
            <a:pPr marL="12700" marR="287655">
              <a:lnSpc>
                <a:spcPct val="118100"/>
              </a:lnSpc>
            </a:pP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63% of subscribers did not have housing loans. 93% did not have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 loan (Low risk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investors)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91F3647-96FA-4DBF-9901-E08E71E35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215" y="272732"/>
            <a:ext cx="9447554" cy="3019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8554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A004D-893B-47BA-B9C8-E7FE4002A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u="sng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Preparation :</a:t>
            </a:r>
            <a:endParaRPr lang="en-IN" sz="3200" u="sng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66976-E4A4-4140-B05E-A93ED7E7C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13923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does not have missing values. So we randomly remove 10% of data and fill it with mode.</a:t>
            </a:r>
          </a:p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 Encoding to all the binary class attributes so that all those will be converted to numeric type and for easier calculations.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Categorical Non-binary attributes converted to multiple features using  One-hot encoding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Feature-pair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pdays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previous) is highly positively correlated. Therefore, we can remove feature "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pdays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".</a:t>
            </a:r>
          </a:p>
          <a:p>
            <a:pPr algn="just"/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 attributes are normalised using </a:t>
            </a:r>
            <a:r>
              <a:rPr lang="en-I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Minmaxscaler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function.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5156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D37E1-8CF7-48BC-9533-89D71FD83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Hyperparameter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class_weight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“balanced” has been used to make sure that class imbalance is accounted for in every classification task.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Hyperparameter stratify has been used during train-test-split to make sure that the equal percentage of each class is divided among training and testing data. Similarly, stratified K-fold approach (using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sklearn’s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StratifiedKFold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function) has been used to ensure the same for cross validation. </a:t>
            </a:r>
          </a:p>
          <a:p>
            <a:pPr algn="just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GridSearchCV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was applied on each classifier to get best parameters.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960811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74DF5-BE87-4BA2-8D63-C172CCB5E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u="sng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  <a:r>
              <a:rPr lang="en-IN" sz="3200" u="sng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IN" sz="3200" u="sng" spc="-5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  <a:r>
              <a:rPr lang="en-IN" sz="3200" u="sng" spc="-11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200" u="sng" spc="-5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without PCA</a:t>
            </a:r>
            <a:r>
              <a:rPr lang="en-IN" sz="3200" spc="-5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32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9492F60-7DDE-4B2F-A90C-6E7F220537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5077563"/>
              </p:ext>
            </p:extLst>
          </p:nvPr>
        </p:nvGraphicFramePr>
        <p:xfrm>
          <a:off x="838200" y="1980370"/>
          <a:ext cx="10515600" cy="24988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8397">
                  <a:extLst>
                    <a:ext uri="{9D8B030D-6E8A-4147-A177-3AD203B41FA5}">
                      <a16:colId xmlns:a16="http://schemas.microsoft.com/office/drawing/2014/main" val="4146831714"/>
                    </a:ext>
                  </a:extLst>
                </a:gridCol>
                <a:gridCol w="3257843">
                  <a:extLst>
                    <a:ext uri="{9D8B030D-6E8A-4147-A177-3AD203B41FA5}">
                      <a16:colId xmlns:a16="http://schemas.microsoft.com/office/drawing/2014/main" val="190735631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50701607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5455070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59429745"/>
                    </a:ext>
                  </a:extLst>
                </a:gridCol>
              </a:tblGrid>
              <a:tr h="67858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Classifier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F-1 Score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AUC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Accuracy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303827"/>
                  </a:ext>
                </a:extLst>
              </a:tr>
              <a:tr h="5344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Support Vector Machine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Calibri(Body)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0.590</a:t>
                      </a:r>
                      <a:endParaRPr lang="en-IN" sz="1800" dirty="0">
                        <a:effectLst/>
                        <a:latin typeface="Calibri(Body)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Calibri(Body)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0.871</a:t>
                      </a:r>
                      <a:endParaRPr lang="en-IN" sz="1800">
                        <a:effectLst/>
                        <a:latin typeface="Calibri(Body)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Calibri(Body)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0.855</a:t>
                      </a:r>
                      <a:endParaRPr lang="en-IN" sz="1800" dirty="0">
                        <a:effectLst/>
                        <a:latin typeface="Calibri(Body)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35791448"/>
                  </a:ext>
                </a:extLst>
              </a:tr>
              <a:tr h="43609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IN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Random Forest</a:t>
                      </a:r>
                      <a:endParaRPr lang="en-IN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0.660</a:t>
                      </a:r>
                      <a:endParaRPr lang="en-IN" sz="180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0.858</a:t>
                      </a:r>
                      <a:endParaRPr lang="en-IN" sz="180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0.904</a:t>
                      </a:r>
                      <a:endParaRPr lang="en-IN" sz="180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76727968"/>
                  </a:ext>
                </a:extLst>
              </a:tr>
              <a:tr h="4628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Decision Tree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0.580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0.815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0.875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96222467"/>
                  </a:ext>
                </a:extLst>
              </a:tr>
              <a:tr h="38697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Logistic Regression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0.548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0.834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0.841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719171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1296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05199-9D6C-48C3-9343-1F08316CE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u="sng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Principle Component Analysis:</a:t>
            </a:r>
            <a:endParaRPr lang="en-IN" sz="3200" u="sng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BC5A2-E766-43BC-A7FF-D85C9AA77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59215" cy="4351338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PCA algorithm for Dimensionality Reduction to check which features to retain and which to eliminate and check if their will be some improvement in parameters.</a:t>
            </a: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observe that first 50 component amount to a cumulative of 0.95 of the total variance.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F7C38B-0234-411C-AD40-0B5AB142A8C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894363" y="2067950"/>
            <a:ext cx="5459437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013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279</TotalTime>
  <Words>743</Words>
  <Application>Microsoft Office PowerPoint</Application>
  <PresentationFormat>Widescreen</PresentationFormat>
  <Paragraphs>91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AoyagiKouzanFontT</vt:lpstr>
      <vt:lpstr>Arial</vt:lpstr>
      <vt:lpstr>Calibri</vt:lpstr>
      <vt:lpstr>Calibri Light</vt:lpstr>
      <vt:lpstr>Calibri(Body)</vt:lpstr>
      <vt:lpstr>Times New Roman</vt:lpstr>
      <vt:lpstr>Office Theme</vt:lpstr>
      <vt:lpstr>Project Participants:  Rahul Singh Mohnish Lavania Sarang Bagul</vt:lpstr>
      <vt:lpstr>Introduction :</vt:lpstr>
      <vt:lpstr>Business understanding :</vt:lpstr>
      <vt:lpstr>Data Understanding:</vt:lpstr>
      <vt:lpstr>PowerPoint Presentation</vt:lpstr>
      <vt:lpstr>Data Preparation :</vt:lpstr>
      <vt:lpstr>PowerPoint Presentation</vt:lpstr>
      <vt:lpstr>Modeling &amp; Evaluation results without PCA:</vt:lpstr>
      <vt:lpstr>Principle Component Analysis:</vt:lpstr>
      <vt:lpstr>Model Evaluation After Performing Principal Component Analysis:</vt:lpstr>
      <vt:lpstr>Result :</vt:lpstr>
      <vt:lpstr>Comparison of f1-score and AUC of all techniques: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Participants:  Rahul Singh Mohnish Lavania Sarang Bagul</dc:title>
  <dc:creator>Admin</dc:creator>
  <cp:lastModifiedBy>Admin</cp:lastModifiedBy>
  <cp:revision>24</cp:revision>
  <dcterms:created xsi:type="dcterms:W3CDTF">2020-04-04T15:50:36Z</dcterms:created>
  <dcterms:modified xsi:type="dcterms:W3CDTF">2020-04-20T16:31:18Z</dcterms:modified>
</cp:coreProperties>
</file>