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84" r:id="rId7"/>
    <p:sldId id="286" r:id="rId8"/>
    <p:sldId id="287" r:id="rId9"/>
    <p:sldId id="288" r:id="rId10"/>
    <p:sldId id="289" r:id="rId11"/>
    <p:sldId id="294" r:id="rId12"/>
    <p:sldId id="293" r:id="rId13"/>
    <p:sldId id="290" r:id="rId14"/>
    <p:sldId id="291" r:id="rId15"/>
    <p:sldId id="295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9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941" y="26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[tab11.xlsx]Sheet2!PivotTable1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16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comparision based on accuracy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9A17746-328A-440A-A2E1-A09934F6050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99BDC3D-F0C2-436D-8EFE-436155E6E9BB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53C36AF-BBCB-4BF5-B4A4-22BB17F50F5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D305009-E697-4A18-8760-57B15C289C2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38D5791-B046-47B5-BEA8-C9404A5341D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C5CD964-4926-4553-9515-1C45A3FE5A1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FF773E1-5097-4494-AA21-F0F294DDEF51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9B81C06A-E5A9-4713-B949-D2B0AD4E85DF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63859B98-290D-4276-B92A-016B9EC3001B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3D250BA-3F3C-4598-A43A-43D9CF21C1A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201BD64-6908-469C-A0BA-2616EFF02CEC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7D0C09D-9632-4082-9F41-466D06A32C80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06F61AE-F0AB-4654-83FE-755D8E5AA3A3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693A2A1-F439-4E08-B5D2-833DACF1C5B4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B8890A-5E98-4D0B-89F1-6AA33FB9418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BA324726-A4F7-4BE0-B7A8-E4FF07F5A78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CB2809-BD9C-4AAA-94D5-67F9A5A4A08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20B3F3F-E378-4AA7-8364-C5A72121DF0A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FD9F0B5-F1A5-4C58-B7F5-FDBCD258CFC4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04C1A57-8542-4C32-949B-EBC26E88248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04C1A57-8542-4C32-949B-EBC26E88248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FD9F0B5-F1A5-4C58-B7F5-FDBCD258CFC4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20B3F3F-E378-4AA7-8364-C5A72121DF0A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CB2809-BD9C-4AAA-94D5-67F9A5A4A08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BA324726-A4F7-4BE0-B7A8-E4FF07F5A78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B8890A-5E98-4D0B-89F1-6AA33FB9418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693A2A1-F439-4E08-B5D2-833DACF1C5B4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06F61AE-F0AB-4654-83FE-755D8E5AA3A3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7D0C09D-9632-4082-9F41-466D06A32C80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201BD64-6908-469C-A0BA-2616EFF02CEC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3D250BA-3F3C-4598-A43A-43D9CF21C1A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63859B98-290D-4276-B92A-016B9EC3001B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9B81C06A-E5A9-4713-B949-D2B0AD4E85DF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FF773E1-5097-4494-AA21-F0F294DDEF51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C5CD964-4926-4553-9515-1C45A3FE5A1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38D5791-B046-47B5-BEA8-C9404A5341D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D305009-E697-4A18-8760-57B15C289C2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53C36AF-BBCB-4BF5-B4A4-22BB17F50F5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99BDC3D-F0C2-436D-8EFE-436155E6E9BB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9A17746-328A-440A-A2E1-A09934F6050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04C1A57-8542-4C32-949B-EBC26E88248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FD9F0B5-F1A5-4C58-B7F5-FDBCD258CFC4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20B3F3F-E378-4AA7-8364-C5A72121DF0A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CB2809-BD9C-4AAA-94D5-67F9A5A4A08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BA324726-A4F7-4BE0-B7A8-E4FF07F5A78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B8890A-5E98-4D0B-89F1-6AA33FB9418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693A2A1-F439-4E08-B5D2-833DACF1C5B4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06F61AE-F0AB-4654-83FE-755D8E5AA3A3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7D0C09D-9632-4082-9F41-466D06A32C80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201BD64-6908-469C-A0BA-2616EFF02CEC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3D250BA-3F3C-4598-A43A-43D9CF21C1A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63859B98-290D-4276-B92A-016B9EC3001B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9B81C06A-E5A9-4713-B949-D2B0AD4E85DF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FF773E1-5097-4494-AA21-F0F294DDEF51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C5CD964-4926-4553-9515-1C45A3FE5A1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38D5791-B046-47B5-BEA8-C9404A5341D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D305009-E697-4A18-8760-57B15C289C28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53C36AF-BBCB-4BF5-B4A4-22BB17F50F56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99BDC3D-F0C2-436D-8EFE-436155E6E9BB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9A17746-328A-440A-A2E1-A09934F60509}" type="VALU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/>
                  <a:t>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04C1A57-8542-4C32-949B-EBC26E882489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E49-4929-B16B-E82DC2844B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D9F0B5-F1A5-4C58-B7F5-FDBCD258CFC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E49-4929-B16B-E82DC2844B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20B3F3F-E378-4AA7-8364-C5A72121DF0A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E49-4929-B16B-E82DC2844BF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CB2809-BD9C-4AAA-94D5-67F9A5A4A08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49-4929-B16B-E82DC2844BF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A324726-A4F7-4BE0-B7A8-E4FF07F5A789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E49-4929-B16B-E82DC2844BF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CB8890A-5E98-4D0B-89F1-6AA33FB94188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E49-4929-B16B-E82DC2844BF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693A2A1-F439-4E08-B5D2-833DACF1C5B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E49-4929-B16B-E82DC2844BF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06F61AE-F0AB-4654-83FE-755D8E5AA3A3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E49-4929-B16B-E82DC2844BF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7D0C09D-9632-4082-9F41-466D06A32C80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0E49-4929-B16B-E82DC2844BF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201BD64-6908-469C-A0BA-2616EFF02CEC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E49-4929-B16B-E82DC2844BF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3D250BA-3F3C-4598-A43A-43D9CF21C1A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0E49-4929-B16B-E82DC2844BF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3859B98-290D-4276-B92A-016B9EC3001B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E49-4929-B16B-E82DC2844BF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B81C06A-E5A9-4713-B949-D2B0AD4E85DF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0E49-4929-B16B-E82DC2844BF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FF773E1-5097-4494-AA21-F0F294DDEF51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0E49-4929-B16B-E82DC2844BF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C5CD964-4926-4553-9515-1C45A3FE5A1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0E49-4929-B16B-E82DC2844BF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38D5791-B046-47B5-BEA8-C9404A5341D8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0E49-4929-B16B-E82DC2844BF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D305009-E697-4A18-8760-57B15C289C28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0E49-4929-B16B-E82DC2844BF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53C36AF-BBCB-4BF5-B4A4-22BB17F50F5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0E49-4929-B16B-E82DC2844BF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99BDC3D-F0C2-436D-8EFE-436155E6E9BB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0E49-4929-B16B-E82DC2844BF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9A17746-328A-440A-A2E1-A09934F60509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0E49-4929-B16B-E82DC2844B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Sheet2!$A$4:$A$24</c:f>
              <c:strCache>
                <c:ptCount val="20"/>
                <c:pt idx="0">
                  <c:v>2D-3D CNN</c:v>
                </c:pt>
                <c:pt idx="1">
                  <c:v>ANN</c:v>
                </c:pt>
                <c:pt idx="2">
                  <c:v>CNN</c:v>
                </c:pt>
                <c:pt idx="3">
                  <c:v>CNN_Our_Model</c:v>
                </c:pt>
                <c:pt idx="4">
                  <c:v>DA</c:v>
                </c:pt>
                <c:pt idx="5">
                  <c:v>DBM</c:v>
                </c:pt>
                <c:pt idx="6">
                  <c:v>DL </c:v>
                </c:pt>
                <c:pt idx="7">
                  <c:v>DL_CNN</c:v>
                </c:pt>
                <c:pt idx="8">
                  <c:v>DNN</c:v>
                </c:pt>
                <c:pt idx="9">
                  <c:v>DT</c:v>
                </c:pt>
                <c:pt idx="10">
                  <c:v>EL</c:v>
                </c:pt>
                <c:pt idx="11">
                  <c:v>KNN</c:v>
                </c:pt>
                <c:pt idx="12">
                  <c:v>LR</c:v>
                </c:pt>
                <c:pt idx="13">
                  <c:v>NB</c:v>
                </c:pt>
                <c:pt idx="14">
                  <c:v>RF</c:v>
                </c:pt>
                <c:pt idx="15">
                  <c:v>RNN</c:v>
                </c:pt>
                <c:pt idx="16">
                  <c:v>RNN_Our_Model</c:v>
                </c:pt>
                <c:pt idx="17">
                  <c:v>RT</c:v>
                </c:pt>
                <c:pt idx="18">
                  <c:v>SVM</c:v>
                </c:pt>
                <c:pt idx="19">
                  <c:v>XGBoost</c:v>
                </c:pt>
              </c:strCache>
            </c:strRef>
          </c:cat>
          <c:val>
            <c:numRef>
              <c:f>Sheet2!$B$4:$B$24</c:f>
              <c:numCache>
                <c:formatCode>General</c:formatCode>
                <c:ptCount val="20"/>
                <c:pt idx="0">
                  <c:v>96.8</c:v>
                </c:pt>
                <c:pt idx="1">
                  <c:v>83.56</c:v>
                </c:pt>
                <c:pt idx="2">
                  <c:v>99.9</c:v>
                </c:pt>
                <c:pt idx="3">
                  <c:v>100</c:v>
                </c:pt>
                <c:pt idx="4">
                  <c:v>91.95</c:v>
                </c:pt>
                <c:pt idx="5">
                  <c:v>95.35</c:v>
                </c:pt>
                <c:pt idx="6">
                  <c:v>85</c:v>
                </c:pt>
                <c:pt idx="7">
                  <c:v>90.8</c:v>
                </c:pt>
                <c:pt idx="8">
                  <c:v>99.2</c:v>
                </c:pt>
                <c:pt idx="9">
                  <c:v>82.82</c:v>
                </c:pt>
                <c:pt idx="10">
                  <c:v>73</c:v>
                </c:pt>
                <c:pt idx="11">
                  <c:v>95.92</c:v>
                </c:pt>
                <c:pt idx="12">
                  <c:v>74.7</c:v>
                </c:pt>
                <c:pt idx="13">
                  <c:v>98.82</c:v>
                </c:pt>
                <c:pt idx="14">
                  <c:v>99.21</c:v>
                </c:pt>
                <c:pt idx="15">
                  <c:v>95.6</c:v>
                </c:pt>
                <c:pt idx="16">
                  <c:v>80.67</c:v>
                </c:pt>
                <c:pt idx="17">
                  <c:v>92</c:v>
                </c:pt>
                <c:pt idx="18">
                  <c:v>97.27</c:v>
                </c:pt>
                <c:pt idx="19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E49-4929-B16B-E82DC2844B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72353456"/>
        <c:axId val="1072352496"/>
      </c:barChart>
      <c:catAx>
        <c:axId val="107235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72352496"/>
        <c:crosses val="autoZero"/>
        <c:auto val="1"/>
        <c:lblAlgn val="ctr"/>
        <c:lblOffset val="100"/>
        <c:noMultiLvlLbl val="0"/>
      </c:catAx>
      <c:valAx>
        <c:axId val="10723524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5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308832"/>
            <a:ext cx="5924550" cy="3120168"/>
          </a:xfrm>
          <a:noFill/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Neural Network Approaches for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Alzheimer's Disease Detection: An Analysis of RNN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CNN Performance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7DB635-6477-E97D-3D1F-CFA48808C8B0}"/>
              </a:ext>
            </a:extLst>
          </p:cNvPr>
          <p:cNvSpPr txBox="1"/>
          <p:nvPr/>
        </p:nvSpPr>
        <p:spPr>
          <a:xfrm>
            <a:off x="7168142" y="4393285"/>
            <a:ext cx="4324611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Ritu Priya Singh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Sandeep Kumar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Saloni Singh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Fateh Singh Rana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Dikshit </a:t>
            </a:r>
            <a:r>
              <a:rPr lang="en-IN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Kukreja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Akarsh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Anand, </a:t>
            </a:r>
            <a:r>
              <a:rPr lang="en-IN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Neelesh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Sharma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Lovely Professional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70" y="881855"/>
            <a:ext cx="11004530" cy="842774"/>
          </a:xfrm>
          <a:noFill/>
        </p:spPr>
        <p:txBody>
          <a:bodyPr lIns="0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7470" y="2108186"/>
            <a:ext cx="7273624" cy="2641628"/>
          </a:xfrm>
          <a:noFill/>
        </p:spPr>
        <p:txBody>
          <a:bodyPr vert="horz" lIns="0" tIns="45720" rIns="91440" bIns="45720" rtlCol="0" anchor="t"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Larger Datasets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Design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Data Augmentation Strategies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Multimodal Data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Translation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18" y="1072290"/>
            <a:ext cx="8604714" cy="720651"/>
          </a:xfrm>
          <a:noFill/>
        </p:spPr>
        <p:txBody>
          <a:bodyPr anchor="t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DBDC9-AF84-CF44-8D0F-BC1C15495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5593" y="1998087"/>
            <a:ext cx="8604714" cy="3282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CNN and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Research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Applicability</a:t>
            </a:r>
          </a:p>
        </p:txBody>
      </p:sp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4AC8159-F2F2-C5AD-49A0-EB26371418C1}"/>
              </a:ext>
            </a:extLst>
          </p:cNvPr>
          <p:cNvSpPr/>
          <p:nvPr/>
        </p:nvSpPr>
        <p:spPr>
          <a:xfrm>
            <a:off x="904267" y="1211556"/>
            <a:ext cx="10383465" cy="4888300"/>
          </a:xfrm>
          <a:custGeom>
            <a:avLst/>
            <a:gdLst/>
            <a:ahLst/>
            <a:cxnLst/>
            <a:rect l="l" t="t" r="r" b="b"/>
            <a:pathLst>
              <a:path w="14402040" h="6537692">
                <a:moveTo>
                  <a:pt x="0" y="0"/>
                </a:moveTo>
                <a:lnTo>
                  <a:pt x="14402040" y="0"/>
                </a:lnTo>
                <a:lnTo>
                  <a:pt x="14402040" y="6537692"/>
                </a:lnTo>
                <a:lnTo>
                  <a:pt x="0" y="6537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" t="-1348" r="-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E2B47-174B-39AC-C139-41E1F9A4ECDD}"/>
              </a:ext>
            </a:extLst>
          </p:cNvPr>
          <p:cNvSpPr txBox="1"/>
          <p:nvPr/>
        </p:nvSpPr>
        <p:spPr>
          <a:xfrm>
            <a:off x="1354238" y="381964"/>
            <a:ext cx="922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349801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627501"/>
            <a:ext cx="5179330" cy="2841829"/>
          </a:xfrm>
          <a:noFill/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636993"/>
            <a:ext cx="8250619" cy="71510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6149" y="1629760"/>
            <a:ext cx="8250618" cy="437898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71" y="938313"/>
            <a:ext cx="8975103" cy="104095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Challenges of 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52" y="2444266"/>
            <a:ext cx="7929940" cy="30242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as a Global Concern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the Population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Progression and Impact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and Economic Burden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Early Detection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51" y="277142"/>
            <a:ext cx="7998107" cy="7530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58D24D-CE7C-F37B-BE75-E5F8420C1B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0521859"/>
              </p:ext>
            </p:extLst>
          </p:nvPr>
        </p:nvGraphicFramePr>
        <p:xfrm>
          <a:off x="1520652" y="1146770"/>
          <a:ext cx="9150695" cy="50716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63761">
                  <a:extLst>
                    <a:ext uri="{9D8B030D-6E8A-4147-A177-3AD203B41FA5}">
                      <a16:colId xmlns:a16="http://schemas.microsoft.com/office/drawing/2014/main" val="1409050948"/>
                    </a:ext>
                  </a:extLst>
                </a:gridCol>
                <a:gridCol w="2089961">
                  <a:extLst>
                    <a:ext uri="{9D8B030D-6E8A-4147-A177-3AD203B41FA5}">
                      <a16:colId xmlns:a16="http://schemas.microsoft.com/office/drawing/2014/main" val="1225357971"/>
                    </a:ext>
                  </a:extLst>
                </a:gridCol>
                <a:gridCol w="1513422">
                  <a:extLst>
                    <a:ext uri="{9D8B030D-6E8A-4147-A177-3AD203B41FA5}">
                      <a16:colId xmlns:a16="http://schemas.microsoft.com/office/drawing/2014/main" val="2585732188"/>
                    </a:ext>
                  </a:extLst>
                </a:gridCol>
                <a:gridCol w="937196">
                  <a:extLst>
                    <a:ext uri="{9D8B030D-6E8A-4147-A177-3AD203B41FA5}">
                      <a16:colId xmlns:a16="http://schemas.microsoft.com/office/drawing/2014/main" val="3637787830"/>
                    </a:ext>
                  </a:extLst>
                </a:gridCol>
                <a:gridCol w="2846355">
                  <a:extLst>
                    <a:ext uri="{9D8B030D-6E8A-4147-A177-3AD203B41FA5}">
                      <a16:colId xmlns:a16="http://schemas.microsoft.com/office/drawing/2014/main" val="3921545074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06153"/>
                  </a:ext>
                </a:extLst>
              </a:tr>
              <a:tr h="79287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for complex pattern recognition in AD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601139"/>
                  </a:ext>
                </a:extLst>
              </a:tr>
              <a:tr h="79287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Neuroimaging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capability in feature extraction from visual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469163"/>
                  </a:ext>
                </a:extLst>
              </a:tr>
              <a:tr h="79287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Longitudinal patient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in handling sequence data, useful for tracking AD progression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730717"/>
                  </a:ext>
                </a:extLst>
              </a:tr>
              <a:tr h="79287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Various, including cognitive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73.8% 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precision and AUC for AD progression 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759145"/>
                  </a:ext>
                </a:extLst>
              </a:tr>
              <a:tr h="79287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(DT, RF, SVM, LR, KNN)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datasets (ADNI, OASIS)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 to 90.25%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revealing strengths of different approaches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9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35" y="624382"/>
            <a:ext cx="9875047" cy="77615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834" y="1504709"/>
            <a:ext cx="10001391" cy="4703863"/>
          </a:xfrm>
        </p:spPr>
        <p:txBody>
          <a:bodyPr numCol="2">
            <a:normAutofit/>
          </a:bodyPr>
          <a:lstStyle/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Model Approach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Process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Model Process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Steps:</a:t>
            </a:r>
          </a:p>
          <a:p>
            <a:pPr lvl="4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point marking the beginning of the machine learning model development process.</a:t>
            </a:r>
          </a:p>
          <a:p>
            <a:pPr lvl="4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data from sources like Kaggle and OASIS used for training the model.</a:t>
            </a:r>
          </a:p>
          <a:p>
            <a:pPr lvl="4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data including handling missing values, normalization, and data augmentation for cleaning and suitability.</a:t>
            </a:r>
          </a:p>
          <a:p>
            <a:pPr lvl="4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the machine learning model involving selection of appropriate architecture and algorithms.</a:t>
            </a:r>
          </a:p>
          <a:p>
            <a:pPr lvl="4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Testing: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trained model against the dataset using evaluation parameters like accuracy and precision.</a:t>
            </a:r>
          </a:p>
          <a:p>
            <a:pPr lvl="4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of the model development process, marking the completion of tasks in the workflow.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8" y="2537245"/>
            <a:ext cx="4899628" cy="1080000"/>
          </a:xfrm>
          <a:noFill/>
        </p:spPr>
        <p:txBody>
          <a:bodyPr anchor="b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Workflow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A diagram of a model&#10;&#10;Description automatically generated">
            <a:extLst>
              <a:ext uri="{FF2B5EF4-FFF2-40B4-BE49-F238E27FC236}">
                <a16:creationId xmlns:a16="http://schemas.microsoft.com/office/drawing/2014/main" id="{6C916EEF-2454-E086-A3A4-128FD9E19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93" y="80352"/>
            <a:ext cx="3206188" cy="6697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667" y="678123"/>
            <a:ext cx="8211172" cy="838161"/>
          </a:xfrm>
          <a:noFill/>
        </p:spPr>
        <p:txBody>
          <a:bodyPr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9594" y="2026458"/>
            <a:ext cx="6128806" cy="3847127"/>
          </a:xfrm>
          <a:noFill/>
        </p:spPr>
        <p:txBody>
          <a:bodyPr vert="horz" lIns="0" tIns="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CNN and RNN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009E7-0D62-6854-7B0E-3832E298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3" y="1159738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Accuracies Graph of CNN &amp; RNN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E8453-2F81-A557-3C7F-6589EAF8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4" y="3394076"/>
            <a:ext cx="4317721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4FECE-6C2A-22D4-5E0E-5FD809B7646F}"/>
              </a:ext>
            </a:extLst>
          </p:cNvPr>
          <p:cNvSpPr txBox="1"/>
          <p:nvPr/>
        </p:nvSpPr>
        <p:spPr>
          <a:xfrm>
            <a:off x="6557147" y="2995345"/>
            <a:ext cx="498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Graph of CNN- 100% (OASIS Dataset)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F7FF5-4846-FC15-0796-D78D35424807}"/>
              </a:ext>
            </a:extLst>
          </p:cNvPr>
          <p:cNvSpPr txBox="1"/>
          <p:nvPr/>
        </p:nvSpPr>
        <p:spPr>
          <a:xfrm>
            <a:off x="6495745" y="6263784"/>
            <a:ext cx="462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Graph of RNN- 80.27% (Kaggle Dataset)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2152C-6A54-FDF6-1399-845A3DEC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96" y="283379"/>
            <a:ext cx="4281069" cy="26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9A1545-4D28-A167-EFE0-38527B0D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59" y="2622288"/>
            <a:ext cx="3766989" cy="141539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 Comparison with Other Works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FCA50F2-DE07-C0AD-CD23-C94CF259C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249481"/>
              </p:ext>
            </p:extLst>
          </p:nvPr>
        </p:nvGraphicFramePr>
        <p:xfrm>
          <a:off x="4295776" y="549275"/>
          <a:ext cx="7345363" cy="576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342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{7ECC7CDA-1E88-4A01-93C7-AC86C24C4488}tf33713516_win32</Template>
  <TotalTime>133</TotalTime>
  <Words>464</Words>
  <Application>Microsoft Office PowerPoint</Application>
  <PresentationFormat>Widescreen</PresentationFormat>
  <Paragraphs>110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Walbaum Display</vt:lpstr>
      <vt:lpstr>3DFloatVTI</vt:lpstr>
      <vt:lpstr>Exploring Neural Network Approaches for  Alzheimer's Disease Detection: An Analysis of RNN  and CNN Performance</vt:lpstr>
      <vt:lpstr>Agenda</vt:lpstr>
      <vt:lpstr>Introduction The Growing Challenges of Alzheimer’s Disease</vt:lpstr>
      <vt:lpstr>Related Works</vt:lpstr>
      <vt:lpstr>Research Methodology</vt:lpstr>
      <vt:lpstr>Our Model Workflow</vt:lpstr>
      <vt:lpstr>Result and Discussion</vt:lpstr>
      <vt:lpstr>Our Accuracies Graph of CNN &amp; RNN</vt:lpstr>
      <vt:lpstr>Our Result Comparison with Other Works</vt:lpstr>
      <vt:lpstr>Future Scope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Neural Network Approaches for  Alzheimer's Disease Detection: An Analysis of RNN  and CNN Performance</dc:title>
  <dc:creator>Sunil Kumar Singh</dc:creator>
  <cp:lastModifiedBy>Ritu Priya Singh</cp:lastModifiedBy>
  <cp:revision>7</cp:revision>
  <dcterms:created xsi:type="dcterms:W3CDTF">2024-05-04T05:11:08Z</dcterms:created>
  <dcterms:modified xsi:type="dcterms:W3CDTF">2024-05-23T09:37:53Z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