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400" b="1" i="0">
                <a:solidFill>
                  <a:srgbClr val="0D38A9"/>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4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
        <p:nvSpPr>
          <p:cNvPr id="5" name="Holder 5"/>
          <p:cNvSpPr>
            <a:spLocks noGrp="1"/>
          </p:cNvSpPr>
          <p:nvPr>
            <p:ph type="dt" sz="half" idx="6"/>
          </p:nvPr>
        </p:nvSpPr>
        <p:spPr/>
        <p:txBody>
          <a:bodyPr lIns="0" tIns="0" rIns="0" bIns="0"/>
          <a:lstStyle>
            <a:lvl1pPr>
              <a:defRPr sz="1400" b="1" i="0">
                <a:solidFill>
                  <a:schemeClr val="tx1"/>
                </a:solidFill>
                <a:latin typeface="Arial"/>
                <a:cs typeface="Arial"/>
              </a:defRPr>
            </a:lvl1p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D38A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
        <p:nvSpPr>
          <p:cNvPr id="5" name="Holder 5"/>
          <p:cNvSpPr>
            <a:spLocks noGrp="1"/>
          </p:cNvSpPr>
          <p:nvPr>
            <p:ph type="dt" sz="half" idx="6"/>
          </p:nvPr>
        </p:nvSpPr>
        <p:spPr/>
        <p:txBody>
          <a:bodyPr lIns="0" tIns="0" rIns="0" bIns="0"/>
          <a:lstStyle>
            <a:lvl1pPr>
              <a:defRPr sz="1400" b="1" i="0">
                <a:solidFill>
                  <a:schemeClr val="tx1"/>
                </a:solidFill>
                <a:latin typeface="Arial"/>
                <a:cs typeface="Arial"/>
              </a:defRPr>
            </a:lvl1p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D38A9"/>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
        <p:nvSpPr>
          <p:cNvPr id="6" name="Holder 6"/>
          <p:cNvSpPr>
            <a:spLocks noGrp="1"/>
          </p:cNvSpPr>
          <p:nvPr>
            <p:ph type="dt" sz="half" idx="6"/>
          </p:nvPr>
        </p:nvSpPr>
        <p:spPr/>
        <p:txBody>
          <a:bodyPr lIns="0" tIns="0" rIns="0" bIns="0"/>
          <a:lstStyle>
            <a:lvl1pPr>
              <a:defRPr sz="1400" b="1" i="0">
                <a:solidFill>
                  <a:schemeClr val="tx1"/>
                </a:solidFill>
                <a:latin typeface="Arial"/>
                <a:cs typeface="Arial"/>
              </a:defRPr>
            </a:lvl1p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D38A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
        <p:nvSpPr>
          <p:cNvPr id="4" name="Holder 4"/>
          <p:cNvSpPr>
            <a:spLocks noGrp="1"/>
          </p:cNvSpPr>
          <p:nvPr>
            <p:ph type="dt" sz="half" idx="6"/>
          </p:nvPr>
        </p:nvSpPr>
        <p:spPr/>
        <p:txBody>
          <a:bodyPr lIns="0" tIns="0" rIns="0" bIns="0"/>
          <a:lstStyle>
            <a:lvl1pPr>
              <a:defRPr sz="1400" b="1" i="0">
                <a:solidFill>
                  <a:schemeClr val="tx1"/>
                </a:solidFill>
                <a:latin typeface="Arial"/>
                <a:cs typeface="Arial"/>
              </a:defRPr>
            </a:lvl1p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
        <p:nvSpPr>
          <p:cNvPr id="3" name="Holder 3"/>
          <p:cNvSpPr>
            <a:spLocks noGrp="1"/>
          </p:cNvSpPr>
          <p:nvPr>
            <p:ph type="dt" sz="half" idx="6"/>
          </p:nvPr>
        </p:nvSpPr>
        <p:spPr/>
        <p:txBody>
          <a:bodyPr lIns="0" tIns="0" rIns="0" bIns="0"/>
          <a:lstStyle>
            <a:lvl1pPr>
              <a:defRPr sz="1400" b="1" i="0">
                <a:solidFill>
                  <a:schemeClr val="tx1"/>
                </a:solidFill>
                <a:latin typeface="Arial"/>
                <a:cs typeface="Arial"/>
              </a:defRPr>
            </a:lvl1p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669500" y="68263"/>
            <a:ext cx="1395475" cy="572701"/>
          </a:xfrm>
          <a:prstGeom prst="rect">
            <a:avLst/>
          </a:prstGeom>
        </p:spPr>
      </p:pic>
      <p:sp>
        <p:nvSpPr>
          <p:cNvPr id="17" name="bg object 17"/>
          <p:cNvSpPr/>
          <p:nvPr/>
        </p:nvSpPr>
        <p:spPr>
          <a:xfrm>
            <a:off x="6592" y="10"/>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0D38A9"/>
          </a:solidFill>
        </p:spPr>
        <p:txBody>
          <a:bodyPr wrap="square" lIns="0" tIns="0" rIns="0" bIns="0" rtlCol="0"/>
          <a:lstStyle/>
          <a:p>
            <a:endParaRPr/>
          </a:p>
        </p:txBody>
      </p:sp>
      <p:sp>
        <p:nvSpPr>
          <p:cNvPr id="18" name="bg object 18"/>
          <p:cNvSpPr/>
          <p:nvPr/>
        </p:nvSpPr>
        <p:spPr>
          <a:xfrm>
            <a:off x="6592" y="353731"/>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1973D1"/>
          </a:solidFill>
        </p:spPr>
        <p:txBody>
          <a:bodyPr wrap="square" lIns="0" tIns="0" rIns="0" bIns="0" rtlCol="0"/>
          <a:lstStyle/>
          <a:p>
            <a:endParaRPr/>
          </a:p>
        </p:txBody>
      </p:sp>
      <p:sp>
        <p:nvSpPr>
          <p:cNvPr id="2" name="Holder 2"/>
          <p:cNvSpPr>
            <a:spLocks noGrp="1"/>
          </p:cNvSpPr>
          <p:nvPr>
            <p:ph type="title"/>
          </p:nvPr>
        </p:nvSpPr>
        <p:spPr>
          <a:xfrm>
            <a:off x="261500" y="60833"/>
            <a:ext cx="7165340" cy="753110"/>
          </a:xfrm>
          <a:prstGeom prst="rect">
            <a:avLst/>
          </a:prstGeom>
        </p:spPr>
        <p:txBody>
          <a:bodyPr wrap="square" lIns="0" tIns="0" rIns="0" bIns="0">
            <a:spAutoFit/>
          </a:bodyPr>
          <a:lstStyle>
            <a:lvl1pPr>
              <a:defRPr sz="2400" b="1" i="0">
                <a:solidFill>
                  <a:srgbClr val="0D38A9"/>
                </a:solidFill>
                <a:latin typeface="Arial"/>
                <a:cs typeface="Arial"/>
              </a:defRPr>
            </a:lvl1pPr>
          </a:lstStyle>
          <a:p>
            <a:endParaRPr/>
          </a:p>
        </p:txBody>
      </p:sp>
      <p:sp>
        <p:nvSpPr>
          <p:cNvPr id="3" name="Holder 3"/>
          <p:cNvSpPr>
            <a:spLocks noGrp="1"/>
          </p:cNvSpPr>
          <p:nvPr>
            <p:ph type="body" idx="1"/>
          </p:nvPr>
        </p:nvSpPr>
        <p:spPr>
          <a:xfrm>
            <a:off x="901059" y="1290960"/>
            <a:ext cx="7209790" cy="1495425"/>
          </a:xfrm>
          <a:prstGeom prst="rect">
            <a:avLst/>
          </a:prstGeom>
        </p:spPr>
        <p:txBody>
          <a:bodyPr wrap="square" lIns="0" tIns="0" rIns="0" bIns="0">
            <a:spAutoFit/>
          </a:bodyPr>
          <a:lstStyle>
            <a:lvl1pPr>
              <a:defRPr sz="14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2424266" y="4986147"/>
            <a:ext cx="4311015" cy="146685"/>
          </a:xfrm>
          <a:prstGeom prst="rect">
            <a:avLst/>
          </a:prstGeom>
        </p:spPr>
        <p:txBody>
          <a:bodyPr wrap="square" lIns="0" tIns="0" rIns="0" bIns="0">
            <a:spAutoFit/>
          </a:bodyPr>
          <a:lstStyle>
            <a:lvl1pPr>
              <a:defRPr sz="700" b="1" i="0">
                <a:solidFill>
                  <a:srgbClr val="434343"/>
                </a:solidFill>
                <a:latin typeface="Arial"/>
                <a:cs typeface="Arial"/>
              </a:defRPr>
            </a:lvl1p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
        <p:nvSpPr>
          <p:cNvPr id="5" name="Holder 5"/>
          <p:cNvSpPr>
            <a:spLocks noGrp="1"/>
          </p:cNvSpPr>
          <p:nvPr>
            <p:ph type="dt" sz="half" idx="6"/>
          </p:nvPr>
        </p:nvSpPr>
        <p:spPr>
          <a:xfrm>
            <a:off x="1203137" y="3626707"/>
            <a:ext cx="1986914" cy="267970"/>
          </a:xfrm>
          <a:prstGeom prst="rect">
            <a:avLst/>
          </a:prstGeom>
        </p:spPr>
        <p:txBody>
          <a:bodyPr wrap="square" lIns="0" tIns="0" rIns="0" bIns="0">
            <a:spAutoFit/>
          </a:bodyPr>
          <a:lstStyle>
            <a:lvl1pPr>
              <a:defRPr sz="1400" b="1" i="0">
                <a:solidFill>
                  <a:schemeClr val="tx1"/>
                </a:solidFill>
                <a:latin typeface="Arial"/>
                <a:cs typeface="Arial"/>
              </a:defRPr>
            </a:lvl1p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36966" y="4998847"/>
            <a:ext cx="4285615" cy="121285"/>
          </a:xfrm>
          <a:prstGeom prst="rect">
            <a:avLst/>
          </a:prstGeom>
        </p:spPr>
        <p:txBody>
          <a:bodyPr vert="horz" wrap="square" lIns="0" tIns="635" rIns="0" bIns="0" rtlCol="0">
            <a:spAutoFit/>
          </a:bodyPr>
          <a:lstStyle/>
          <a:p>
            <a:pPr>
              <a:lnSpc>
                <a:spcPct val="100000"/>
              </a:lnSpc>
              <a:spcBef>
                <a:spcPts val="5"/>
              </a:spcBef>
            </a:pPr>
            <a:r>
              <a:rPr sz="700" b="1" spc="-10" dirty="0">
                <a:solidFill>
                  <a:srgbClr val="434343"/>
                </a:solidFill>
                <a:latin typeface="Arial"/>
                <a:cs typeface="Arial"/>
              </a:rPr>
              <a:t>Proprietary</a:t>
            </a:r>
            <a:r>
              <a:rPr sz="700" b="1" spc="-5" dirty="0">
                <a:solidFill>
                  <a:srgbClr val="434343"/>
                </a:solidFill>
                <a:latin typeface="Arial"/>
                <a:cs typeface="Arial"/>
              </a:rPr>
              <a:t> </a:t>
            </a:r>
            <a:r>
              <a:rPr sz="700" b="1" spc="-10" dirty="0">
                <a:solidFill>
                  <a:srgbClr val="434343"/>
                </a:solidFill>
                <a:latin typeface="Arial"/>
                <a:cs typeface="Arial"/>
              </a:rPr>
              <a:t>content.</a:t>
            </a:r>
            <a:r>
              <a:rPr sz="700" b="1" dirty="0">
                <a:solidFill>
                  <a:srgbClr val="434343"/>
                </a:solidFill>
                <a:latin typeface="Arial"/>
                <a:cs typeface="Arial"/>
              </a:rPr>
              <a:t> </a:t>
            </a:r>
            <a:r>
              <a:rPr sz="700" b="1" spc="50" dirty="0">
                <a:solidFill>
                  <a:srgbClr val="434343"/>
                </a:solidFill>
                <a:latin typeface="Arial"/>
                <a:cs typeface="Arial"/>
              </a:rPr>
              <a:t>©</a:t>
            </a:r>
            <a:r>
              <a:rPr sz="700" b="1" dirty="0">
                <a:solidFill>
                  <a:srgbClr val="434343"/>
                </a:solidFill>
                <a:latin typeface="Arial"/>
                <a:cs typeface="Arial"/>
              </a:rPr>
              <a:t> Great </a:t>
            </a:r>
            <a:r>
              <a:rPr sz="700" b="1" spc="-20" dirty="0">
                <a:solidFill>
                  <a:srgbClr val="434343"/>
                </a:solidFill>
                <a:latin typeface="Arial"/>
                <a:cs typeface="Arial"/>
              </a:rPr>
              <a:t>Learning.</a:t>
            </a:r>
            <a:r>
              <a:rPr sz="700" b="1" dirty="0">
                <a:solidFill>
                  <a:srgbClr val="434343"/>
                </a:solidFill>
                <a:latin typeface="Arial"/>
                <a:cs typeface="Arial"/>
              </a:rPr>
              <a:t> All </a:t>
            </a:r>
            <a:r>
              <a:rPr sz="700" b="1" spc="-10" dirty="0">
                <a:solidFill>
                  <a:srgbClr val="434343"/>
                </a:solidFill>
                <a:latin typeface="Arial"/>
                <a:cs typeface="Arial"/>
              </a:rPr>
              <a:t>Rights</a:t>
            </a:r>
            <a:r>
              <a:rPr sz="700" b="1" dirty="0">
                <a:solidFill>
                  <a:srgbClr val="434343"/>
                </a:solidFill>
                <a:latin typeface="Arial"/>
                <a:cs typeface="Arial"/>
              </a:rPr>
              <a:t> </a:t>
            </a:r>
            <a:r>
              <a:rPr sz="700" b="1" spc="-20" dirty="0">
                <a:solidFill>
                  <a:srgbClr val="434343"/>
                </a:solidFill>
                <a:latin typeface="Arial"/>
                <a:cs typeface="Arial"/>
              </a:rPr>
              <a:t>Reserved.</a:t>
            </a:r>
            <a:r>
              <a:rPr sz="700" b="1" dirty="0">
                <a:solidFill>
                  <a:srgbClr val="434343"/>
                </a:solidFill>
                <a:latin typeface="Arial"/>
                <a:cs typeface="Arial"/>
              </a:rPr>
              <a:t> </a:t>
            </a:r>
            <a:r>
              <a:rPr sz="700" b="1" spc="-10" dirty="0">
                <a:solidFill>
                  <a:srgbClr val="434343"/>
                </a:solidFill>
                <a:latin typeface="Arial"/>
                <a:cs typeface="Arial"/>
              </a:rPr>
              <a:t>Unauthorized</a:t>
            </a:r>
            <a:r>
              <a:rPr sz="700" b="1" dirty="0">
                <a:solidFill>
                  <a:srgbClr val="434343"/>
                </a:solidFill>
                <a:latin typeface="Arial"/>
                <a:cs typeface="Arial"/>
              </a:rPr>
              <a:t> </a:t>
            </a:r>
            <a:r>
              <a:rPr sz="700" b="1" spc="-30" dirty="0">
                <a:solidFill>
                  <a:srgbClr val="434343"/>
                </a:solidFill>
                <a:latin typeface="Arial"/>
                <a:cs typeface="Arial"/>
              </a:rPr>
              <a:t>use</a:t>
            </a:r>
            <a:r>
              <a:rPr sz="700" b="1" dirty="0">
                <a:solidFill>
                  <a:srgbClr val="434343"/>
                </a:solidFill>
                <a:latin typeface="Arial"/>
                <a:cs typeface="Arial"/>
              </a:rPr>
              <a:t> or</a:t>
            </a:r>
            <a:r>
              <a:rPr sz="700" b="1" spc="-5" dirty="0">
                <a:solidFill>
                  <a:srgbClr val="434343"/>
                </a:solidFill>
                <a:latin typeface="Arial"/>
                <a:cs typeface="Arial"/>
              </a:rPr>
              <a:t> </a:t>
            </a:r>
            <a:r>
              <a:rPr sz="700" b="1" spc="-10" dirty="0">
                <a:solidFill>
                  <a:srgbClr val="434343"/>
                </a:solidFill>
                <a:latin typeface="Arial"/>
                <a:cs typeface="Arial"/>
              </a:rPr>
              <a:t>distribution</a:t>
            </a:r>
            <a:r>
              <a:rPr sz="700" b="1" dirty="0">
                <a:solidFill>
                  <a:srgbClr val="434343"/>
                </a:solidFill>
                <a:latin typeface="Arial"/>
                <a:cs typeface="Arial"/>
              </a:rPr>
              <a:t> </a:t>
            </a:r>
            <a:r>
              <a:rPr sz="700" b="1" spc="-10" dirty="0">
                <a:solidFill>
                  <a:srgbClr val="434343"/>
                </a:solidFill>
                <a:latin typeface="Arial"/>
                <a:cs typeface="Arial"/>
              </a:rPr>
              <a:t>prohibited.</a:t>
            </a:r>
            <a:endParaRPr sz="700">
              <a:latin typeface="Arial"/>
              <a:cs typeface="Arial"/>
            </a:endParaRPr>
          </a:p>
        </p:txBody>
      </p:sp>
      <p:pic>
        <p:nvPicPr>
          <p:cNvPr id="3" name="object 3"/>
          <p:cNvPicPr/>
          <p:nvPr/>
        </p:nvPicPr>
        <p:blipFill>
          <a:blip r:embed="rId2" cstate="print"/>
          <a:stretch>
            <a:fillRect/>
          </a:stretch>
        </p:blipFill>
        <p:spPr>
          <a:xfrm>
            <a:off x="7669500" y="68263"/>
            <a:ext cx="1395475" cy="572701"/>
          </a:xfrm>
          <a:prstGeom prst="rect">
            <a:avLst/>
          </a:prstGeom>
        </p:spPr>
      </p:pic>
      <p:grpSp>
        <p:nvGrpSpPr>
          <p:cNvPr id="4" name="object 4"/>
          <p:cNvGrpSpPr/>
          <p:nvPr/>
        </p:nvGrpSpPr>
        <p:grpSpPr>
          <a:xfrm>
            <a:off x="6592" y="10"/>
            <a:ext cx="175895" cy="709295"/>
            <a:chOff x="6592" y="10"/>
            <a:chExt cx="175895" cy="709295"/>
          </a:xfrm>
        </p:grpSpPr>
        <p:sp>
          <p:nvSpPr>
            <p:cNvPr id="5" name="object 5"/>
            <p:cNvSpPr/>
            <p:nvPr/>
          </p:nvSpPr>
          <p:spPr>
            <a:xfrm>
              <a:off x="6592" y="10"/>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0D38A9"/>
            </a:solidFill>
          </p:spPr>
          <p:txBody>
            <a:bodyPr wrap="square" lIns="0" tIns="0" rIns="0" bIns="0" rtlCol="0"/>
            <a:lstStyle/>
            <a:p>
              <a:endParaRPr/>
            </a:p>
          </p:txBody>
        </p:sp>
        <p:sp>
          <p:nvSpPr>
            <p:cNvPr id="6" name="object 6"/>
            <p:cNvSpPr/>
            <p:nvPr/>
          </p:nvSpPr>
          <p:spPr>
            <a:xfrm>
              <a:off x="6592" y="353731"/>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1973D1"/>
            </a:solidFill>
          </p:spPr>
          <p:txBody>
            <a:bodyPr wrap="square" lIns="0" tIns="0" rIns="0" bIns="0" rtlCol="0"/>
            <a:lstStyle/>
            <a:p>
              <a:endParaRPr/>
            </a:p>
          </p:txBody>
        </p:sp>
      </p:grpSp>
      <p:sp>
        <p:nvSpPr>
          <p:cNvPr id="7" name="object 7"/>
          <p:cNvSpPr txBox="1">
            <a:spLocks noGrp="1"/>
          </p:cNvSpPr>
          <p:nvPr>
            <p:ph type="title"/>
          </p:nvPr>
        </p:nvSpPr>
        <p:spPr>
          <a:xfrm>
            <a:off x="2061575" y="2104945"/>
            <a:ext cx="4683760" cy="1052195"/>
          </a:xfrm>
          <a:prstGeom prst="rect">
            <a:avLst/>
          </a:prstGeom>
        </p:spPr>
        <p:txBody>
          <a:bodyPr vert="horz" wrap="square" lIns="0" tIns="12700" rIns="0" bIns="0" rtlCol="0">
            <a:spAutoFit/>
          </a:bodyPr>
          <a:lstStyle/>
          <a:p>
            <a:pPr marL="12700">
              <a:lnSpc>
                <a:spcPct val="100000"/>
              </a:lnSpc>
              <a:spcBef>
                <a:spcPts val="100"/>
              </a:spcBef>
            </a:pPr>
            <a:r>
              <a:rPr sz="3900" spc="-45" dirty="0"/>
              <a:t>SǪL</a:t>
            </a:r>
            <a:r>
              <a:rPr sz="3900" spc="-229" dirty="0"/>
              <a:t> </a:t>
            </a:r>
            <a:r>
              <a:rPr sz="3900" dirty="0"/>
              <a:t>and</a:t>
            </a:r>
            <a:r>
              <a:rPr sz="3900" spc="-225" dirty="0"/>
              <a:t> </a:t>
            </a:r>
            <a:r>
              <a:rPr sz="3900" spc="-70" dirty="0"/>
              <a:t>Databases:</a:t>
            </a:r>
            <a:endParaRPr sz="3900"/>
          </a:p>
          <a:p>
            <a:pPr marL="12700">
              <a:lnSpc>
                <a:spcPct val="100000"/>
              </a:lnSpc>
              <a:spcBef>
                <a:spcPts val="40"/>
              </a:spcBef>
            </a:pPr>
            <a:r>
              <a:rPr sz="2800" spc="-40" dirty="0">
                <a:solidFill>
                  <a:srgbClr val="7F7F7F"/>
                </a:solidFill>
              </a:rPr>
              <a:t>Project</a:t>
            </a:r>
            <a:r>
              <a:rPr sz="2800" spc="-155" dirty="0">
                <a:solidFill>
                  <a:srgbClr val="7F7F7F"/>
                </a:solidFill>
              </a:rPr>
              <a:t> </a:t>
            </a:r>
            <a:r>
              <a:rPr sz="2800" spc="-10" dirty="0">
                <a:solidFill>
                  <a:srgbClr val="7F7F7F"/>
                </a:solidFill>
              </a:rPr>
              <a:t>Report</a:t>
            </a:r>
            <a:endParaRPr sz="2800"/>
          </a:p>
        </p:txBody>
      </p:sp>
      <p:grpSp>
        <p:nvGrpSpPr>
          <p:cNvPr id="8" name="object 8"/>
          <p:cNvGrpSpPr/>
          <p:nvPr/>
        </p:nvGrpSpPr>
        <p:grpSpPr>
          <a:xfrm>
            <a:off x="7664437" y="7631"/>
            <a:ext cx="1484630" cy="604520"/>
            <a:chOff x="7664437" y="7631"/>
            <a:chExt cx="1484630" cy="604520"/>
          </a:xfrm>
        </p:grpSpPr>
        <p:sp>
          <p:nvSpPr>
            <p:cNvPr id="9" name="object 9"/>
            <p:cNvSpPr/>
            <p:nvPr/>
          </p:nvSpPr>
          <p:spPr>
            <a:xfrm>
              <a:off x="7669200" y="12393"/>
              <a:ext cx="1475105" cy="594995"/>
            </a:xfrm>
            <a:custGeom>
              <a:avLst/>
              <a:gdLst/>
              <a:ahLst/>
              <a:cxnLst/>
              <a:rect l="l" t="t" r="r" b="b"/>
              <a:pathLst>
                <a:path w="1475104" h="594995">
                  <a:moveTo>
                    <a:pt x="1474799" y="594900"/>
                  </a:moveTo>
                  <a:lnTo>
                    <a:pt x="0" y="594900"/>
                  </a:lnTo>
                  <a:lnTo>
                    <a:pt x="0" y="0"/>
                  </a:lnTo>
                  <a:lnTo>
                    <a:pt x="1474799" y="0"/>
                  </a:lnTo>
                  <a:lnTo>
                    <a:pt x="1474799" y="594900"/>
                  </a:lnTo>
                  <a:close/>
                </a:path>
              </a:pathLst>
            </a:custGeom>
            <a:solidFill>
              <a:srgbClr val="FFFFFF"/>
            </a:solidFill>
          </p:spPr>
          <p:txBody>
            <a:bodyPr wrap="square" lIns="0" tIns="0" rIns="0" bIns="0" rtlCol="0"/>
            <a:lstStyle/>
            <a:p>
              <a:endParaRPr/>
            </a:p>
          </p:txBody>
        </p:sp>
        <p:sp>
          <p:nvSpPr>
            <p:cNvPr id="10" name="object 10"/>
            <p:cNvSpPr/>
            <p:nvPr/>
          </p:nvSpPr>
          <p:spPr>
            <a:xfrm>
              <a:off x="7669200" y="12393"/>
              <a:ext cx="1475105" cy="594995"/>
            </a:xfrm>
            <a:custGeom>
              <a:avLst/>
              <a:gdLst/>
              <a:ahLst/>
              <a:cxnLst/>
              <a:rect l="l" t="t" r="r" b="b"/>
              <a:pathLst>
                <a:path w="1475104" h="594995">
                  <a:moveTo>
                    <a:pt x="0" y="0"/>
                  </a:moveTo>
                  <a:lnTo>
                    <a:pt x="1474799" y="0"/>
                  </a:lnTo>
                  <a:lnTo>
                    <a:pt x="1474799" y="594900"/>
                  </a:lnTo>
                  <a:lnTo>
                    <a:pt x="0" y="594900"/>
                  </a:lnTo>
                  <a:lnTo>
                    <a:pt x="0" y="0"/>
                  </a:lnTo>
                  <a:close/>
                </a:path>
              </a:pathLst>
            </a:custGeom>
            <a:ln w="9524">
              <a:solidFill>
                <a:srgbClr val="FFFFFF"/>
              </a:solidFill>
            </a:ln>
          </p:spPr>
          <p:txBody>
            <a:bodyPr wrap="square" lIns="0" tIns="0" rIns="0" bIns="0" rtlCol="0"/>
            <a:lstStyle/>
            <a:p>
              <a:endParaRPr/>
            </a:p>
          </p:txBody>
        </p:sp>
      </p:grpSp>
      <p:sp>
        <p:nvSpPr>
          <p:cNvPr id="11" name="object 11"/>
          <p:cNvSpPr/>
          <p:nvPr/>
        </p:nvSpPr>
        <p:spPr>
          <a:xfrm>
            <a:off x="2439324" y="5018049"/>
            <a:ext cx="4300220" cy="125730"/>
          </a:xfrm>
          <a:custGeom>
            <a:avLst/>
            <a:gdLst/>
            <a:ahLst/>
            <a:cxnLst/>
            <a:rect l="l" t="t" r="r" b="b"/>
            <a:pathLst>
              <a:path w="4300220" h="125729">
                <a:moveTo>
                  <a:pt x="4300199" y="125399"/>
                </a:moveTo>
                <a:lnTo>
                  <a:pt x="0" y="125399"/>
                </a:lnTo>
                <a:lnTo>
                  <a:pt x="0" y="0"/>
                </a:lnTo>
                <a:lnTo>
                  <a:pt x="4300199" y="0"/>
                </a:lnTo>
                <a:lnTo>
                  <a:pt x="4300199" y="125399"/>
                </a:lnTo>
                <a:close/>
              </a:path>
            </a:pathLst>
          </a:custGeom>
          <a:solidFill>
            <a:srgbClr val="FFFFFF"/>
          </a:solidFill>
        </p:spPr>
        <p:txBody>
          <a:bodyPr wrap="square" lIns="0" tIns="0" rIns="0" bIns="0" rtlCol="0"/>
          <a:lstStyle/>
          <a:p>
            <a:endParaRPr/>
          </a:p>
        </p:txBody>
      </p:sp>
      <p:sp>
        <p:nvSpPr>
          <p:cNvPr id="12" name="object 12"/>
          <p:cNvSpPr txBox="1"/>
          <p:nvPr/>
        </p:nvSpPr>
        <p:spPr>
          <a:xfrm>
            <a:off x="5867400" y="4258426"/>
            <a:ext cx="2967025" cy="505267"/>
          </a:xfrm>
          <a:prstGeom prst="rect">
            <a:avLst/>
          </a:prstGeom>
        </p:spPr>
        <p:txBody>
          <a:bodyPr vert="horz" wrap="square" lIns="0" tIns="12700" rIns="0" bIns="0" rtlCol="0">
            <a:spAutoFit/>
          </a:bodyPr>
          <a:lstStyle/>
          <a:p>
            <a:r>
              <a:rPr lang="en-US" sz="1600" b="1" dirty="0"/>
              <a:t>Name:</a:t>
            </a:r>
            <a:r>
              <a:rPr lang="en-US" sz="1600" dirty="0"/>
              <a:t> Vamsi Krishna </a:t>
            </a:r>
            <a:r>
              <a:rPr lang="en-US" sz="1600" dirty="0" err="1"/>
              <a:t>Bommu</a:t>
            </a:r>
            <a:endParaRPr lang="en-US" sz="1600" dirty="0"/>
          </a:p>
          <a:p>
            <a:r>
              <a:rPr lang="en-US" sz="1600" b="1" dirty="0"/>
              <a:t>Batch:</a:t>
            </a:r>
            <a:r>
              <a:rPr lang="en-US" sz="1600" dirty="0"/>
              <a:t> PGPDSBA.APRIL23.B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6849" y="3593050"/>
            <a:ext cx="7731125" cy="1373166"/>
            <a:chOff x="716849" y="3593050"/>
            <a:chExt cx="7731125" cy="1174115"/>
          </a:xfrm>
        </p:grpSpPr>
        <p:sp>
          <p:nvSpPr>
            <p:cNvPr id="3" name="object 3"/>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a:p>
          </p:txBody>
        </p:sp>
        <p:sp>
          <p:nvSpPr>
            <p:cNvPr id="4" name="object 4"/>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5" name="object 5"/>
          <p:cNvSpPr/>
          <p:nvPr/>
        </p:nvSpPr>
        <p:spPr>
          <a:xfrm>
            <a:off x="723924" y="1274799"/>
            <a:ext cx="7731125" cy="2021205"/>
          </a:xfrm>
          <a:custGeom>
            <a:avLst/>
            <a:gdLst/>
            <a:ahLst/>
            <a:cxnLst/>
            <a:rect l="l" t="t" r="r" b="b"/>
            <a:pathLst>
              <a:path w="7731125" h="2021204">
                <a:moveTo>
                  <a:pt x="7394192" y="2020799"/>
                </a:moveTo>
                <a:lnTo>
                  <a:pt x="336806" y="2020799"/>
                </a:lnTo>
                <a:lnTo>
                  <a:pt x="291104" y="2017725"/>
                </a:lnTo>
                <a:lnTo>
                  <a:pt x="247270" y="2008768"/>
                </a:lnTo>
                <a:lnTo>
                  <a:pt x="205706" y="1994332"/>
                </a:lnTo>
                <a:lnTo>
                  <a:pt x="166813" y="1974816"/>
                </a:lnTo>
                <a:lnTo>
                  <a:pt x="130994" y="1950622"/>
                </a:lnTo>
                <a:lnTo>
                  <a:pt x="98648" y="1922151"/>
                </a:lnTo>
                <a:lnTo>
                  <a:pt x="70177" y="1889805"/>
                </a:lnTo>
                <a:lnTo>
                  <a:pt x="45984" y="1853986"/>
                </a:lnTo>
                <a:lnTo>
                  <a:pt x="26467" y="1815093"/>
                </a:lnTo>
                <a:lnTo>
                  <a:pt x="12031" y="1773529"/>
                </a:lnTo>
                <a:lnTo>
                  <a:pt x="3074" y="1729696"/>
                </a:lnTo>
                <a:lnTo>
                  <a:pt x="0" y="1683993"/>
                </a:lnTo>
                <a:lnTo>
                  <a:pt x="0" y="336806"/>
                </a:lnTo>
                <a:lnTo>
                  <a:pt x="3074" y="291104"/>
                </a:lnTo>
                <a:lnTo>
                  <a:pt x="12031" y="247270"/>
                </a:lnTo>
                <a:lnTo>
                  <a:pt x="26467" y="205706"/>
                </a:lnTo>
                <a:lnTo>
                  <a:pt x="45984" y="166813"/>
                </a:lnTo>
                <a:lnTo>
                  <a:pt x="70177" y="130994"/>
                </a:lnTo>
                <a:lnTo>
                  <a:pt x="98648" y="98648"/>
                </a:lnTo>
                <a:lnTo>
                  <a:pt x="130994" y="70177"/>
                </a:lnTo>
                <a:lnTo>
                  <a:pt x="166813" y="45984"/>
                </a:lnTo>
                <a:lnTo>
                  <a:pt x="205706" y="26467"/>
                </a:lnTo>
                <a:lnTo>
                  <a:pt x="247270" y="12031"/>
                </a:lnTo>
                <a:lnTo>
                  <a:pt x="291104" y="3074"/>
                </a:lnTo>
                <a:lnTo>
                  <a:pt x="336806" y="0"/>
                </a:lnTo>
                <a:lnTo>
                  <a:pt x="7394192" y="0"/>
                </a:lnTo>
                <a:lnTo>
                  <a:pt x="7447199" y="4195"/>
                </a:lnTo>
                <a:lnTo>
                  <a:pt x="7498423" y="16533"/>
                </a:lnTo>
                <a:lnTo>
                  <a:pt x="7546959" y="36637"/>
                </a:lnTo>
                <a:lnTo>
                  <a:pt x="7591903" y="64134"/>
                </a:lnTo>
                <a:lnTo>
                  <a:pt x="7632351" y="98648"/>
                </a:lnTo>
                <a:lnTo>
                  <a:pt x="7666865" y="139096"/>
                </a:lnTo>
                <a:lnTo>
                  <a:pt x="7694362" y="184040"/>
                </a:lnTo>
                <a:lnTo>
                  <a:pt x="7714466" y="232576"/>
                </a:lnTo>
                <a:lnTo>
                  <a:pt x="7726804" y="283800"/>
                </a:lnTo>
                <a:lnTo>
                  <a:pt x="7730999" y="336806"/>
                </a:lnTo>
                <a:lnTo>
                  <a:pt x="7730999" y="1683993"/>
                </a:lnTo>
                <a:lnTo>
                  <a:pt x="7727925" y="1729696"/>
                </a:lnTo>
                <a:lnTo>
                  <a:pt x="7718968" y="1773529"/>
                </a:lnTo>
                <a:lnTo>
                  <a:pt x="7704531" y="1815093"/>
                </a:lnTo>
                <a:lnTo>
                  <a:pt x="7685015" y="1853986"/>
                </a:lnTo>
                <a:lnTo>
                  <a:pt x="7660821" y="1889805"/>
                </a:lnTo>
                <a:lnTo>
                  <a:pt x="7632351" y="1922151"/>
                </a:lnTo>
                <a:lnTo>
                  <a:pt x="7600005" y="1950622"/>
                </a:lnTo>
                <a:lnTo>
                  <a:pt x="7564185" y="1974816"/>
                </a:lnTo>
                <a:lnTo>
                  <a:pt x="7525293" y="1994332"/>
                </a:lnTo>
                <a:lnTo>
                  <a:pt x="7483729" y="2008768"/>
                </a:lnTo>
                <a:lnTo>
                  <a:pt x="7439895" y="2017725"/>
                </a:lnTo>
                <a:lnTo>
                  <a:pt x="7394192" y="2020799"/>
                </a:lnTo>
                <a:close/>
              </a:path>
            </a:pathLst>
          </a:custGeom>
          <a:solidFill>
            <a:srgbClr val="F3F3F3"/>
          </a:solidFill>
        </p:spPr>
        <p:txBody>
          <a:bodyPr wrap="square" lIns="0" tIns="0" rIns="0" bIns="0" rtlCol="0"/>
          <a:lstStyle/>
          <a:p>
            <a:endParaRPr/>
          </a:p>
        </p:txBody>
      </p:sp>
      <p:sp>
        <p:nvSpPr>
          <p:cNvPr id="8" name="object 8"/>
          <p:cNvSpPr txBox="1">
            <a:spLocks noGrp="1"/>
          </p:cNvSpPr>
          <p:nvPr>
            <p:ph type="dt" sz="half" idx="6"/>
          </p:nvPr>
        </p:nvSpPr>
        <p:spPr>
          <a:prstGeom prst="rect">
            <a:avLst/>
          </a:prstGeom>
        </p:spPr>
        <p:txBody>
          <a:bodyPr vert="horz" wrap="square" lIns="0" tIns="14604" rIns="0" bIns="0" rtlCol="0">
            <a:spAutoFit/>
          </a:body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
        <p:nvSpPr>
          <p:cNvPr id="7" name="object 7"/>
          <p:cNvSpPr txBox="1">
            <a:spLocks noGrp="1"/>
          </p:cNvSpPr>
          <p:nvPr>
            <p:ph type="title"/>
          </p:nvPr>
        </p:nvSpPr>
        <p:spPr>
          <a:prstGeom prst="rect">
            <a:avLst/>
          </a:prstGeom>
        </p:spPr>
        <p:txBody>
          <a:bodyPr vert="horz" wrap="square" lIns="0" tIns="27940" rIns="0" bIns="0" rtlCol="0">
            <a:spAutoFit/>
          </a:bodyPr>
          <a:lstStyle/>
          <a:p>
            <a:pPr marL="12700" marR="5080">
              <a:lnSpc>
                <a:spcPts val="2850"/>
              </a:lnSpc>
              <a:spcBef>
                <a:spcPts val="220"/>
              </a:spcBef>
            </a:pPr>
            <a:r>
              <a:rPr spc="-20" dirty="0"/>
              <a:t>Distribution</a:t>
            </a:r>
            <a:r>
              <a:rPr spc="-110" dirty="0"/>
              <a:t> </a:t>
            </a:r>
            <a:r>
              <a:rPr dirty="0"/>
              <a:t>of</a:t>
            </a:r>
            <a:r>
              <a:rPr spc="-110" dirty="0"/>
              <a:t> </a:t>
            </a:r>
            <a:r>
              <a:rPr dirty="0"/>
              <a:t>area</a:t>
            </a:r>
            <a:r>
              <a:rPr spc="-110" dirty="0"/>
              <a:t> </a:t>
            </a:r>
            <a:r>
              <a:rPr dirty="0"/>
              <a:t>and</a:t>
            </a:r>
            <a:r>
              <a:rPr spc="-110" dirty="0"/>
              <a:t> </a:t>
            </a:r>
            <a:r>
              <a:rPr spc="-10" dirty="0"/>
              <a:t>CCTV</a:t>
            </a:r>
            <a:r>
              <a:rPr spc="-110" dirty="0"/>
              <a:t> </a:t>
            </a:r>
            <a:r>
              <a:rPr spc="-55" dirty="0"/>
              <a:t>count</a:t>
            </a:r>
            <a:r>
              <a:rPr spc="-110" dirty="0"/>
              <a:t> </a:t>
            </a:r>
            <a:r>
              <a:rPr dirty="0"/>
              <a:t>in</a:t>
            </a:r>
            <a:r>
              <a:rPr spc="-110" dirty="0"/>
              <a:t> </a:t>
            </a:r>
            <a:r>
              <a:rPr dirty="0"/>
              <a:t>relation</a:t>
            </a:r>
            <a:r>
              <a:rPr spc="-110" dirty="0"/>
              <a:t> </a:t>
            </a:r>
            <a:r>
              <a:rPr spc="-25" dirty="0"/>
              <a:t>to </a:t>
            </a:r>
            <a:r>
              <a:rPr spc="-50" dirty="0"/>
              <a:t>crime</a:t>
            </a:r>
            <a:r>
              <a:rPr spc="-95" dirty="0"/>
              <a:t> </a:t>
            </a:r>
            <a:r>
              <a:rPr spc="-20" dirty="0"/>
              <a:t>rate</a:t>
            </a:r>
          </a:p>
        </p:txBody>
      </p:sp>
      <p:pic>
        <p:nvPicPr>
          <p:cNvPr id="12" name="Picture 11" descr="A graph of different colored bars&#10;&#10;Description automatically generated">
            <a:extLst>
              <a:ext uri="{FF2B5EF4-FFF2-40B4-BE49-F238E27FC236}">
                <a16:creationId xmlns:a16="http://schemas.microsoft.com/office/drawing/2014/main" id="{194F20D0-FCC5-5E42-2E14-8BC2373AD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764" y="622831"/>
            <a:ext cx="4653436" cy="3093447"/>
          </a:xfrm>
          <a:prstGeom prst="rect">
            <a:avLst/>
          </a:prstGeom>
        </p:spPr>
      </p:pic>
      <p:sp>
        <p:nvSpPr>
          <p:cNvPr id="6" name="TextBox 5">
            <a:extLst>
              <a:ext uri="{FF2B5EF4-FFF2-40B4-BE49-F238E27FC236}">
                <a16:creationId xmlns:a16="http://schemas.microsoft.com/office/drawing/2014/main" id="{EEF31502-8489-07B8-EF89-C261FA796078}"/>
              </a:ext>
            </a:extLst>
          </p:cNvPr>
          <p:cNvSpPr txBox="1"/>
          <p:nvPr/>
        </p:nvSpPr>
        <p:spPr>
          <a:xfrm>
            <a:off x="962800" y="3950553"/>
            <a:ext cx="7343000" cy="1015663"/>
          </a:xfrm>
          <a:prstGeom prst="rect">
            <a:avLst/>
          </a:prstGeom>
          <a:noFill/>
        </p:spPr>
        <p:txBody>
          <a:bodyPr wrap="square">
            <a:spAutoFit/>
          </a:bodyPr>
          <a:lstStyle/>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Areas with CCTV, such as Rampart and Hollenbeck, show a higher average crime rate, suggesting active surveillance may be correlating with higher reported crime rates.</a:t>
            </a:r>
          </a:p>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Despite having CCTV, the variation in crime rates across areas like West Valley and Northeast indicates that other factors besides surveillance intensity might influence crime occurrences or reporting rates.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6849" y="3593050"/>
            <a:ext cx="7731125" cy="1393097"/>
            <a:chOff x="716849" y="3593050"/>
            <a:chExt cx="7731125" cy="1174115"/>
          </a:xfrm>
        </p:grpSpPr>
        <p:sp>
          <p:nvSpPr>
            <p:cNvPr id="3" name="object 3"/>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a:p>
          </p:txBody>
        </p:sp>
        <p:sp>
          <p:nvSpPr>
            <p:cNvPr id="4" name="object 4"/>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5" name="object 5"/>
          <p:cNvSpPr/>
          <p:nvPr/>
        </p:nvSpPr>
        <p:spPr>
          <a:xfrm>
            <a:off x="723924" y="1321875"/>
            <a:ext cx="7731125" cy="1974214"/>
          </a:xfrm>
          <a:custGeom>
            <a:avLst/>
            <a:gdLst/>
            <a:ahLst/>
            <a:cxnLst/>
            <a:rect l="l" t="t" r="r" b="b"/>
            <a:pathLst>
              <a:path w="7731125" h="1974214">
                <a:moveTo>
                  <a:pt x="7402043" y="1973699"/>
                </a:moveTo>
                <a:lnTo>
                  <a:pt x="328956" y="1973699"/>
                </a:lnTo>
                <a:lnTo>
                  <a:pt x="280345" y="1970133"/>
                </a:lnTo>
                <a:lnTo>
                  <a:pt x="233949" y="1959772"/>
                </a:lnTo>
                <a:lnTo>
                  <a:pt x="190276" y="1943125"/>
                </a:lnTo>
                <a:lnTo>
                  <a:pt x="149836" y="1920703"/>
                </a:lnTo>
                <a:lnTo>
                  <a:pt x="113136" y="1893012"/>
                </a:lnTo>
                <a:lnTo>
                  <a:pt x="80687" y="1860563"/>
                </a:lnTo>
                <a:lnTo>
                  <a:pt x="52996" y="1823863"/>
                </a:lnTo>
                <a:lnTo>
                  <a:pt x="30574" y="1783423"/>
                </a:lnTo>
                <a:lnTo>
                  <a:pt x="13927" y="1739750"/>
                </a:lnTo>
                <a:lnTo>
                  <a:pt x="3566" y="1693354"/>
                </a:lnTo>
                <a:lnTo>
                  <a:pt x="0" y="1644743"/>
                </a:lnTo>
                <a:lnTo>
                  <a:pt x="0" y="328956"/>
                </a:lnTo>
                <a:lnTo>
                  <a:pt x="3566" y="280345"/>
                </a:lnTo>
                <a:lnTo>
                  <a:pt x="13927" y="233949"/>
                </a:lnTo>
                <a:lnTo>
                  <a:pt x="30574" y="190276"/>
                </a:lnTo>
                <a:lnTo>
                  <a:pt x="52996" y="149836"/>
                </a:lnTo>
                <a:lnTo>
                  <a:pt x="80687" y="113136"/>
                </a:lnTo>
                <a:lnTo>
                  <a:pt x="113136" y="80687"/>
                </a:lnTo>
                <a:lnTo>
                  <a:pt x="149836" y="52996"/>
                </a:lnTo>
                <a:lnTo>
                  <a:pt x="190276" y="30574"/>
                </a:lnTo>
                <a:lnTo>
                  <a:pt x="233949" y="13927"/>
                </a:lnTo>
                <a:lnTo>
                  <a:pt x="280345" y="3566"/>
                </a:lnTo>
                <a:lnTo>
                  <a:pt x="328956" y="0"/>
                </a:lnTo>
                <a:lnTo>
                  <a:pt x="7402043" y="0"/>
                </a:lnTo>
                <a:lnTo>
                  <a:pt x="7453814" y="4097"/>
                </a:lnTo>
                <a:lnTo>
                  <a:pt x="7503843" y="16147"/>
                </a:lnTo>
                <a:lnTo>
                  <a:pt x="7551248" y="35783"/>
                </a:lnTo>
                <a:lnTo>
                  <a:pt x="7595145" y="62639"/>
                </a:lnTo>
                <a:lnTo>
                  <a:pt x="7634650" y="96349"/>
                </a:lnTo>
                <a:lnTo>
                  <a:pt x="7668360" y="135854"/>
                </a:lnTo>
                <a:lnTo>
                  <a:pt x="7695216" y="179751"/>
                </a:lnTo>
                <a:lnTo>
                  <a:pt x="7714852" y="227156"/>
                </a:lnTo>
                <a:lnTo>
                  <a:pt x="7726902" y="277185"/>
                </a:lnTo>
                <a:lnTo>
                  <a:pt x="7730999" y="328956"/>
                </a:lnTo>
                <a:lnTo>
                  <a:pt x="7730999" y="1644743"/>
                </a:lnTo>
                <a:lnTo>
                  <a:pt x="7727433" y="1693354"/>
                </a:lnTo>
                <a:lnTo>
                  <a:pt x="7717072" y="1739750"/>
                </a:lnTo>
                <a:lnTo>
                  <a:pt x="7700425" y="1783423"/>
                </a:lnTo>
                <a:lnTo>
                  <a:pt x="7678003" y="1823863"/>
                </a:lnTo>
                <a:lnTo>
                  <a:pt x="7650312" y="1860563"/>
                </a:lnTo>
                <a:lnTo>
                  <a:pt x="7617863" y="1893012"/>
                </a:lnTo>
                <a:lnTo>
                  <a:pt x="7581163" y="1920703"/>
                </a:lnTo>
                <a:lnTo>
                  <a:pt x="7540723" y="1943125"/>
                </a:lnTo>
                <a:lnTo>
                  <a:pt x="7497050" y="1959772"/>
                </a:lnTo>
                <a:lnTo>
                  <a:pt x="7450654" y="1970133"/>
                </a:lnTo>
                <a:lnTo>
                  <a:pt x="7402043" y="1973699"/>
                </a:lnTo>
                <a:close/>
              </a:path>
            </a:pathLst>
          </a:custGeom>
          <a:solidFill>
            <a:srgbClr val="F3F3F3"/>
          </a:solidFill>
        </p:spPr>
        <p:txBody>
          <a:bodyPr wrap="square" lIns="0" tIns="0" rIns="0" bIns="0" rtlCol="0"/>
          <a:lstStyle/>
          <a:p>
            <a:endParaRPr/>
          </a:p>
        </p:txBody>
      </p:sp>
      <p:sp>
        <p:nvSpPr>
          <p:cNvPr id="8" name="object 8"/>
          <p:cNvSpPr txBox="1">
            <a:spLocks noGrp="1"/>
          </p:cNvSpPr>
          <p:nvPr>
            <p:ph type="dt" sz="half" idx="6"/>
          </p:nvPr>
        </p:nvSpPr>
        <p:spPr>
          <a:prstGeom prst="rect">
            <a:avLst/>
          </a:prstGeom>
        </p:spPr>
        <p:txBody>
          <a:bodyPr vert="horz" wrap="square" lIns="0" tIns="14604" rIns="0" bIns="0" rtlCol="0">
            <a:spAutoFit/>
          </a:body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
        <p:nvSpPr>
          <p:cNvPr id="7" name="object 7"/>
          <p:cNvSpPr txBox="1">
            <a:spLocks noGrp="1"/>
          </p:cNvSpPr>
          <p:nvPr>
            <p:ph type="title"/>
          </p:nvPr>
        </p:nvSpPr>
        <p:spPr>
          <a:prstGeom prst="rect">
            <a:avLst/>
          </a:prstGeom>
        </p:spPr>
        <p:txBody>
          <a:bodyPr vert="horz" wrap="square" lIns="0" tIns="27940" rIns="0" bIns="0" rtlCol="0">
            <a:spAutoFit/>
          </a:bodyPr>
          <a:lstStyle/>
          <a:p>
            <a:pPr marL="12700" marR="5080">
              <a:lnSpc>
                <a:spcPts val="2850"/>
              </a:lnSpc>
              <a:spcBef>
                <a:spcPts val="220"/>
              </a:spcBef>
            </a:pPr>
            <a:r>
              <a:rPr spc="-20" dirty="0"/>
              <a:t>Distribution</a:t>
            </a:r>
            <a:r>
              <a:rPr spc="-65" dirty="0"/>
              <a:t> </a:t>
            </a:r>
            <a:r>
              <a:rPr dirty="0"/>
              <a:t>to</a:t>
            </a:r>
            <a:r>
              <a:rPr spc="-60" dirty="0"/>
              <a:t> </a:t>
            </a:r>
            <a:r>
              <a:rPr spc="-50" dirty="0"/>
              <a:t>see</a:t>
            </a:r>
            <a:r>
              <a:rPr spc="-60" dirty="0"/>
              <a:t> </a:t>
            </a:r>
            <a:r>
              <a:rPr dirty="0"/>
              <a:t>whether</a:t>
            </a:r>
            <a:r>
              <a:rPr spc="-60" dirty="0"/>
              <a:t> </a:t>
            </a:r>
            <a:r>
              <a:rPr spc="-10" dirty="0"/>
              <a:t>CCTV</a:t>
            </a:r>
            <a:r>
              <a:rPr spc="-60" dirty="0"/>
              <a:t> </a:t>
            </a:r>
            <a:r>
              <a:rPr dirty="0"/>
              <a:t>footage</a:t>
            </a:r>
            <a:r>
              <a:rPr spc="-60" dirty="0"/>
              <a:t> </a:t>
            </a:r>
            <a:r>
              <a:rPr spc="-25" dirty="0"/>
              <a:t>is </a:t>
            </a:r>
            <a:r>
              <a:rPr dirty="0"/>
              <a:t>available</a:t>
            </a:r>
            <a:r>
              <a:rPr spc="-70" dirty="0"/>
              <a:t> </a:t>
            </a:r>
            <a:r>
              <a:rPr dirty="0"/>
              <a:t>or</a:t>
            </a:r>
            <a:r>
              <a:rPr spc="-60" dirty="0"/>
              <a:t> </a:t>
            </a:r>
            <a:r>
              <a:rPr dirty="0"/>
              <a:t>not</a:t>
            </a:r>
            <a:r>
              <a:rPr spc="-65" dirty="0"/>
              <a:t> </a:t>
            </a:r>
            <a:r>
              <a:rPr dirty="0"/>
              <a:t>at</a:t>
            </a:r>
            <a:r>
              <a:rPr spc="-65" dirty="0"/>
              <a:t> </a:t>
            </a:r>
            <a:r>
              <a:rPr dirty="0"/>
              <a:t>the</a:t>
            </a:r>
            <a:r>
              <a:rPr spc="-60" dirty="0"/>
              <a:t> </a:t>
            </a:r>
            <a:r>
              <a:rPr spc="-50" dirty="0"/>
              <a:t>crime</a:t>
            </a:r>
            <a:r>
              <a:rPr spc="-65" dirty="0"/>
              <a:t> </a:t>
            </a:r>
            <a:r>
              <a:rPr spc="-105" dirty="0"/>
              <a:t>scene</a:t>
            </a:r>
            <a:r>
              <a:rPr spc="-60" dirty="0"/>
              <a:t> </a:t>
            </a:r>
            <a:r>
              <a:rPr dirty="0"/>
              <a:t>for</a:t>
            </a:r>
            <a:r>
              <a:rPr spc="-65" dirty="0"/>
              <a:t> each </a:t>
            </a:r>
            <a:r>
              <a:rPr spc="-20" dirty="0"/>
              <a:t>area</a:t>
            </a:r>
          </a:p>
        </p:txBody>
      </p:sp>
      <p:pic>
        <p:nvPicPr>
          <p:cNvPr id="12" name="Picture 11" descr="A graph of different colored bars&#10;&#10;Description automatically generated">
            <a:extLst>
              <a:ext uri="{FF2B5EF4-FFF2-40B4-BE49-F238E27FC236}">
                <a16:creationId xmlns:a16="http://schemas.microsoft.com/office/drawing/2014/main" id="{6072C7A3-A3B7-5882-9E4F-C32D22185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406" y="966214"/>
            <a:ext cx="5356164" cy="2625979"/>
          </a:xfrm>
          <a:prstGeom prst="rect">
            <a:avLst/>
          </a:prstGeom>
        </p:spPr>
      </p:pic>
      <p:sp>
        <p:nvSpPr>
          <p:cNvPr id="6" name="TextBox 5">
            <a:extLst>
              <a:ext uri="{FF2B5EF4-FFF2-40B4-BE49-F238E27FC236}">
                <a16:creationId xmlns:a16="http://schemas.microsoft.com/office/drawing/2014/main" id="{E25B0C11-F263-93CD-BA4A-54FA37E7A131}"/>
              </a:ext>
            </a:extLst>
          </p:cNvPr>
          <p:cNvSpPr txBox="1"/>
          <p:nvPr/>
        </p:nvSpPr>
        <p:spPr>
          <a:xfrm>
            <a:off x="962800" y="3950553"/>
            <a:ext cx="7266800" cy="1015663"/>
          </a:xfrm>
          <a:prstGeom prst="rect">
            <a:avLst/>
          </a:prstGeom>
          <a:noFill/>
        </p:spPr>
        <p:txBody>
          <a:bodyPr wrap="square">
            <a:spAutoFit/>
          </a:bodyPr>
          <a:lstStyle/>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Hollenbeck and Rampart have the highest counts of CCTV footage recovered, indicating potentially better surveillance infrastructure or more effective retrieval processes in these areas.</a:t>
            </a:r>
          </a:p>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While some areas like Harbor and Northeast have lower overall counts of CCTV footage recovered, the ratio of recovered to not recovered footage varies, suggesting differences in CCTV maintenance or usage practices across different regions.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6849" y="3593050"/>
            <a:ext cx="7731125" cy="1373166"/>
            <a:chOff x="716849" y="3593050"/>
            <a:chExt cx="7731125" cy="1174115"/>
          </a:xfrm>
        </p:grpSpPr>
        <p:sp>
          <p:nvSpPr>
            <p:cNvPr id="3" name="object 3"/>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a:p>
          </p:txBody>
        </p:sp>
        <p:sp>
          <p:nvSpPr>
            <p:cNvPr id="4" name="object 4"/>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5" name="object 5"/>
          <p:cNvSpPr/>
          <p:nvPr/>
        </p:nvSpPr>
        <p:spPr>
          <a:xfrm>
            <a:off x="723924" y="904675"/>
            <a:ext cx="7731125" cy="2391410"/>
          </a:xfrm>
          <a:custGeom>
            <a:avLst/>
            <a:gdLst/>
            <a:ahLst/>
            <a:cxnLst/>
            <a:rect l="l" t="t" r="r" b="b"/>
            <a:pathLst>
              <a:path w="7731125" h="2391410">
                <a:moveTo>
                  <a:pt x="7332492" y="2390999"/>
                </a:moveTo>
                <a:lnTo>
                  <a:pt x="398507" y="2390999"/>
                </a:lnTo>
                <a:lnTo>
                  <a:pt x="352033" y="2388318"/>
                </a:lnTo>
                <a:lnTo>
                  <a:pt x="307133" y="2380475"/>
                </a:lnTo>
                <a:lnTo>
                  <a:pt x="264107" y="2367767"/>
                </a:lnTo>
                <a:lnTo>
                  <a:pt x="223254" y="2350495"/>
                </a:lnTo>
                <a:lnTo>
                  <a:pt x="184872" y="2328957"/>
                </a:lnTo>
                <a:lnTo>
                  <a:pt x="149261" y="2303452"/>
                </a:lnTo>
                <a:lnTo>
                  <a:pt x="116720" y="2274279"/>
                </a:lnTo>
                <a:lnTo>
                  <a:pt x="87547" y="2241738"/>
                </a:lnTo>
                <a:lnTo>
                  <a:pt x="62042" y="2206127"/>
                </a:lnTo>
                <a:lnTo>
                  <a:pt x="40504" y="2167745"/>
                </a:lnTo>
                <a:lnTo>
                  <a:pt x="23232" y="2126892"/>
                </a:lnTo>
                <a:lnTo>
                  <a:pt x="10524" y="2083866"/>
                </a:lnTo>
                <a:lnTo>
                  <a:pt x="2681" y="2038966"/>
                </a:lnTo>
                <a:lnTo>
                  <a:pt x="0" y="1992491"/>
                </a:lnTo>
                <a:lnTo>
                  <a:pt x="0" y="398507"/>
                </a:lnTo>
                <a:lnTo>
                  <a:pt x="2681" y="352033"/>
                </a:lnTo>
                <a:lnTo>
                  <a:pt x="10524" y="307133"/>
                </a:lnTo>
                <a:lnTo>
                  <a:pt x="23232" y="264107"/>
                </a:lnTo>
                <a:lnTo>
                  <a:pt x="40504" y="223254"/>
                </a:lnTo>
                <a:lnTo>
                  <a:pt x="62042" y="184872"/>
                </a:lnTo>
                <a:lnTo>
                  <a:pt x="87547" y="149261"/>
                </a:lnTo>
                <a:lnTo>
                  <a:pt x="116720" y="116720"/>
                </a:lnTo>
                <a:lnTo>
                  <a:pt x="149261" y="87547"/>
                </a:lnTo>
                <a:lnTo>
                  <a:pt x="184872" y="62042"/>
                </a:lnTo>
                <a:lnTo>
                  <a:pt x="223254" y="40504"/>
                </a:lnTo>
                <a:lnTo>
                  <a:pt x="264107" y="23232"/>
                </a:lnTo>
                <a:lnTo>
                  <a:pt x="307133" y="10524"/>
                </a:lnTo>
                <a:lnTo>
                  <a:pt x="352033" y="2681"/>
                </a:lnTo>
                <a:lnTo>
                  <a:pt x="398507" y="0"/>
                </a:lnTo>
                <a:lnTo>
                  <a:pt x="7332492" y="0"/>
                </a:lnTo>
                <a:lnTo>
                  <a:pt x="7384873" y="3456"/>
                </a:lnTo>
                <a:lnTo>
                  <a:pt x="7435914" y="13653"/>
                </a:lnTo>
                <a:lnTo>
                  <a:pt x="7484994" y="30334"/>
                </a:lnTo>
                <a:lnTo>
                  <a:pt x="7531495" y="53244"/>
                </a:lnTo>
                <a:lnTo>
                  <a:pt x="7574796" y="82124"/>
                </a:lnTo>
                <a:lnTo>
                  <a:pt x="7614279" y="116720"/>
                </a:lnTo>
                <a:lnTo>
                  <a:pt x="7648875" y="156203"/>
                </a:lnTo>
                <a:lnTo>
                  <a:pt x="7677756" y="199504"/>
                </a:lnTo>
                <a:lnTo>
                  <a:pt x="7700665" y="246005"/>
                </a:lnTo>
                <a:lnTo>
                  <a:pt x="7717347" y="295085"/>
                </a:lnTo>
                <a:lnTo>
                  <a:pt x="7727543" y="346126"/>
                </a:lnTo>
                <a:lnTo>
                  <a:pt x="7730999" y="398507"/>
                </a:lnTo>
                <a:lnTo>
                  <a:pt x="7730999" y="1992491"/>
                </a:lnTo>
                <a:lnTo>
                  <a:pt x="7728318" y="2038966"/>
                </a:lnTo>
                <a:lnTo>
                  <a:pt x="7720475" y="2083866"/>
                </a:lnTo>
                <a:lnTo>
                  <a:pt x="7707767" y="2126892"/>
                </a:lnTo>
                <a:lnTo>
                  <a:pt x="7690495" y="2167745"/>
                </a:lnTo>
                <a:lnTo>
                  <a:pt x="7668957" y="2206127"/>
                </a:lnTo>
                <a:lnTo>
                  <a:pt x="7643452" y="2241738"/>
                </a:lnTo>
                <a:lnTo>
                  <a:pt x="7614279" y="2274279"/>
                </a:lnTo>
                <a:lnTo>
                  <a:pt x="7581738" y="2303452"/>
                </a:lnTo>
                <a:lnTo>
                  <a:pt x="7546127" y="2328957"/>
                </a:lnTo>
                <a:lnTo>
                  <a:pt x="7507745" y="2350495"/>
                </a:lnTo>
                <a:lnTo>
                  <a:pt x="7466892" y="2367767"/>
                </a:lnTo>
                <a:lnTo>
                  <a:pt x="7423866" y="2380475"/>
                </a:lnTo>
                <a:lnTo>
                  <a:pt x="7378966" y="2388318"/>
                </a:lnTo>
                <a:lnTo>
                  <a:pt x="7332492" y="2390999"/>
                </a:lnTo>
                <a:close/>
              </a:path>
            </a:pathLst>
          </a:custGeom>
          <a:solidFill>
            <a:srgbClr val="F3F3F3"/>
          </a:solidFill>
        </p:spPr>
        <p:txBody>
          <a:bodyPr wrap="square" lIns="0" tIns="0" rIns="0" bIns="0" rtlCol="0"/>
          <a:lstStyle/>
          <a:p>
            <a:endParaRPr/>
          </a:p>
        </p:txBody>
      </p:sp>
      <p:sp>
        <p:nvSpPr>
          <p:cNvPr id="8" name="object 8"/>
          <p:cNvSpPr txBox="1">
            <a:spLocks noGrp="1"/>
          </p:cNvSpPr>
          <p:nvPr>
            <p:ph type="dt" sz="half" idx="6"/>
          </p:nvPr>
        </p:nvSpPr>
        <p:spPr>
          <a:prstGeom prst="rect">
            <a:avLst/>
          </a:prstGeom>
        </p:spPr>
        <p:txBody>
          <a:bodyPr vert="horz" wrap="square" lIns="0" tIns="14604" rIns="0" bIns="0" rtlCol="0">
            <a:spAutoFit/>
          </a:body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Crimes</a:t>
            </a:r>
            <a:r>
              <a:rPr spc="-95" dirty="0"/>
              <a:t> </a:t>
            </a:r>
            <a:r>
              <a:rPr spc="-40" dirty="0"/>
              <a:t>committed</a:t>
            </a:r>
            <a:r>
              <a:rPr spc="-90" dirty="0"/>
              <a:t> </a:t>
            </a:r>
            <a:r>
              <a:rPr dirty="0"/>
              <a:t>by</a:t>
            </a:r>
            <a:r>
              <a:rPr spc="-95" dirty="0"/>
              <a:t> </a:t>
            </a:r>
            <a:r>
              <a:rPr dirty="0"/>
              <a:t>relation</a:t>
            </a:r>
            <a:r>
              <a:rPr spc="-90" dirty="0"/>
              <a:t> </a:t>
            </a:r>
            <a:r>
              <a:rPr dirty="0"/>
              <a:t>of</a:t>
            </a:r>
            <a:r>
              <a:rPr spc="-95" dirty="0"/>
              <a:t> </a:t>
            </a:r>
            <a:r>
              <a:rPr spc="-30" dirty="0"/>
              <a:t>victim/strangers</a:t>
            </a:r>
          </a:p>
        </p:txBody>
      </p:sp>
      <p:pic>
        <p:nvPicPr>
          <p:cNvPr id="12" name="Picture 11" descr="A graph on a computer screen&#10;&#10;Description automatically generated">
            <a:extLst>
              <a:ext uri="{FF2B5EF4-FFF2-40B4-BE49-F238E27FC236}">
                <a16:creationId xmlns:a16="http://schemas.microsoft.com/office/drawing/2014/main" id="{B35A77D5-EF08-D354-19BC-7B7B076CDF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909205"/>
            <a:ext cx="5033131" cy="1830230"/>
          </a:xfrm>
          <a:prstGeom prst="rect">
            <a:avLst/>
          </a:prstGeom>
        </p:spPr>
      </p:pic>
      <p:pic>
        <p:nvPicPr>
          <p:cNvPr id="14" name="Picture 13" descr="A graph on a screen&#10;&#10;Description automatically generated">
            <a:extLst>
              <a:ext uri="{FF2B5EF4-FFF2-40B4-BE49-F238E27FC236}">
                <a16:creationId xmlns:a16="http://schemas.microsoft.com/office/drawing/2014/main" id="{6451F76A-249B-03BF-F13E-2453FDC1B4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5387" y="1955413"/>
            <a:ext cx="4724400" cy="1722525"/>
          </a:xfrm>
          <a:prstGeom prst="rect">
            <a:avLst/>
          </a:prstGeom>
        </p:spPr>
      </p:pic>
      <p:sp>
        <p:nvSpPr>
          <p:cNvPr id="6" name="TextBox 5">
            <a:extLst>
              <a:ext uri="{FF2B5EF4-FFF2-40B4-BE49-F238E27FC236}">
                <a16:creationId xmlns:a16="http://schemas.microsoft.com/office/drawing/2014/main" id="{7B4D94B8-D08B-BD55-2F4A-4E5ADFA1E4DA}"/>
              </a:ext>
            </a:extLst>
          </p:cNvPr>
          <p:cNvSpPr txBox="1"/>
          <p:nvPr/>
        </p:nvSpPr>
        <p:spPr>
          <a:xfrm>
            <a:off x="962800" y="3950553"/>
            <a:ext cx="7343000" cy="1015663"/>
          </a:xfrm>
          <a:prstGeom prst="rect">
            <a:avLst/>
          </a:prstGeom>
          <a:noFill/>
        </p:spPr>
        <p:txBody>
          <a:bodyPr wrap="square">
            <a:spAutoFit/>
          </a:bodyPr>
          <a:lstStyle/>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The majority of crimes are committed by strangers, with offenses like battery, theft, burglary, and assault being the most common.</a:t>
            </a:r>
          </a:p>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However, there are a few instances where crimes are committed by individuals known to the victim, particularly in cases of burglary from a vehicle and simple assault, highlighting the significance of interpersonal relationships in certain types of criminal activity.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6849" y="3593050"/>
            <a:ext cx="7731125" cy="1264700"/>
            <a:chOff x="716849" y="3593050"/>
            <a:chExt cx="7731125" cy="1174115"/>
          </a:xfrm>
        </p:grpSpPr>
        <p:sp>
          <p:nvSpPr>
            <p:cNvPr id="3" name="object 3"/>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a:p>
          </p:txBody>
        </p:sp>
        <p:sp>
          <p:nvSpPr>
            <p:cNvPr id="4" name="object 4"/>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5" name="object 5"/>
          <p:cNvSpPr/>
          <p:nvPr/>
        </p:nvSpPr>
        <p:spPr>
          <a:xfrm>
            <a:off x="723924" y="1392824"/>
            <a:ext cx="7731125" cy="1903095"/>
          </a:xfrm>
          <a:custGeom>
            <a:avLst/>
            <a:gdLst/>
            <a:ahLst/>
            <a:cxnLst/>
            <a:rect l="l" t="t" r="r" b="b"/>
            <a:pathLst>
              <a:path w="7731125" h="1903095">
                <a:moveTo>
                  <a:pt x="7413843" y="1902899"/>
                </a:moveTo>
                <a:lnTo>
                  <a:pt x="317156" y="1902899"/>
                </a:lnTo>
                <a:lnTo>
                  <a:pt x="270289" y="1899461"/>
                </a:lnTo>
                <a:lnTo>
                  <a:pt x="225557" y="1889471"/>
                </a:lnTo>
                <a:lnTo>
                  <a:pt x="183451" y="1873422"/>
                </a:lnTo>
                <a:lnTo>
                  <a:pt x="144461" y="1851804"/>
                </a:lnTo>
                <a:lnTo>
                  <a:pt x="109078" y="1825106"/>
                </a:lnTo>
                <a:lnTo>
                  <a:pt x="77793" y="1793821"/>
                </a:lnTo>
                <a:lnTo>
                  <a:pt x="51095" y="1758438"/>
                </a:lnTo>
                <a:lnTo>
                  <a:pt x="29477" y="1719448"/>
                </a:lnTo>
                <a:lnTo>
                  <a:pt x="13428" y="1677342"/>
                </a:lnTo>
                <a:lnTo>
                  <a:pt x="3438" y="1632610"/>
                </a:lnTo>
                <a:lnTo>
                  <a:pt x="0" y="1585743"/>
                </a:lnTo>
                <a:lnTo>
                  <a:pt x="0" y="317156"/>
                </a:lnTo>
                <a:lnTo>
                  <a:pt x="3438" y="270289"/>
                </a:lnTo>
                <a:lnTo>
                  <a:pt x="13428" y="225557"/>
                </a:lnTo>
                <a:lnTo>
                  <a:pt x="29477" y="183451"/>
                </a:lnTo>
                <a:lnTo>
                  <a:pt x="51095" y="144461"/>
                </a:lnTo>
                <a:lnTo>
                  <a:pt x="77793" y="109078"/>
                </a:lnTo>
                <a:lnTo>
                  <a:pt x="109078" y="77793"/>
                </a:lnTo>
                <a:lnTo>
                  <a:pt x="144461" y="51095"/>
                </a:lnTo>
                <a:lnTo>
                  <a:pt x="183451" y="29477"/>
                </a:lnTo>
                <a:lnTo>
                  <a:pt x="225557" y="13428"/>
                </a:lnTo>
                <a:lnTo>
                  <a:pt x="270289" y="3438"/>
                </a:lnTo>
                <a:lnTo>
                  <a:pt x="317156" y="0"/>
                </a:lnTo>
                <a:lnTo>
                  <a:pt x="7413843" y="0"/>
                </a:lnTo>
                <a:lnTo>
                  <a:pt x="7463757" y="3950"/>
                </a:lnTo>
                <a:lnTo>
                  <a:pt x="7511992" y="15568"/>
                </a:lnTo>
                <a:lnTo>
                  <a:pt x="7557696" y="34499"/>
                </a:lnTo>
                <a:lnTo>
                  <a:pt x="7600019" y="60392"/>
                </a:lnTo>
                <a:lnTo>
                  <a:pt x="7638106" y="92892"/>
                </a:lnTo>
                <a:lnTo>
                  <a:pt x="7670607" y="130980"/>
                </a:lnTo>
                <a:lnTo>
                  <a:pt x="7696499" y="173303"/>
                </a:lnTo>
                <a:lnTo>
                  <a:pt x="7715431" y="219007"/>
                </a:lnTo>
                <a:lnTo>
                  <a:pt x="7727048" y="267242"/>
                </a:lnTo>
                <a:lnTo>
                  <a:pt x="7730999" y="317156"/>
                </a:lnTo>
                <a:lnTo>
                  <a:pt x="7730999" y="1585743"/>
                </a:lnTo>
                <a:lnTo>
                  <a:pt x="7727561" y="1632610"/>
                </a:lnTo>
                <a:lnTo>
                  <a:pt x="7717571" y="1677342"/>
                </a:lnTo>
                <a:lnTo>
                  <a:pt x="7701522" y="1719448"/>
                </a:lnTo>
                <a:lnTo>
                  <a:pt x="7679904" y="1758438"/>
                </a:lnTo>
                <a:lnTo>
                  <a:pt x="7653206" y="1793821"/>
                </a:lnTo>
                <a:lnTo>
                  <a:pt x="7621921" y="1825106"/>
                </a:lnTo>
                <a:lnTo>
                  <a:pt x="7586538" y="1851804"/>
                </a:lnTo>
                <a:lnTo>
                  <a:pt x="7547548" y="1873422"/>
                </a:lnTo>
                <a:lnTo>
                  <a:pt x="7505442" y="1889471"/>
                </a:lnTo>
                <a:lnTo>
                  <a:pt x="7460710" y="1899461"/>
                </a:lnTo>
                <a:lnTo>
                  <a:pt x="7413843" y="1902899"/>
                </a:lnTo>
                <a:close/>
              </a:path>
            </a:pathLst>
          </a:custGeom>
          <a:solidFill>
            <a:srgbClr val="F3F3F3"/>
          </a:solidFill>
        </p:spPr>
        <p:txBody>
          <a:bodyPr wrap="square" lIns="0" tIns="0" rIns="0" bIns="0" rtlCol="0"/>
          <a:lstStyle/>
          <a:p>
            <a:endParaRPr/>
          </a:p>
        </p:txBody>
      </p:sp>
      <p:sp>
        <p:nvSpPr>
          <p:cNvPr id="8" name="object 8"/>
          <p:cNvSpPr txBox="1">
            <a:spLocks noGrp="1"/>
          </p:cNvSpPr>
          <p:nvPr>
            <p:ph type="dt" sz="half" idx="6"/>
          </p:nvPr>
        </p:nvSpPr>
        <p:spPr>
          <a:prstGeom prst="rect">
            <a:avLst/>
          </a:prstGeom>
        </p:spPr>
        <p:txBody>
          <a:bodyPr vert="horz" wrap="square" lIns="0" tIns="14604" rIns="0" bIns="0" rtlCol="0">
            <a:spAutoFit/>
          </a:body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
        <p:nvSpPr>
          <p:cNvPr id="7" name="object 7"/>
          <p:cNvSpPr txBox="1">
            <a:spLocks noGrp="1"/>
          </p:cNvSpPr>
          <p:nvPr>
            <p:ph type="title"/>
          </p:nvPr>
        </p:nvSpPr>
        <p:spPr>
          <a:xfrm>
            <a:off x="261500" y="60833"/>
            <a:ext cx="7177405" cy="753110"/>
          </a:xfrm>
          <a:prstGeom prst="rect">
            <a:avLst/>
          </a:prstGeom>
        </p:spPr>
        <p:txBody>
          <a:bodyPr vert="horz" wrap="square" lIns="0" tIns="27940" rIns="0" bIns="0" rtlCol="0">
            <a:spAutoFit/>
          </a:bodyPr>
          <a:lstStyle/>
          <a:p>
            <a:pPr marL="12700" marR="5080">
              <a:lnSpc>
                <a:spcPts val="2850"/>
              </a:lnSpc>
              <a:spcBef>
                <a:spcPts val="220"/>
              </a:spcBef>
            </a:pPr>
            <a:r>
              <a:rPr dirty="0"/>
              <a:t>Distribution</a:t>
            </a:r>
            <a:r>
              <a:rPr spc="135" dirty="0"/>
              <a:t> </a:t>
            </a:r>
            <a:r>
              <a:rPr dirty="0"/>
              <a:t>for</a:t>
            </a:r>
            <a:r>
              <a:rPr spc="140" dirty="0"/>
              <a:t> </a:t>
            </a:r>
            <a:r>
              <a:rPr dirty="0"/>
              <a:t>the</a:t>
            </a:r>
            <a:r>
              <a:rPr spc="135" dirty="0"/>
              <a:t> </a:t>
            </a:r>
            <a:r>
              <a:rPr spc="-10" dirty="0"/>
              <a:t>complaint</a:t>
            </a:r>
            <a:r>
              <a:rPr spc="140" dirty="0"/>
              <a:t> </a:t>
            </a:r>
            <a:r>
              <a:rPr dirty="0"/>
              <a:t>type</a:t>
            </a:r>
            <a:r>
              <a:rPr spc="135" dirty="0"/>
              <a:t> </a:t>
            </a:r>
            <a:r>
              <a:rPr dirty="0"/>
              <a:t>and</a:t>
            </a:r>
            <a:r>
              <a:rPr spc="140" dirty="0"/>
              <a:t> </a:t>
            </a:r>
            <a:r>
              <a:rPr dirty="0"/>
              <a:t>the</a:t>
            </a:r>
            <a:r>
              <a:rPr spc="140" dirty="0"/>
              <a:t> </a:t>
            </a:r>
            <a:r>
              <a:rPr spc="-20" dirty="0"/>
              <a:t>crime rate</a:t>
            </a:r>
          </a:p>
        </p:txBody>
      </p:sp>
      <p:pic>
        <p:nvPicPr>
          <p:cNvPr id="14" name="Picture 13" descr="A graph with blue bars&#10;&#10;Description automatically generated with medium confidence">
            <a:extLst>
              <a:ext uri="{FF2B5EF4-FFF2-40B4-BE49-F238E27FC236}">
                <a16:creationId xmlns:a16="http://schemas.microsoft.com/office/drawing/2014/main" id="{C084EFA8-445B-31BB-6A2E-10DFA9973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454680"/>
            <a:ext cx="5691737" cy="3138370"/>
          </a:xfrm>
          <a:prstGeom prst="rect">
            <a:avLst/>
          </a:prstGeom>
        </p:spPr>
      </p:pic>
      <p:sp>
        <p:nvSpPr>
          <p:cNvPr id="6" name="TextBox 5">
            <a:extLst>
              <a:ext uri="{FF2B5EF4-FFF2-40B4-BE49-F238E27FC236}">
                <a16:creationId xmlns:a16="http://schemas.microsoft.com/office/drawing/2014/main" id="{F2E7DBF2-4C98-AC29-8FDB-643C62EE271E}"/>
              </a:ext>
            </a:extLst>
          </p:cNvPr>
          <p:cNvSpPr txBox="1"/>
          <p:nvPr/>
        </p:nvSpPr>
        <p:spPr>
          <a:xfrm>
            <a:off x="962800" y="3950553"/>
            <a:ext cx="7343000" cy="830997"/>
          </a:xfrm>
          <a:prstGeom prst="rect">
            <a:avLst/>
          </a:prstGeom>
          <a:noFill/>
        </p:spPr>
        <p:txBody>
          <a:bodyPr wrap="square">
            <a:spAutoFit/>
          </a:bodyPr>
          <a:lstStyle/>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The majority of crime reports are made via phone, indicating that it's the most preferred method of reporting incidents to authorities.</a:t>
            </a:r>
          </a:p>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In-person reports are the second most common, suggesting that some individuals still prefer to directly interact with law enforcement or visit police stations to report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81532" y="2238025"/>
            <a:ext cx="381000" cy="452120"/>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0D38A9"/>
                </a:solidFill>
                <a:latin typeface="Arial"/>
                <a:cs typeface="Arial"/>
              </a:rPr>
              <a:t>—</a:t>
            </a:r>
            <a:endParaRPr sz="280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6499" y="881174"/>
            <a:ext cx="7731125" cy="3593465"/>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5" dirty="0"/>
              <a:t>Insights</a:t>
            </a:r>
            <a:r>
              <a:rPr spc="-125" dirty="0"/>
              <a:t> </a:t>
            </a:r>
            <a:r>
              <a:rPr dirty="0"/>
              <a:t>and</a:t>
            </a:r>
            <a:r>
              <a:rPr spc="-145" dirty="0"/>
              <a:t> </a:t>
            </a:r>
            <a:r>
              <a:rPr spc="-55" dirty="0"/>
              <a:t>Recommendations</a:t>
            </a:r>
          </a:p>
        </p:txBody>
      </p:sp>
      <p:sp>
        <p:nvSpPr>
          <p:cNvPr id="6" name="TextBox 5">
            <a:extLst>
              <a:ext uri="{FF2B5EF4-FFF2-40B4-BE49-F238E27FC236}">
                <a16:creationId xmlns:a16="http://schemas.microsoft.com/office/drawing/2014/main" id="{1ED61EC5-1578-4216-C166-0953568A44E7}"/>
              </a:ext>
            </a:extLst>
          </p:cNvPr>
          <p:cNvSpPr txBox="1"/>
          <p:nvPr/>
        </p:nvSpPr>
        <p:spPr>
          <a:xfrm>
            <a:off x="1143000" y="1123950"/>
            <a:ext cx="6858000" cy="3046988"/>
          </a:xfrm>
          <a:prstGeom prst="rect">
            <a:avLst/>
          </a:prstGeom>
          <a:noFill/>
        </p:spPr>
        <p:txBody>
          <a:bodyPr wrap="square" rtlCol="0">
            <a:spAutoFit/>
          </a:bodyPr>
          <a:lstStyle/>
          <a:p>
            <a:pPr marL="285750" indent="-285750">
              <a:buFont typeface="Arial" panose="020B0604020202020204" pitchFamily="34" charset="0"/>
              <a:buChar char="•"/>
            </a:pPr>
            <a:r>
              <a:rPr lang="en-US" sz="1200" dirty="0"/>
              <a:t>Crime rates exhibit distinct patterns throughout the day, suggesting the importance of targeted policing during peak hours.</a:t>
            </a:r>
          </a:p>
          <a:p>
            <a:pPr marL="285750" indent="-285750">
              <a:buFont typeface="Arial" panose="020B0604020202020204" pitchFamily="34" charset="0"/>
              <a:buChar char="•"/>
            </a:pPr>
            <a:r>
              <a:rPr lang="en-US" sz="1200" dirty="0"/>
              <a:t>The presence of CCTV cameras may deter crime in certain areas, highlighting the potential benefits of surveillance.</a:t>
            </a:r>
          </a:p>
          <a:p>
            <a:pPr marL="285750" indent="-285750">
              <a:buFont typeface="Arial" panose="020B0604020202020204" pitchFamily="34" charset="0"/>
              <a:buChar char="•"/>
            </a:pPr>
            <a:r>
              <a:rPr lang="en-US" sz="1200" dirty="0"/>
              <a:t>Crimes involving known offenders differ from those involving strangers, indicating the need for tailored intervention strategies.</a:t>
            </a:r>
          </a:p>
          <a:p>
            <a:pPr marL="285750" indent="-285750">
              <a:buFont typeface="Arial" panose="020B0604020202020204" pitchFamily="34" charset="0"/>
              <a:buChar char="•"/>
            </a:pPr>
            <a:r>
              <a:rPr lang="en-US" sz="1200" dirty="0"/>
              <a:t>Understanding preferred reporting channels can enhance the accessibility and efficiency of crime reporting mechanisms.</a:t>
            </a:r>
          </a:p>
          <a:p>
            <a:pPr marL="285750" indent="-285750">
              <a:buFont typeface="Arial" panose="020B0604020202020204" pitchFamily="34" charset="0"/>
              <a:buChar char="•"/>
            </a:pPr>
            <a:r>
              <a:rPr lang="en-US" sz="1200" dirty="0"/>
              <a:t>Analysis of case statuses enables law enforcement to identify areas for improvement and resource allocation.</a:t>
            </a:r>
          </a:p>
          <a:p>
            <a:pPr marL="285750" indent="-285750">
              <a:buFont typeface="Arial" panose="020B0604020202020204" pitchFamily="34" charset="0"/>
              <a:buChar char="•"/>
            </a:pPr>
            <a:r>
              <a:rPr lang="en-US" sz="1200" dirty="0"/>
              <a:t>High-crime areas can be targeted for proactive policing efforts and community engagement initiatives.</a:t>
            </a:r>
          </a:p>
          <a:p>
            <a:pPr marL="285750" indent="-285750">
              <a:buFont typeface="Arial" panose="020B0604020202020204" pitchFamily="34" charset="0"/>
              <a:buChar char="•"/>
            </a:pPr>
            <a:r>
              <a:rPr lang="en-US" sz="1200" dirty="0"/>
              <a:t>Demographic trends in crime rates emphasize the importance of tailored interventions for vulnerable populations.</a:t>
            </a:r>
          </a:p>
          <a:p>
            <a:pPr marL="285750" indent="-285750">
              <a:buFont typeface="Arial" panose="020B0604020202020204" pitchFamily="34" charset="0"/>
              <a:buChar char="•"/>
            </a:pPr>
            <a:r>
              <a:rPr lang="en-US" sz="1200" dirty="0"/>
              <a:t>Data-driven decision-making empowers law enforcement to optimize resources and develop proactive crime prevention strategies.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6599" rIns="0" bIns="0" rtlCol="0">
            <a:spAutoFit/>
          </a:bodyPr>
          <a:lstStyle/>
          <a:p>
            <a:pPr marL="41910">
              <a:lnSpc>
                <a:spcPct val="100000"/>
              </a:lnSpc>
              <a:spcBef>
                <a:spcPts val="100"/>
              </a:spcBef>
            </a:pPr>
            <a:r>
              <a:rPr spc="-10" dirty="0"/>
              <a:t>Overview</a:t>
            </a:r>
          </a:p>
        </p:txBody>
      </p:sp>
      <p:sp>
        <p:nvSpPr>
          <p:cNvPr id="3" name="object 3"/>
          <p:cNvSpPr/>
          <p:nvPr/>
        </p:nvSpPr>
        <p:spPr>
          <a:xfrm>
            <a:off x="456375" y="1591549"/>
            <a:ext cx="1856105" cy="833755"/>
          </a:xfrm>
          <a:custGeom>
            <a:avLst/>
            <a:gdLst/>
            <a:ahLst/>
            <a:cxnLst/>
            <a:rect l="l" t="t" r="r" b="b"/>
            <a:pathLst>
              <a:path w="1856105" h="833755">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4" name="object 4"/>
          <p:cNvSpPr txBox="1"/>
          <p:nvPr/>
        </p:nvSpPr>
        <p:spPr>
          <a:xfrm>
            <a:off x="1302845" y="1848443"/>
            <a:ext cx="162560" cy="299720"/>
          </a:xfrm>
          <a:prstGeom prst="rect">
            <a:avLst/>
          </a:prstGeom>
        </p:spPr>
        <p:txBody>
          <a:bodyPr vert="horz" wrap="square" lIns="0" tIns="12700" rIns="0" bIns="0" rtlCol="0">
            <a:spAutoFit/>
          </a:bodyPr>
          <a:lstStyle/>
          <a:p>
            <a:pPr marL="12700">
              <a:lnSpc>
                <a:spcPct val="100000"/>
              </a:lnSpc>
              <a:spcBef>
                <a:spcPts val="100"/>
              </a:spcBef>
            </a:pPr>
            <a:r>
              <a:rPr sz="1800" b="1" spc="75" dirty="0">
                <a:latin typeface="Arial"/>
                <a:cs typeface="Arial"/>
              </a:rPr>
              <a:t>5</a:t>
            </a:r>
            <a:endParaRPr sz="1800">
              <a:latin typeface="Arial"/>
              <a:cs typeface="Arial"/>
            </a:endParaRPr>
          </a:p>
        </p:txBody>
      </p:sp>
      <p:sp>
        <p:nvSpPr>
          <p:cNvPr id="5" name="object 5"/>
          <p:cNvSpPr/>
          <p:nvPr/>
        </p:nvSpPr>
        <p:spPr>
          <a:xfrm>
            <a:off x="456375" y="1274125"/>
            <a:ext cx="1856105" cy="387985"/>
          </a:xfrm>
          <a:custGeom>
            <a:avLst/>
            <a:gdLst/>
            <a:ahLst/>
            <a:cxnLst/>
            <a:rect l="l" t="t" r="r" b="b"/>
            <a:pathLst>
              <a:path w="1856105"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6" name="object 6"/>
          <p:cNvSpPr txBox="1"/>
          <p:nvPr/>
        </p:nvSpPr>
        <p:spPr>
          <a:xfrm>
            <a:off x="888805" y="1348758"/>
            <a:ext cx="989330" cy="223520"/>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FFFFFF"/>
                </a:solidFill>
                <a:latin typeface="Calibri"/>
                <a:cs typeface="Calibri"/>
              </a:rPr>
              <a:t>No</a:t>
            </a:r>
            <a:r>
              <a:rPr sz="1300" b="1" spc="-10" dirty="0">
                <a:solidFill>
                  <a:srgbClr val="FFFFFF"/>
                </a:solidFill>
                <a:latin typeface="Calibri"/>
                <a:cs typeface="Calibri"/>
              </a:rPr>
              <a:t> </a:t>
            </a:r>
            <a:r>
              <a:rPr sz="1300" b="1" dirty="0">
                <a:solidFill>
                  <a:srgbClr val="FFFFFF"/>
                </a:solidFill>
                <a:latin typeface="Calibri"/>
                <a:cs typeface="Calibri"/>
              </a:rPr>
              <a:t>of</a:t>
            </a:r>
            <a:r>
              <a:rPr sz="1300" b="1" spc="-10" dirty="0">
                <a:solidFill>
                  <a:srgbClr val="FFFFFF"/>
                </a:solidFill>
                <a:latin typeface="Calibri"/>
                <a:cs typeface="Calibri"/>
              </a:rPr>
              <a:t> Precinct</a:t>
            </a:r>
            <a:endParaRPr sz="1300">
              <a:latin typeface="Calibri"/>
              <a:cs typeface="Calibri"/>
            </a:endParaRPr>
          </a:p>
        </p:txBody>
      </p:sp>
      <p:sp>
        <p:nvSpPr>
          <p:cNvPr id="7" name="object 7"/>
          <p:cNvSpPr/>
          <p:nvPr/>
        </p:nvSpPr>
        <p:spPr>
          <a:xfrm>
            <a:off x="2581624" y="1591549"/>
            <a:ext cx="1856105" cy="833755"/>
          </a:xfrm>
          <a:custGeom>
            <a:avLst/>
            <a:gdLst/>
            <a:ahLst/>
            <a:cxnLst/>
            <a:rect l="l" t="t" r="r" b="b"/>
            <a:pathLst>
              <a:path w="1856104" h="833755">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8" name="object 8"/>
          <p:cNvSpPr txBox="1"/>
          <p:nvPr/>
        </p:nvSpPr>
        <p:spPr>
          <a:xfrm>
            <a:off x="3290935" y="1848443"/>
            <a:ext cx="436880" cy="299720"/>
          </a:xfrm>
          <a:prstGeom prst="rect">
            <a:avLst/>
          </a:prstGeom>
        </p:spPr>
        <p:txBody>
          <a:bodyPr vert="horz" wrap="square" lIns="0" tIns="12700" rIns="0" bIns="0" rtlCol="0">
            <a:spAutoFit/>
          </a:bodyPr>
          <a:lstStyle/>
          <a:p>
            <a:pPr marL="12700">
              <a:lnSpc>
                <a:spcPct val="100000"/>
              </a:lnSpc>
              <a:spcBef>
                <a:spcPts val="100"/>
              </a:spcBef>
            </a:pPr>
            <a:r>
              <a:rPr sz="1800" b="1" spc="45" dirty="0">
                <a:latin typeface="Arial"/>
                <a:cs typeface="Arial"/>
              </a:rPr>
              <a:t>800</a:t>
            </a:r>
            <a:endParaRPr sz="1800">
              <a:latin typeface="Arial"/>
              <a:cs typeface="Arial"/>
            </a:endParaRPr>
          </a:p>
        </p:txBody>
      </p:sp>
      <p:sp>
        <p:nvSpPr>
          <p:cNvPr id="9" name="object 9"/>
          <p:cNvSpPr/>
          <p:nvPr/>
        </p:nvSpPr>
        <p:spPr>
          <a:xfrm>
            <a:off x="2581624" y="1274125"/>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10" name="object 10"/>
          <p:cNvSpPr txBox="1"/>
          <p:nvPr/>
        </p:nvSpPr>
        <p:spPr>
          <a:xfrm>
            <a:off x="2884787" y="1248746"/>
            <a:ext cx="1247775" cy="423545"/>
          </a:xfrm>
          <a:prstGeom prst="rect">
            <a:avLst/>
          </a:prstGeom>
        </p:spPr>
        <p:txBody>
          <a:bodyPr vert="horz" wrap="square" lIns="0" tIns="10795" rIns="0" bIns="0" rtlCol="0">
            <a:spAutoFit/>
          </a:bodyPr>
          <a:lstStyle/>
          <a:p>
            <a:pPr marL="323215" marR="5080" indent="-310515">
              <a:lnSpc>
                <a:spcPct val="101000"/>
              </a:lnSpc>
              <a:spcBef>
                <a:spcPts val="85"/>
              </a:spcBef>
            </a:pPr>
            <a:r>
              <a:rPr sz="1300" b="1" dirty="0">
                <a:solidFill>
                  <a:srgbClr val="FFFFFF"/>
                </a:solidFill>
                <a:latin typeface="Calibri"/>
                <a:cs typeface="Calibri"/>
              </a:rPr>
              <a:t>No</a:t>
            </a:r>
            <a:r>
              <a:rPr sz="1300" b="1" spc="-25" dirty="0">
                <a:solidFill>
                  <a:srgbClr val="FFFFFF"/>
                </a:solidFill>
                <a:latin typeface="Calibri"/>
                <a:cs typeface="Calibri"/>
              </a:rPr>
              <a:t> </a:t>
            </a:r>
            <a:r>
              <a:rPr sz="1300" b="1" dirty="0">
                <a:solidFill>
                  <a:srgbClr val="FFFFFF"/>
                </a:solidFill>
                <a:latin typeface="Calibri"/>
                <a:cs typeface="Calibri"/>
              </a:rPr>
              <a:t>of</a:t>
            </a:r>
            <a:r>
              <a:rPr sz="1300" b="1" spc="-20" dirty="0">
                <a:solidFill>
                  <a:srgbClr val="FFFFFF"/>
                </a:solidFill>
                <a:latin typeface="Calibri"/>
                <a:cs typeface="Calibri"/>
              </a:rPr>
              <a:t> </a:t>
            </a:r>
            <a:r>
              <a:rPr sz="1300" b="1" dirty="0">
                <a:solidFill>
                  <a:srgbClr val="FFFFFF"/>
                </a:solidFill>
                <a:latin typeface="Calibri"/>
                <a:cs typeface="Calibri"/>
              </a:rPr>
              <a:t>total</a:t>
            </a:r>
            <a:r>
              <a:rPr sz="1300" b="1" spc="-20" dirty="0">
                <a:solidFill>
                  <a:srgbClr val="FFFFFF"/>
                </a:solidFill>
                <a:latin typeface="Calibri"/>
                <a:cs typeface="Calibri"/>
              </a:rPr>
              <a:t> </a:t>
            </a:r>
            <a:r>
              <a:rPr sz="1300" b="1" spc="-10" dirty="0">
                <a:solidFill>
                  <a:srgbClr val="FFFFFF"/>
                </a:solidFill>
                <a:latin typeface="Calibri"/>
                <a:cs typeface="Calibri"/>
              </a:rPr>
              <a:t>crimes reported</a:t>
            </a:r>
            <a:endParaRPr sz="1300">
              <a:latin typeface="Calibri"/>
              <a:cs typeface="Calibri"/>
            </a:endParaRPr>
          </a:p>
        </p:txBody>
      </p:sp>
      <p:sp>
        <p:nvSpPr>
          <p:cNvPr id="11" name="object 11"/>
          <p:cNvSpPr/>
          <p:nvPr/>
        </p:nvSpPr>
        <p:spPr>
          <a:xfrm>
            <a:off x="4706875" y="1591549"/>
            <a:ext cx="1856105" cy="833755"/>
          </a:xfrm>
          <a:custGeom>
            <a:avLst/>
            <a:gdLst/>
            <a:ahLst/>
            <a:cxnLst/>
            <a:rect l="l" t="t" r="r" b="b"/>
            <a:pathLst>
              <a:path w="1856104" h="833755">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12" name="object 12"/>
          <p:cNvSpPr txBox="1"/>
          <p:nvPr/>
        </p:nvSpPr>
        <p:spPr>
          <a:xfrm>
            <a:off x="5484765" y="1848443"/>
            <a:ext cx="299720" cy="299720"/>
          </a:xfrm>
          <a:prstGeom prst="rect">
            <a:avLst/>
          </a:prstGeom>
        </p:spPr>
        <p:txBody>
          <a:bodyPr vert="horz" wrap="square" lIns="0" tIns="12700" rIns="0" bIns="0" rtlCol="0">
            <a:spAutoFit/>
          </a:bodyPr>
          <a:lstStyle/>
          <a:p>
            <a:pPr marL="12700">
              <a:lnSpc>
                <a:spcPct val="100000"/>
              </a:lnSpc>
              <a:spcBef>
                <a:spcPts val="100"/>
              </a:spcBef>
            </a:pPr>
            <a:r>
              <a:rPr sz="1800" b="1" spc="45" dirty="0">
                <a:latin typeface="Arial"/>
                <a:cs typeface="Arial"/>
              </a:rPr>
              <a:t>23</a:t>
            </a:r>
            <a:endParaRPr sz="1800">
              <a:latin typeface="Arial"/>
              <a:cs typeface="Arial"/>
            </a:endParaRPr>
          </a:p>
        </p:txBody>
      </p:sp>
      <p:sp>
        <p:nvSpPr>
          <p:cNvPr id="13" name="object 13"/>
          <p:cNvSpPr/>
          <p:nvPr/>
        </p:nvSpPr>
        <p:spPr>
          <a:xfrm>
            <a:off x="4706875" y="1274125"/>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14" name="object 14"/>
          <p:cNvSpPr txBox="1"/>
          <p:nvPr/>
        </p:nvSpPr>
        <p:spPr>
          <a:xfrm>
            <a:off x="5231058" y="1348758"/>
            <a:ext cx="806450" cy="223520"/>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FFFFFF"/>
                </a:solidFill>
                <a:latin typeface="Calibri"/>
                <a:cs typeface="Calibri"/>
              </a:rPr>
              <a:t>No</a:t>
            </a:r>
            <a:r>
              <a:rPr sz="1300" b="1" spc="-10" dirty="0">
                <a:solidFill>
                  <a:srgbClr val="FFFFFF"/>
                </a:solidFill>
                <a:latin typeface="Calibri"/>
                <a:cs typeface="Calibri"/>
              </a:rPr>
              <a:t> </a:t>
            </a:r>
            <a:r>
              <a:rPr sz="1300" b="1" dirty="0">
                <a:solidFill>
                  <a:srgbClr val="FFFFFF"/>
                </a:solidFill>
                <a:latin typeface="Calibri"/>
                <a:cs typeface="Calibri"/>
              </a:rPr>
              <a:t>of</a:t>
            </a:r>
            <a:r>
              <a:rPr sz="1300" b="1" spc="-10" dirty="0">
                <a:solidFill>
                  <a:srgbClr val="FFFFFF"/>
                </a:solidFill>
                <a:latin typeface="Calibri"/>
                <a:cs typeface="Calibri"/>
              </a:rPr>
              <a:t> areas</a:t>
            </a:r>
            <a:endParaRPr sz="1300">
              <a:latin typeface="Calibri"/>
              <a:cs typeface="Calibri"/>
            </a:endParaRPr>
          </a:p>
        </p:txBody>
      </p:sp>
      <p:sp>
        <p:nvSpPr>
          <p:cNvPr id="15" name="object 15"/>
          <p:cNvSpPr/>
          <p:nvPr/>
        </p:nvSpPr>
        <p:spPr>
          <a:xfrm>
            <a:off x="6832124" y="1591549"/>
            <a:ext cx="1856105" cy="833755"/>
          </a:xfrm>
          <a:custGeom>
            <a:avLst/>
            <a:gdLst/>
            <a:ahLst/>
            <a:cxnLst/>
            <a:rect l="l" t="t" r="r" b="b"/>
            <a:pathLst>
              <a:path w="1856104" h="833755">
                <a:moveTo>
                  <a:pt x="1716546" y="833699"/>
                </a:moveTo>
                <a:lnTo>
                  <a:pt x="138952" y="833699"/>
                </a:lnTo>
                <a:lnTo>
                  <a:pt x="95032" y="826616"/>
                </a:lnTo>
                <a:lnTo>
                  <a:pt x="56888" y="806890"/>
                </a:lnTo>
                <a:lnTo>
                  <a:pt x="26809" y="776810"/>
                </a:lnTo>
                <a:lnTo>
                  <a:pt x="7083" y="738667"/>
                </a:lnTo>
                <a:lnTo>
                  <a:pt x="0" y="694747"/>
                </a:lnTo>
                <a:lnTo>
                  <a:pt x="0" y="138952"/>
                </a:lnTo>
                <a:lnTo>
                  <a:pt x="7083" y="95032"/>
                </a:lnTo>
                <a:lnTo>
                  <a:pt x="26809" y="56889"/>
                </a:lnTo>
                <a:lnTo>
                  <a:pt x="56888" y="26809"/>
                </a:lnTo>
                <a:lnTo>
                  <a:pt x="95032" y="7083"/>
                </a:lnTo>
                <a:lnTo>
                  <a:pt x="138952" y="0"/>
                </a:lnTo>
                <a:lnTo>
                  <a:pt x="1716546"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6" y="833699"/>
                </a:lnTo>
                <a:close/>
              </a:path>
            </a:pathLst>
          </a:custGeom>
          <a:solidFill>
            <a:srgbClr val="5B9BD4">
              <a:alpha val="19999"/>
            </a:srgbClr>
          </a:solidFill>
        </p:spPr>
        <p:txBody>
          <a:bodyPr wrap="square" lIns="0" tIns="0" rIns="0" bIns="0" rtlCol="0"/>
          <a:lstStyle/>
          <a:p>
            <a:endParaRPr/>
          </a:p>
        </p:txBody>
      </p:sp>
      <p:sp>
        <p:nvSpPr>
          <p:cNvPr id="16" name="object 16"/>
          <p:cNvSpPr txBox="1"/>
          <p:nvPr/>
        </p:nvSpPr>
        <p:spPr>
          <a:xfrm>
            <a:off x="7541435" y="1848443"/>
            <a:ext cx="436880" cy="299720"/>
          </a:xfrm>
          <a:prstGeom prst="rect">
            <a:avLst/>
          </a:prstGeom>
        </p:spPr>
        <p:txBody>
          <a:bodyPr vert="horz" wrap="square" lIns="0" tIns="12700" rIns="0" bIns="0" rtlCol="0">
            <a:spAutoFit/>
          </a:bodyPr>
          <a:lstStyle/>
          <a:p>
            <a:pPr marL="12700">
              <a:lnSpc>
                <a:spcPct val="100000"/>
              </a:lnSpc>
              <a:spcBef>
                <a:spcPts val="100"/>
              </a:spcBef>
            </a:pPr>
            <a:r>
              <a:rPr sz="1800" b="1" spc="45" dirty="0">
                <a:latin typeface="Arial"/>
                <a:cs typeface="Arial"/>
              </a:rPr>
              <a:t>345</a:t>
            </a:r>
            <a:endParaRPr sz="1800">
              <a:latin typeface="Arial"/>
              <a:cs typeface="Arial"/>
            </a:endParaRPr>
          </a:p>
        </p:txBody>
      </p:sp>
      <p:sp>
        <p:nvSpPr>
          <p:cNvPr id="17" name="object 17"/>
          <p:cNvSpPr/>
          <p:nvPr/>
        </p:nvSpPr>
        <p:spPr>
          <a:xfrm>
            <a:off x="6832124" y="1274125"/>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18" name="object 18"/>
          <p:cNvSpPr txBox="1"/>
          <p:nvPr/>
        </p:nvSpPr>
        <p:spPr>
          <a:xfrm>
            <a:off x="7212615" y="1348758"/>
            <a:ext cx="1093470" cy="223520"/>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FFFFFF"/>
                </a:solidFill>
                <a:latin typeface="Calibri"/>
                <a:cs typeface="Calibri"/>
              </a:rPr>
              <a:t>No</a:t>
            </a:r>
            <a:r>
              <a:rPr sz="1300" b="1" spc="-10" dirty="0">
                <a:solidFill>
                  <a:srgbClr val="FFFFFF"/>
                </a:solidFill>
                <a:latin typeface="Calibri"/>
                <a:cs typeface="Calibri"/>
              </a:rPr>
              <a:t> </a:t>
            </a:r>
            <a:r>
              <a:rPr sz="1300" b="1" dirty="0">
                <a:solidFill>
                  <a:srgbClr val="FFFFFF"/>
                </a:solidFill>
                <a:latin typeface="Calibri"/>
                <a:cs typeface="Calibri"/>
              </a:rPr>
              <a:t>of</a:t>
            </a:r>
            <a:r>
              <a:rPr sz="1300" b="1" spc="-10" dirty="0">
                <a:solidFill>
                  <a:srgbClr val="FFFFFF"/>
                </a:solidFill>
                <a:latin typeface="Calibri"/>
                <a:cs typeface="Calibri"/>
              </a:rPr>
              <a:t> offenders</a:t>
            </a:r>
            <a:endParaRPr sz="1300">
              <a:latin typeface="Calibri"/>
              <a:cs typeface="Calibri"/>
            </a:endParaRPr>
          </a:p>
        </p:txBody>
      </p:sp>
      <p:sp>
        <p:nvSpPr>
          <p:cNvPr id="19" name="object 19"/>
          <p:cNvSpPr/>
          <p:nvPr/>
        </p:nvSpPr>
        <p:spPr>
          <a:xfrm>
            <a:off x="456375" y="3064924"/>
            <a:ext cx="1856105" cy="833755"/>
          </a:xfrm>
          <a:custGeom>
            <a:avLst/>
            <a:gdLst/>
            <a:ahLst/>
            <a:cxnLst/>
            <a:rect l="l" t="t" r="r" b="b"/>
            <a:pathLst>
              <a:path w="1856105" h="833754">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20" name="object 20"/>
          <p:cNvSpPr txBox="1"/>
          <p:nvPr/>
        </p:nvSpPr>
        <p:spPr>
          <a:xfrm>
            <a:off x="1234265" y="3321818"/>
            <a:ext cx="299720" cy="299720"/>
          </a:xfrm>
          <a:prstGeom prst="rect">
            <a:avLst/>
          </a:prstGeom>
        </p:spPr>
        <p:txBody>
          <a:bodyPr vert="horz" wrap="square" lIns="0" tIns="12700" rIns="0" bIns="0" rtlCol="0">
            <a:spAutoFit/>
          </a:bodyPr>
          <a:lstStyle/>
          <a:p>
            <a:pPr marL="12700">
              <a:lnSpc>
                <a:spcPct val="100000"/>
              </a:lnSpc>
              <a:spcBef>
                <a:spcPts val="100"/>
              </a:spcBef>
            </a:pPr>
            <a:r>
              <a:rPr sz="1800" b="1" spc="45" dirty="0">
                <a:latin typeface="Arial"/>
                <a:cs typeface="Arial"/>
              </a:rPr>
              <a:t>70</a:t>
            </a:r>
            <a:endParaRPr sz="1800">
              <a:latin typeface="Arial"/>
              <a:cs typeface="Arial"/>
            </a:endParaRPr>
          </a:p>
        </p:txBody>
      </p:sp>
      <p:sp>
        <p:nvSpPr>
          <p:cNvPr id="21" name="object 21"/>
          <p:cNvSpPr/>
          <p:nvPr/>
        </p:nvSpPr>
        <p:spPr>
          <a:xfrm>
            <a:off x="456375" y="2747499"/>
            <a:ext cx="1856105" cy="387985"/>
          </a:xfrm>
          <a:custGeom>
            <a:avLst/>
            <a:gdLst/>
            <a:ahLst/>
            <a:cxnLst/>
            <a:rect l="l" t="t" r="r" b="b"/>
            <a:pathLst>
              <a:path w="1856105"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22" name="object 22"/>
          <p:cNvSpPr txBox="1"/>
          <p:nvPr/>
        </p:nvSpPr>
        <p:spPr>
          <a:xfrm>
            <a:off x="910726" y="2822133"/>
            <a:ext cx="946150" cy="223520"/>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FFFFFF"/>
                </a:solidFill>
                <a:latin typeface="Calibri"/>
                <a:cs typeface="Calibri"/>
              </a:rPr>
              <a:t>No</a:t>
            </a:r>
            <a:r>
              <a:rPr sz="1300" b="1" spc="-10" dirty="0">
                <a:solidFill>
                  <a:srgbClr val="FFFFFF"/>
                </a:solidFill>
                <a:latin typeface="Calibri"/>
                <a:cs typeface="Calibri"/>
              </a:rPr>
              <a:t> </a:t>
            </a:r>
            <a:r>
              <a:rPr sz="1300" b="1" dirty="0">
                <a:solidFill>
                  <a:srgbClr val="FFFFFF"/>
                </a:solidFill>
                <a:latin typeface="Calibri"/>
                <a:cs typeface="Calibri"/>
              </a:rPr>
              <a:t>of</a:t>
            </a:r>
            <a:r>
              <a:rPr sz="1300" b="1" spc="-10" dirty="0">
                <a:solidFill>
                  <a:srgbClr val="FFFFFF"/>
                </a:solidFill>
                <a:latin typeface="Calibri"/>
                <a:cs typeface="Calibri"/>
              </a:rPr>
              <a:t> officers</a:t>
            </a:r>
            <a:endParaRPr sz="1300">
              <a:latin typeface="Calibri"/>
              <a:cs typeface="Calibri"/>
            </a:endParaRPr>
          </a:p>
        </p:txBody>
      </p:sp>
      <p:sp>
        <p:nvSpPr>
          <p:cNvPr id="23" name="object 23"/>
          <p:cNvSpPr/>
          <p:nvPr/>
        </p:nvSpPr>
        <p:spPr>
          <a:xfrm>
            <a:off x="2581624" y="3064924"/>
            <a:ext cx="1856105" cy="833755"/>
          </a:xfrm>
          <a:custGeom>
            <a:avLst/>
            <a:gdLst/>
            <a:ahLst/>
            <a:cxnLst/>
            <a:rect l="l" t="t" r="r" b="b"/>
            <a:pathLst>
              <a:path w="1856104" h="833754">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24" name="object 24"/>
          <p:cNvSpPr txBox="1"/>
          <p:nvPr/>
        </p:nvSpPr>
        <p:spPr>
          <a:xfrm>
            <a:off x="3085195" y="3321818"/>
            <a:ext cx="848360" cy="299720"/>
          </a:xfrm>
          <a:prstGeom prst="rect">
            <a:avLst/>
          </a:prstGeom>
        </p:spPr>
        <p:txBody>
          <a:bodyPr vert="horz" wrap="square" lIns="0" tIns="12700" rIns="0" bIns="0" rtlCol="0">
            <a:spAutoFit/>
          </a:bodyPr>
          <a:lstStyle/>
          <a:p>
            <a:pPr marL="12700">
              <a:lnSpc>
                <a:spcPct val="100000"/>
              </a:lnSpc>
              <a:spcBef>
                <a:spcPts val="100"/>
              </a:spcBef>
            </a:pPr>
            <a:r>
              <a:rPr sz="1800" b="1" spc="40" dirty="0">
                <a:latin typeface="Arial"/>
                <a:cs typeface="Arial"/>
              </a:rPr>
              <a:t>fi00000</a:t>
            </a:r>
            <a:endParaRPr sz="1800">
              <a:latin typeface="Arial"/>
              <a:cs typeface="Arial"/>
            </a:endParaRPr>
          </a:p>
        </p:txBody>
      </p:sp>
      <p:sp>
        <p:nvSpPr>
          <p:cNvPr id="25" name="object 25"/>
          <p:cNvSpPr/>
          <p:nvPr/>
        </p:nvSpPr>
        <p:spPr>
          <a:xfrm>
            <a:off x="2581624" y="2747499"/>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26" name="object 26"/>
          <p:cNvSpPr txBox="1"/>
          <p:nvPr/>
        </p:nvSpPr>
        <p:spPr>
          <a:xfrm>
            <a:off x="2936126" y="2822133"/>
            <a:ext cx="1144905" cy="223520"/>
          </a:xfrm>
          <a:prstGeom prst="rect">
            <a:avLst/>
          </a:prstGeom>
        </p:spPr>
        <p:txBody>
          <a:bodyPr vert="horz" wrap="square" lIns="0" tIns="12700" rIns="0" bIns="0" rtlCol="0">
            <a:spAutoFit/>
          </a:bodyPr>
          <a:lstStyle/>
          <a:p>
            <a:pPr marL="12700">
              <a:lnSpc>
                <a:spcPct val="100000"/>
              </a:lnSpc>
              <a:spcBef>
                <a:spcPts val="100"/>
              </a:spcBef>
            </a:pPr>
            <a:r>
              <a:rPr sz="1300" b="1" spc="-20" dirty="0">
                <a:solidFill>
                  <a:srgbClr val="FFFFFF"/>
                </a:solidFill>
                <a:latin typeface="Calibri"/>
                <a:cs typeface="Calibri"/>
              </a:rPr>
              <a:t>Total</a:t>
            </a:r>
            <a:r>
              <a:rPr sz="1300" b="1" spc="-45" dirty="0">
                <a:solidFill>
                  <a:srgbClr val="FFFFFF"/>
                </a:solidFill>
                <a:latin typeface="Calibri"/>
                <a:cs typeface="Calibri"/>
              </a:rPr>
              <a:t> </a:t>
            </a:r>
            <a:r>
              <a:rPr sz="1300" b="1" spc="-10" dirty="0">
                <a:solidFill>
                  <a:srgbClr val="FFFFFF"/>
                </a:solidFill>
                <a:latin typeface="Calibri"/>
                <a:cs typeface="Calibri"/>
              </a:rPr>
              <a:t>population</a:t>
            </a:r>
            <a:endParaRPr sz="1300">
              <a:latin typeface="Calibri"/>
              <a:cs typeface="Calibri"/>
            </a:endParaRPr>
          </a:p>
        </p:txBody>
      </p:sp>
      <p:sp>
        <p:nvSpPr>
          <p:cNvPr id="27" name="object 27"/>
          <p:cNvSpPr/>
          <p:nvPr/>
        </p:nvSpPr>
        <p:spPr>
          <a:xfrm>
            <a:off x="4706875" y="3064924"/>
            <a:ext cx="1856105" cy="833755"/>
          </a:xfrm>
          <a:custGeom>
            <a:avLst/>
            <a:gdLst/>
            <a:ahLst/>
            <a:cxnLst/>
            <a:rect l="l" t="t" r="r" b="b"/>
            <a:pathLst>
              <a:path w="1856104" h="833754">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28" name="object 28"/>
          <p:cNvSpPr txBox="1"/>
          <p:nvPr/>
        </p:nvSpPr>
        <p:spPr>
          <a:xfrm>
            <a:off x="5416185" y="3321818"/>
            <a:ext cx="436880" cy="299720"/>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Arial"/>
                <a:cs typeface="Arial"/>
              </a:rPr>
              <a:t>fi60</a:t>
            </a:r>
            <a:endParaRPr sz="1800">
              <a:latin typeface="Arial"/>
              <a:cs typeface="Arial"/>
            </a:endParaRPr>
          </a:p>
        </p:txBody>
      </p:sp>
      <p:sp>
        <p:nvSpPr>
          <p:cNvPr id="29" name="object 29"/>
          <p:cNvSpPr/>
          <p:nvPr/>
        </p:nvSpPr>
        <p:spPr>
          <a:xfrm>
            <a:off x="4706875" y="2747499"/>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30" name="object 30"/>
          <p:cNvSpPr txBox="1"/>
          <p:nvPr/>
        </p:nvSpPr>
        <p:spPr>
          <a:xfrm>
            <a:off x="5237989" y="2822133"/>
            <a:ext cx="792480" cy="223520"/>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FFFFFF"/>
                </a:solidFill>
                <a:latin typeface="Calibri"/>
                <a:cs typeface="Calibri"/>
              </a:rPr>
              <a:t>No</a:t>
            </a:r>
            <a:r>
              <a:rPr sz="1300" b="1" spc="-20" dirty="0">
                <a:solidFill>
                  <a:srgbClr val="FFFFFF"/>
                </a:solidFill>
                <a:latin typeface="Calibri"/>
                <a:cs typeface="Calibri"/>
              </a:rPr>
              <a:t> </a:t>
            </a:r>
            <a:r>
              <a:rPr sz="1300" b="1" dirty="0">
                <a:solidFill>
                  <a:srgbClr val="FFFFFF"/>
                </a:solidFill>
                <a:latin typeface="Calibri"/>
                <a:cs typeface="Calibri"/>
              </a:rPr>
              <a:t>of</a:t>
            </a:r>
            <a:r>
              <a:rPr sz="1300" b="1" spc="-10" dirty="0">
                <a:solidFill>
                  <a:srgbClr val="FFFFFF"/>
                </a:solidFill>
                <a:latin typeface="Calibri"/>
                <a:cs typeface="Calibri"/>
              </a:rPr>
              <a:t> </a:t>
            </a:r>
            <a:r>
              <a:rPr sz="1300" b="1" spc="-20" dirty="0">
                <a:solidFill>
                  <a:srgbClr val="FFFFFF"/>
                </a:solidFill>
                <a:latin typeface="Calibri"/>
                <a:cs typeface="Calibri"/>
              </a:rPr>
              <a:t>CCTV</a:t>
            </a:r>
            <a:endParaRPr sz="1300">
              <a:latin typeface="Calibri"/>
              <a:cs typeface="Calibri"/>
            </a:endParaRPr>
          </a:p>
        </p:txBody>
      </p:sp>
      <p:sp>
        <p:nvSpPr>
          <p:cNvPr id="31" name="object 31"/>
          <p:cNvSpPr/>
          <p:nvPr/>
        </p:nvSpPr>
        <p:spPr>
          <a:xfrm>
            <a:off x="6832124" y="3064924"/>
            <a:ext cx="1856105" cy="833755"/>
          </a:xfrm>
          <a:custGeom>
            <a:avLst/>
            <a:gdLst/>
            <a:ahLst/>
            <a:cxnLst/>
            <a:rect l="l" t="t" r="r" b="b"/>
            <a:pathLst>
              <a:path w="1856104" h="833754">
                <a:moveTo>
                  <a:pt x="1716546" y="833699"/>
                </a:moveTo>
                <a:lnTo>
                  <a:pt x="138952" y="833699"/>
                </a:lnTo>
                <a:lnTo>
                  <a:pt x="95032" y="826616"/>
                </a:lnTo>
                <a:lnTo>
                  <a:pt x="56888" y="806890"/>
                </a:lnTo>
                <a:lnTo>
                  <a:pt x="26809" y="776810"/>
                </a:lnTo>
                <a:lnTo>
                  <a:pt x="7083" y="738667"/>
                </a:lnTo>
                <a:lnTo>
                  <a:pt x="0" y="694747"/>
                </a:lnTo>
                <a:lnTo>
                  <a:pt x="0" y="138952"/>
                </a:lnTo>
                <a:lnTo>
                  <a:pt x="7083" y="95032"/>
                </a:lnTo>
                <a:lnTo>
                  <a:pt x="26809" y="56889"/>
                </a:lnTo>
                <a:lnTo>
                  <a:pt x="56888" y="26809"/>
                </a:lnTo>
                <a:lnTo>
                  <a:pt x="95032" y="7083"/>
                </a:lnTo>
                <a:lnTo>
                  <a:pt x="138952" y="0"/>
                </a:lnTo>
                <a:lnTo>
                  <a:pt x="1716546"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6" y="833699"/>
                </a:lnTo>
                <a:close/>
              </a:path>
            </a:pathLst>
          </a:custGeom>
          <a:solidFill>
            <a:srgbClr val="5B9BD4">
              <a:alpha val="19999"/>
            </a:srgbClr>
          </a:solidFill>
        </p:spPr>
        <p:txBody>
          <a:bodyPr wrap="square" lIns="0" tIns="0" rIns="0" bIns="0" rtlCol="0"/>
          <a:lstStyle/>
          <a:p>
            <a:endParaRPr/>
          </a:p>
        </p:txBody>
      </p:sp>
      <p:sp>
        <p:nvSpPr>
          <p:cNvPr id="32" name="object 32"/>
          <p:cNvSpPr txBox="1"/>
          <p:nvPr/>
        </p:nvSpPr>
        <p:spPr>
          <a:xfrm>
            <a:off x="7541435" y="3321818"/>
            <a:ext cx="43688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fifi0</a:t>
            </a:r>
            <a:endParaRPr sz="1800">
              <a:latin typeface="Arial"/>
              <a:cs typeface="Arial"/>
            </a:endParaRPr>
          </a:p>
        </p:txBody>
      </p:sp>
      <p:sp>
        <p:nvSpPr>
          <p:cNvPr id="33" name="object 33"/>
          <p:cNvSpPr/>
          <p:nvPr/>
        </p:nvSpPr>
        <p:spPr>
          <a:xfrm>
            <a:off x="6832124" y="2747499"/>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34" name="object 34"/>
          <p:cNvSpPr txBox="1"/>
          <p:nvPr/>
        </p:nvSpPr>
        <p:spPr>
          <a:xfrm>
            <a:off x="7016819" y="2722121"/>
            <a:ext cx="1485265" cy="423545"/>
          </a:xfrm>
          <a:prstGeom prst="rect">
            <a:avLst/>
          </a:prstGeom>
        </p:spPr>
        <p:txBody>
          <a:bodyPr vert="horz" wrap="square" lIns="0" tIns="10795" rIns="0" bIns="0" rtlCol="0">
            <a:spAutoFit/>
          </a:bodyPr>
          <a:lstStyle/>
          <a:p>
            <a:pPr marL="381000" marR="5080" indent="-368935">
              <a:lnSpc>
                <a:spcPct val="101000"/>
              </a:lnSpc>
              <a:spcBef>
                <a:spcPts val="85"/>
              </a:spcBef>
            </a:pPr>
            <a:r>
              <a:rPr sz="1300" b="1" dirty="0">
                <a:solidFill>
                  <a:srgbClr val="FFFFFF"/>
                </a:solidFill>
                <a:latin typeface="Calibri"/>
                <a:cs typeface="Calibri"/>
              </a:rPr>
              <a:t>Count</a:t>
            </a:r>
            <a:r>
              <a:rPr sz="1300" b="1" spc="-25" dirty="0">
                <a:solidFill>
                  <a:srgbClr val="FFFFFF"/>
                </a:solidFill>
                <a:latin typeface="Calibri"/>
                <a:cs typeface="Calibri"/>
              </a:rPr>
              <a:t> </a:t>
            </a:r>
            <a:r>
              <a:rPr sz="1300" b="1" dirty="0">
                <a:solidFill>
                  <a:srgbClr val="FFFFFF"/>
                </a:solidFill>
                <a:latin typeface="Calibri"/>
                <a:cs typeface="Calibri"/>
              </a:rPr>
              <a:t>of</a:t>
            </a:r>
            <a:r>
              <a:rPr sz="1300" b="1" spc="-25" dirty="0">
                <a:solidFill>
                  <a:srgbClr val="FFFFFF"/>
                </a:solidFill>
                <a:latin typeface="Calibri"/>
                <a:cs typeface="Calibri"/>
              </a:rPr>
              <a:t> </a:t>
            </a:r>
            <a:r>
              <a:rPr sz="1300" b="1" dirty="0">
                <a:solidFill>
                  <a:srgbClr val="FFFFFF"/>
                </a:solidFill>
                <a:latin typeface="Calibri"/>
                <a:cs typeface="Calibri"/>
              </a:rPr>
              <a:t>cases</a:t>
            </a:r>
            <a:r>
              <a:rPr sz="1300" b="1" spc="-25" dirty="0">
                <a:solidFill>
                  <a:srgbClr val="FFFFFF"/>
                </a:solidFill>
                <a:latin typeface="Calibri"/>
                <a:cs typeface="Calibri"/>
              </a:rPr>
              <a:t> </a:t>
            </a:r>
            <a:r>
              <a:rPr sz="1300" b="1" spc="-20" dirty="0">
                <a:solidFill>
                  <a:srgbClr val="FFFFFF"/>
                </a:solidFill>
                <a:latin typeface="Calibri"/>
                <a:cs typeface="Calibri"/>
              </a:rPr>
              <a:t>where </a:t>
            </a:r>
            <a:r>
              <a:rPr sz="1300" b="1" dirty="0">
                <a:solidFill>
                  <a:srgbClr val="FFFFFF"/>
                </a:solidFill>
                <a:latin typeface="Calibri"/>
                <a:cs typeface="Calibri"/>
              </a:rPr>
              <a:t>status</a:t>
            </a:r>
            <a:r>
              <a:rPr sz="1300" b="1" spc="-40" dirty="0">
                <a:solidFill>
                  <a:srgbClr val="FFFFFF"/>
                </a:solidFill>
                <a:latin typeface="Calibri"/>
                <a:cs typeface="Calibri"/>
              </a:rPr>
              <a:t> </a:t>
            </a:r>
            <a:r>
              <a:rPr sz="1300" b="1" dirty="0">
                <a:solidFill>
                  <a:srgbClr val="FFFFFF"/>
                </a:solidFill>
                <a:latin typeface="Calibri"/>
                <a:cs typeface="Calibri"/>
              </a:rPr>
              <a:t>is</a:t>
            </a:r>
            <a:r>
              <a:rPr sz="1300" b="1" spc="-35" dirty="0">
                <a:solidFill>
                  <a:srgbClr val="FFFFFF"/>
                </a:solidFill>
                <a:latin typeface="Calibri"/>
                <a:cs typeface="Calibri"/>
              </a:rPr>
              <a:t> </a:t>
            </a:r>
            <a:r>
              <a:rPr sz="1300" b="1" spc="-25" dirty="0">
                <a:solidFill>
                  <a:srgbClr val="FFFFFF"/>
                </a:solidFill>
                <a:latin typeface="Calibri"/>
                <a:cs typeface="Calibri"/>
              </a:rPr>
              <a:t>IC</a:t>
            </a:r>
            <a:endParaRPr sz="1300">
              <a:latin typeface="Calibri"/>
              <a:cs typeface="Calibri"/>
            </a:endParaRPr>
          </a:p>
        </p:txBody>
      </p:sp>
      <p:sp>
        <p:nvSpPr>
          <p:cNvPr id="35" name="object 3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69500" y="68263"/>
            <a:ext cx="1395475" cy="572701"/>
          </a:xfrm>
          <a:prstGeom prst="rect">
            <a:avLst/>
          </a:prstGeom>
        </p:spPr>
      </p:pic>
      <p:grpSp>
        <p:nvGrpSpPr>
          <p:cNvPr id="3" name="object 3"/>
          <p:cNvGrpSpPr/>
          <p:nvPr/>
        </p:nvGrpSpPr>
        <p:grpSpPr>
          <a:xfrm>
            <a:off x="6592" y="10"/>
            <a:ext cx="175895" cy="709295"/>
            <a:chOff x="6592" y="10"/>
            <a:chExt cx="175895" cy="709295"/>
          </a:xfrm>
        </p:grpSpPr>
        <p:sp>
          <p:nvSpPr>
            <p:cNvPr id="4" name="object 4"/>
            <p:cNvSpPr/>
            <p:nvPr/>
          </p:nvSpPr>
          <p:spPr>
            <a:xfrm>
              <a:off x="6592" y="10"/>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0D38A9"/>
            </a:solidFill>
          </p:spPr>
          <p:txBody>
            <a:bodyPr wrap="square" lIns="0" tIns="0" rIns="0" bIns="0" rtlCol="0"/>
            <a:lstStyle/>
            <a:p>
              <a:endParaRPr/>
            </a:p>
          </p:txBody>
        </p:sp>
        <p:sp>
          <p:nvSpPr>
            <p:cNvPr id="5" name="object 5"/>
            <p:cNvSpPr/>
            <p:nvPr/>
          </p:nvSpPr>
          <p:spPr>
            <a:xfrm>
              <a:off x="6592" y="353731"/>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1973D1"/>
            </a:solidFill>
          </p:spPr>
          <p:txBody>
            <a:bodyPr wrap="square" lIns="0" tIns="0" rIns="0" bIns="0" rtlCol="0"/>
            <a:lstStyle/>
            <a:p>
              <a:endParaRPr/>
            </a:p>
          </p:txBody>
        </p:sp>
      </p:grpSp>
      <p:sp>
        <p:nvSpPr>
          <p:cNvPr id="6" name="object 6"/>
          <p:cNvSpPr txBox="1">
            <a:spLocks noGrp="1"/>
          </p:cNvSpPr>
          <p:nvPr>
            <p:ph type="title"/>
          </p:nvPr>
        </p:nvSpPr>
        <p:spPr>
          <a:xfrm>
            <a:off x="4003238" y="2238025"/>
            <a:ext cx="1234440" cy="452120"/>
          </a:xfrm>
          <a:prstGeom prst="rect">
            <a:avLst/>
          </a:prstGeom>
        </p:spPr>
        <p:txBody>
          <a:bodyPr vert="horz" wrap="square" lIns="0" tIns="12700" rIns="0" bIns="0" rtlCol="0">
            <a:spAutoFit/>
          </a:bodyPr>
          <a:lstStyle/>
          <a:p>
            <a:pPr marL="12700">
              <a:lnSpc>
                <a:spcPct val="100000"/>
              </a:lnSpc>
              <a:spcBef>
                <a:spcPts val="100"/>
              </a:spcBef>
            </a:pPr>
            <a:r>
              <a:rPr sz="2800" spc="-40" dirty="0"/>
              <a:t>Metrics</a:t>
            </a:r>
            <a:endParaRPr sz="2800"/>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650" y="60833"/>
            <a:ext cx="7348855" cy="753110"/>
          </a:xfrm>
          <a:prstGeom prst="rect">
            <a:avLst/>
          </a:prstGeom>
        </p:spPr>
        <p:txBody>
          <a:bodyPr vert="horz" wrap="square" lIns="0" tIns="27940" rIns="0" bIns="0" rtlCol="0">
            <a:spAutoFit/>
          </a:bodyPr>
          <a:lstStyle/>
          <a:p>
            <a:pPr marL="12700" marR="5080">
              <a:lnSpc>
                <a:spcPts val="2850"/>
              </a:lnSpc>
              <a:spcBef>
                <a:spcPts val="220"/>
              </a:spcBef>
              <a:tabLst>
                <a:tab pos="1851660" algn="l"/>
                <a:tab pos="2292985" algn="l"/>
                <a:tab pos="3155950" algn="l"/>
                <a:tab pos="4525645" algn="l"/>
                <a:tab pos="5603875" algn="l"/>
                <a:tab pos="6981825" algn="l"/>
              </a:tabLst>
            </a:pPr>
            <a:r>
              <a:rPr spc="-10" dirty="0"/>
              <a:t>Distribution</a:t>
            </a:r>
            <a:r>
              <a:rPr dirty="0"/>
              <a:t>	</a:t>
            </a:r>
            <a:r>
              <a:rPr spc="-25" dirty="0"/>
              <a:t>of</a:t>
            </a:r>
            <a:r>
              <a:rPr dirty="0"/>
              <a:t>	</a:t>
            </a:r>
            <a:r>
              <a:rPr spc="-20" dirty="0"/>
              <a:t>most</a:t>
            </a:r>
            <a:r>
              <a:rPr dirty="0"/>
              <a:t>	</a:t>
            </a:r>
            <a:r>
              <a:rPr spc="-10" dirty="0"/>
              <a:t>frequent</a:t>
            </a:r>
            <a:r>
              <a:rPr dirty="0"/>
              <a:t>	</a:t>
            </a:r>
            <a:r>
              <a:rPr spc="-10" dirty="0"/>
              <a:t>crimes</a:t>
            </a:r>
            <a:r>
              <a:rPr dirty="0"/>
              <a:t>	</a:t>
            </a:r>
            <a:r>
              <a:rPr spc="-10" dirty="0"/>
              <a:t>occurred</a:t>
            </a:r>
            <a:r>
              <a:rPr dirty="0"/>
              <a:t>	</a:t>
            </a:r>
            <a:r>
              <a:rPr spc="-100" dirty="0"/>
              <a:t>on </a:t>
            </a:r>
            <a:r>
              <a:rPr dirty="0"/>
              <a:t>weekly</a:t>
            </a:r>
            <a:r>
              <a:rPr spc="-40" dirty="0"/>
              <a:t> </a:t>
            </a:r>
            <a:r>
              <a:rPr spc="-10" dirty="0"/>
              <a:t>basis</a:t>
            </a:r>
          </a:p>
        </p:txBody>
      </p:sp>
      <p:grpSp>
        <p:nvGrpSpPr>
          <p:cNvPr id="3" name="object 3"/>
          <p:cNvGrpSpPr/>
          <p:nvPr/>
        </p:nvGrpSpPr>
        <p:grpSpPr>
          <a:xfrm>
            <a:off x="716849" y="3593050"/>
            <a:ext cx="7731125" cy="1393097"/>
            <a:chOff x="716849" y="3593050"/>
            <a:chExt cx="7731125" cy="1174115"/>
          </a:xfrm>
        </p:grpSpPr>
        <p:sp>
          <p:nvSpPr>
            <p:cNvPr id="4" name="object 4"/>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6" name="object 6"/>
          <p:cNvSpPr/>
          <p:nvPr/>
        </p:nvSpPr>
        <p:spPr>
          <a:xfrm>
            <a:off x="723924" y="1120264"/>
            <a:ext cx="7731125" cy="2175510"/>
          </a:xfrm>
          <a:custGeom>
            <a:avLst/>
            <a:gdLst/>
            <a:ahLst/>
            <a:cxnLst/>
            <a:rect l="l" t="t" r="r" b="b"/>
            <a:pathLst>
              <a:path w="7731125" h="2175510">
                <a:moveTo>
                  <a:pt x="7368442" y="2175299"/>
                </a:moveTo>
                <a:lnTo>
                  <a:pt x="362557" y="2175299"/>
                </a:lnTo>
                <a:lnTo>
                  <a:pt x="313360" y="2171990"/>
                </a:lnTo>
                <a:lnTo>
                  <a:pt x="266175" y="2162348"/>
                </a:lnTo>
                <a:lnTo>
                  <a:pt x="221433" y="2146808"/>
                </a:lnTo>
                <a:lnTo>
                  <a:pt x="179567" y="2125800"/>
                </a:lnTo>
                <a:lnTo>
                  <a:pt x="141009" y="2099756"/>
                </a:lnTo>
                <a:lnTo>
                  <a:pt x="106190" y="2069109"/>
                </a:lnTo>
                <a:lnTo>
                  <a:pt x="75543" y="2034290"/>
                </a:lnTo>
                <a:lnTo>
                  <a:pt x="49499" y="1995732"/>
                </a:lnTo>
                <a:lnTo>
                  <a:pt x="28491" y="1953866"/>
                </a:lnTo>
                <a:lnTo>
                  <a:pt x="12950" y="1909124"/>
                </a:lnTo>
                <a:lnTo>
                  <a:pt x="3309" y="1861939"/>
                </a:lnTo>
                <a:lnTo>
                  <a:pt x="0" y="1812742"/>
                </a:lnTo>
                <a:lnTo>
                  <a:pt x="0" y="362557"/>
                </a:lnTo>
                <a:lnTo>
                  <a:pt x="3309" y="313360"/>
                </a:lnTo>
                <a:lnTo>
                  <a:pt x="12950" y="266175"/>
                </a:lnTo>
                <a:lnTo>
                  <a:pt x="28491" y="221433"/>
                </a:lnTo>
                <a:lnTo>
                  <a:pt x="49499" y="179567"/>
                </a:lnTo>
                <a:lnTo>
                  <a:pt x="75543" y="141009"/>
                </a:lnTo>
                <a:lnTo>
                  <a:pt x="106190" y="106190"/>
                </a:lnTo>
                <a:lnTo>
                  <a:pt x="141009" y="75543"/>
                </a:lnTo>
                <a:lnTo>
                  <a:pt x="179567" y="49499"/>
                </a:lnTo>
                <a:lnTo>
                  <a:pt x="221433" y="28491"/>
                </a:lnTo>
                <a:lnTo>
                  <a:pt x="266175" y="12950"/>
                </a:lnTo>
                <a:lnTo>
                  <a:pt x="313360" y="3309"/>
                </a:lnTo>
                <a:lnTo>
                  <a:pt x="362557" y="0"/>
                </a:lnTo>
                <a:lnTo>
                  <a:pt x="7368442" y="0"/>
                </a:lnTo>
                <a:lnTo>
                  <a:pt x="7416098" y="3144"/>
                </a:lnTo>
                <a:lnTo>
                  <a:pt x="7462534" y="12421"/>
                </a:lnTo>
                <a:lnTo>
                  <a:pt x="7507187" y="27598"/>
                </a:lnTo>
                <a:lnTo>
                  <a:pt x="7549493" y="48440"/>
                </a:lnTo>
                <a:lnTo>
                  <a:pt x="7588888" y="74716"/>
                </a:lnTo>
                <a:lnTo>
                  <a:pt x="7624809" y="106190"/>
                </a:lnTo>
                <a:lnTo>
                  <a:pt x="7656284" y="142111"/>
                </a:lnTo>
                <a:lnTo>
                  <a:pt x="7682559" y="181506"/>
                </a:lnTo>
                <a:lnTo>
                  <a:pt x="7703402" y="223812"/>
                </a:lnTo>
                <a:lnTo>
                  <a:pt x="7718578" y="268465"/>
                </a:lnTo>
                <a:lnTo>
                  <a:pt x="7727855" y="314901"/>
                </a:lnTo>
                <a:lnTo>
                  <a:pt x="7730999" y="362557"/>
                </a:lnTo>
                <a:lnTo>
                  <a:pt x="7730999" y="1812742"/>
                </a:lnTo>
                <a:lnTo>
                  <a:pt x="7727690" y="1861939"/>
                </a:lnTo>
                <a:lnTo>
                  <a:pt x="7718049" y="1909124"/>
                </a:lnTo>
                <a:lnTo>
                  <a:pt x="7702508" y="1953866"/>
                </a:lnTo>
                <a:lnTo>
                  <a:pt x="7681500" y="1995732"/>
                </a:lnTo>
                <a:lnTo>
                  <a:pt x="7655456" y="2034290"/>
                </a:lnTo>
                <a:lnTo>
                  <a:pt x="7624809" y="2069109"/>
                </a:lnTo>
                <a:lnTo>
                  <a:pt x="7589990" y="2099756"/>
                </a:lnTo>
                <a:lnTo>
                  <a:pt x="7551432" y="2125800"/>
                </a:lnTo>
                <a:lnTo>
                  <a:pt x="7509566" y="2146808"/>
                </a:lnTo>
                <a:lnTo>
                  <a:pt x="7464824" y="2162348"/>
                </a:lnTo>
                <a:lnTo>
                  <a:pt x="7417639" y="2171990"/>
                </a:lnTo>
                <a:lnTo>
                  <a:pt x="7368442" y="2175299"/>
                </a:lnTo>
                <a:close/>
              </a:path>
            </a:pathLst>
          </a:custGeom>
          <a:solidFill>
            <a:srgbClr val="F3F3F3"/>
          </a:solidFill>
        </p:spPr>
        <p:txBody>
          <a:bodyPr wrap="square" lIns="0" tIns="0" rIns="0" bIns="0" rtlCol="0"/>
          <a:lstStyle/>
          <a:p>
            <a:endParaRPr/>
          </a:p>
        </p:txBody>
      </p:sp>
      <p:sp>
        <p:nvSpPr>
          <p:cNvPr id="8" name="object 8"/>
          <p:cNvSpPr txBox="1">
            <a:spLocks noGrp="1"/>
          </p:cNvSpPr>
          <p:nvPr>
            <p:ph type="dt" sz="half" idx="6"/>
          </p:nvPr>
        </p:nvSpPr>
        <p:spPr>
          <a:prstGeom prst="rect">
            <a:avLst/>
          </a:prstGeom>
        </p:spPr>
        <p:txBody>
          <a:bodyPr vert="horz" wrap="square" lIns="0" tIns="14604" rIns="0" bIns="0" rtlCol="0">
            <a:spAutoFit/>
          </a:body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9" name="object 9"/>
          <p:cNvSpPr txBox="1"/>
          <p:nvPr/>
        </p:nvSpPr>
        <p:spPr>
          <a:xfrm>
            <a:off x="990885" y="4029950"/>
            <a:ext cx="7162515" cy="739305"/>
          </a:xfrm>
          <a:prstGeom prst="rect">
            <a:avLst/>
          </a:prstGeom>
        </p:spPr>
        <p:txBody>
          <a:bodyPr vert="horz" wrap="square" lIns="0" tIns="635" rIns="0" bIns="0" rtlCol="0">
            <a:spAutoFit/>
          </a:bodyPr>
          <a:lstStyle/>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The most frequent crime reported on a weekly basis is "BATTERY - SIMPLE ASSAULT," accounting for 3 occurrences out of a total of 10 reported incidents.</a:t>
            </a:r>
          </a:p>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"BURGLARY FROM VEHICLE" follows with 7 occurrences, indicating it's the most prevalent crime type during the observed period.</a:t>
            </a: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pic>
        <p:nvPicPr>
          <p:cNvPr id="12" name="Picture 11" descr="A graph of a vehicle&#10;&#10;Description automatically generated">
            <a:extLst>
              <a:ext uri="{FF2B5EF4-FFF2-40B4-BE49-F238E27FC236}">
                <a16:creationId xmlns:a16="http://schemas.microsoft.com/office/drawing/2014/main" id="{6E3F77AB-B8CE-2BC2-760C-2F57FE66C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469" y="1120264"/>
            <a:ext cx="5811061" cy="21372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723924" y="1348049"/>
            <a:ext cx="7731125" cy="1948180"/>
          </a:xfrm>
          <a:custGeom>
            <a:avLst/>
            <a:gdLst/>
            <a:ahLst/>
            <a:cxnLst/>
            <a:rect l="l" t="t" r="r" b="b"/>
            <a:pathLst>
              <a:path w="7731125" h="1948179">
                <a:moveTo>
                  <a:pt x="7406393" y="1947599"/>
                </a:moveTo>
                <a:lnTo>
                  <a:pt x="324606" y="1947599"/>
                </a:lnTo>
                <a:lnTo>
                  <a:pt x="276638" y="1944080"/>
                </a:lnTo>
                <a:lnTo>
                  <a:pt x="230855" y="1933856"/>
                </a:lnTo>
                <a:lnTo>
                  <a:pt x="187760" y="1917430"/>
                </a:lnTo>
                <a:lnTo>
                  <a:pt x="147854" y="1895303"/>
                </a:lnTo>
                <a:lnTo>
                  <a:pt x="111640" y="1867979"/>
                </a:lnTo>
                <a:lnTo>
                  <a:pt x="79620" y="1835959"/>
                </a:lnTo>
                <a:lnTo>
                  <a:pt x="52296" y="1799745"/>
                </a:lnTo>
                <a:lnTo>
                  <a:pt x="30169" y="1759839"/>
                </a:lnTo>
                <a:lnTo>
                  <a:pt x="13743" y="1716744"/>
                </a:lnTo>
                <a:lnTo>
                  <a:pt x="3519" y="1670961"/>
                </a:lnTo>
                <a:lnTo>
                  <a:pt x="0" y="1622993"/>
                </a:lnTo>
                <a:lnTo>
                  <a:pt x="0" y="324606"/>
                </a:lnTo>
                <a:lnTo>
                  <a:pt x="3519" y="276638"/>
                </a:lnTo>
                <a:lnTo>
                  <a:pt x="13743" y="230855"/>
                </a:lnTo>
                <a:lnTo>
                  <a:pt x="30169" y="187760"/>
                </a:lnTo>
                <a:lnTo>
                  <a:pt x="52296" y="147854"/>
                </a:lnTo>
                <a:lnTo>
                  <a:pt x="79620" y="111640"/>
                </a:lnTo>
                <a:lnTo>
                  <a:pt x="111640" y="79620"/>
                </a:lnTo>
                <a:lnTo>
                  <a:pt x="147854" y="52296"/>
                </a:lnTo>
                <a:lnTo>
                  <a:pt x="187760" y="30169"/>
                </a:lnTo>
                <a:lnTo>
                  <a:pt x="230855" y="13743"/>
                </a:lnTo>
                <a:lnTo>
                  <a:pt x="276638" y="3519"/>
                </a:lnTo>
                <a:lnTo>
                  <a:pt x="324606" y="0"/>
                </a:lnTo>
                <a:lnTo>
                  <a:pt x="7406393" y="0"/>
                </a:lnTo>
                <a:lnTo>
                  <a:pt x="7457479" y="4043"/>
                </a:lnTo>
                <a:lnTo>
                  <a:pt x="7506847" y="15934"/>
                </a:lnTo>
                <a:lnTo>
                  <a:pt x="7553625" y="35310"/>
                </a:lnTo>
                <a:lnTo>
                  <a:pt x="7596942" y="61811"/>
                </a:lnTo>
                <a:lnTo>
                  <a:pt x="7635924" y="95074"/>
                </a:lnTo>
                <a:lnTo>
                  <a:pt x="7669189" y="134057"/>
                </a:lnTo>
                <a:lnTo>
                  <a:pt x="7695689" y="177374"/>
                </a:lnTo>
                <a:lnTo>
                  <a:pt x="7715065" y="224152"/>
                </a:lnTo>
                <a:lnTo>
                  <a:pt x="7726956" y="273520"/>
                </a:lnTo>
                <a:lnTo>
                  <a:pt x="7730999" y="324606"/>
                </a:lnTo>
                <a:lnTo>
                  <a:pt x="7730999" y="1622993"/>
                </a:lnTo>
                <a:lnTo>
                  <a:pt x="7727480" y="1670961"/>
                </a:lnTo>
                <a:lnTo>
                  <a:pt x="7717256" y="1716744"/>
                </a:lnTo>
                <a:lnTo>
                  <a:pt x="7700830" y="1759839"/>
                </a:lnTo>
                <a:lnTo>
                  <a:pt x="7678703" y="1799745"/>
                </a:lnTo>
                <a:lnTo>
                  <a:pt x="7651379" y="1835959"/>
                </a:lnTo>
                <a:lnTo>
                  <a:pt x="7619359" y="1867979"/>
                </a:lnTo>
                <a:lnTo>
                  <a:pt x="7583145" y="1895303"/>
                </a:lnTo>
                <a:lnTo>
                  <a:pt x="7543239" y="1917430"/>
                </a:lnTo>
                <a:lnTo>
                  <a:pt x="7500144" y="1933856"/>
                </a:lnTo>
                <a:lnTo>
                  <a:pt x="7454361" y="1944080"/>
                </a:lnTo>
                <a:lnTo>
                  <a:pt x="7406393" y="1947599"/>
                </a:lnTo>
                <a:close/>
              </a:path>
            </a:pathLst>
          </a:custGeom>
          <a:solidFill>
            <a:srgbClr val="F3F3F3"/>
          </a:solidFill>
        </p:spPr>
        <p:txBody>
          <a:bodyPr wrap="square" lIns="0" tIns="0" rIns="0" bIns="0" rtlCol="0"/>
          <a:lstStyle/>
          <a:p>
            <a:endParaRPr/>
          </a:p>
        </p:txBody>
      </p:sp>
      <p:pic>
        <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849" y="856492"/>
            <a:ext cx="7936743" cy="2862458"/>
          </a:xfrm>
          <a:prstGeom prst="rect">
            <a:avLst/>
          </a:prstGeom>
        </p:spPr>
      </p:pic>
      <p:grpSp>
        <p:nvGrpSpPr>
          <p:cNvPr id="2" name="object 2"/>
          <p:cNvGrpSpPr/>
          <p:nvPr/>
        </p:nvGrpSpPr>
        <p:grpSpPr>
          <a:xfrm>
            <a:off x="716849" y="3593050"/>
            <a:ext cx="7731125" cy="1340900"/>
            <a:chOff x="716849" y="3593050"/>
            <a:chExt cx="7731125" cy="1174115"/>
          </a:xfrm>
        </p:grpSpPr>
        <p:sp>
          <p:nvSpPr>
            <p:cNvPr id="3" name="object 3"/>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a:p>
          </p:txBody>
        </p:sp>
        <p:sp>
          <p:nvSpPr>
            <p:cNvPr id="4" name="object 4"/>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7" name="object 7"/>
          <p:cNvSpPr/>
          <p:nvPr/>
        </p:nvSpPr>
        <p:spPr>
          <a:xfrm>
            <a:off x="271700" y="447675"/>
            <a:ext cx="4984115" cy="365760"/>
          </a:xfrm>
          <a:custGeom>
            <a:avLst/>
            <a:gdLst/>
            <a:ahLst/>
            <a:cxnLst/>
            <a:rect l="l" t="t" r="r" b="b"/>
            <a:pathLst>
              <a:path w="4984115" h="365759">
                <a:moveTo>
                  <a:pt x="4984098" y="365760"/>
                </a:moveTo>
                <a:lnTo>
                  <a:pt x="0" y="365760"/>
                </a:lnTo>
                <a:lnTo>
                  <a:pt x="0" y="0"/>
                </a:lnTo>
                <a:lnTo>
                  <a:pt x="4984098" y="0"/>
                </a:lnTo>
                <a:lnTo>
                  <a:pt x="4984098" y="365760"/>
                </a:lnTo>
                <a:close/>
              </a:path>
            </a:pathLst>
          </a:custGeom>
          <a:solidFill>
            <a:srgbClr val="FFFFFF"/>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27940" rIns="0" bIns="0" rtlCol="0">
            <a:spAutoFit/>
          </a:bodyPr>
          <a:lstStyle/>
          <a:p>
            <a:pPr marL="10160" marR="5080">
              <a:lnSpc>
                <a:spcPts val="2850"/>
              </a:lnSpc>
              <a:spcBef>
                <a:spcPts val="220"/>
              </a:spcBef>
            </a:pPr>
            <a:r>
              <a:rPr dirty="0"/>
              <a:t>Chart</a:t>
            </a:r>
            <a:r>
              <a:rPr spc="-50" dirty="0"/>
              <a:t> </a:t>
            </a:r>
            <a:r>
              <a:rPr dirty="0"/>
              <a:t>to</a:t>
            </a:r>
            <a:r>
              <a:rPr spc="-50" dirty="0"/>
              <a:t> </a:t>
            </a:r>
            <a:r>
              <a:rPr spc="-70" dirty="0"/>
              <a:t>compare</a:t>
            </a:r>
            <a:r>
              <a:rPr spc="-50" dirty="0"/>
              <a:t> </a:t>
            </a:r>
            <a:r>
              <a:rPr spc="-20" dirty="0"/>
              <a:t>population</a:t>
            </a:r>
            <a:r>
              <a:rPr spc="-50" dirty="0"/>
              <a:t> </a:t>
            </a:r>
            <a:r>
              <a:rPr spc="-65" dirty="0"/>
              <a:t>density,</a:t>
            </a:r>
            <a:r>
              <a:rPr spc="-45" dirty="0"/>
              <a:t> </a:t>
            </a:r>
            <a:r>
              <a:rPr spc="-30" dirty="0"/>
              <a:t>precinct </a:t>
            </a:r>
            <a:r>
              <a:rPr spc="-10" dirty="0"/>
              <a:t>area,</a:t>
            </a:r>
            <a:r>
              <a:rPr spc="-55" dirty="0"/>
              <a:t> </a:t>
            </a:r>
            <a:r>
              <a:rPr spc="-60" dirty="0"/>
              <a:t>officer’s</a:t>
            </a:r>
            <a:r>
              <a:rPr spc="-50" dirty="0"/>
              <a:t> </a:t>
            </a:r>
            <a:r>
              <a:rPr spc="-55" dirty="0"/>
              <a:t>count</a:t>
            </a:r>
            <a:r>
              <a:rPr spc="-50" dirty="0"/>
              <a:t> </a:t>
            </a:r>
            <a:r>
              <a:rPr dirty="0"/>
              <a:t>with</a:t>
            </a:r>
            <a:r>
              <a:rPr spc="-50" dirty="0"/>
              <a:t> crime </a:t>
            </a:r>
            <a:r>
              <a:rPr spc="-20" dirty="0"/>
              <a:t>rate</a:t>
            </a:r>
          </a:p>
        </p:txBody>
      </p:sp>
      <p:sp>
        <p:nvSpPr>
          <p:cNvPr id="9" name="object 9"/>
          <p:cNvSpPr txBox="1">
            <a:spLocks noGrp="1"/>
          </p:cNvSpPr>
          <p:nvPr>
            <p:ph type="dt" sz="half" idx="6"/>
          </p:nvPr>
        </p:nvSpPr>
        <p:spPr>
          <a:prstGeom prst="rect">
            <a:avLst/>
          </a:prstGeom>
        </p:spPr>
        <p:txBody>
          <a:bodyPr vert="horz" wrap="square" lIns="0" tIns="14604" rIns="0" bIns="0" rtlCol="0">
            <a:spAutoFit/>
          </a:body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11" name="object 1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
        <p:nvSpPr>
          <p:cNvPr id="19" name="TextBox 18">
            <a:extLst>
              <a:ext uri="{FF2B5EF4-FFF2-40B4-BE49-F238E27FC236}">
                <a16:creationId xmlns:a16="http://schemas.microsoft.com/office/drawing/2014/main" id="{F75F543C-F8D0-CD4F-33DD-40867139A329}"/>
              </a:ext>
            </a:extLst>
          </p:cNvPr>
          <p:cNvSpPr txBox="1"/>
          <p:nvPr/>
        </p:nvSpPr>
        <p:spPr>
          <a:xfrm>
            <a:off x="962800" y="3958018"/>
            <a:ext cx="7266800" cy="830997"/>
          </a:xfrm>
          <a:prstGeom prst="rect">
            <a:avLst/>
          </a:prstGeom>
          <a:noFill/>
        </p:spPr>
        <p:txBody>
          <a:bodyPr wrap="square">
            <a:spAutoFit/>
          </a:bodyPr>
          <a:lstStyle/>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Areas with higher population densities, such as Rampart and 77th Street, tend to have higher crime counts, suggesting a possible correlation between population density and crime rates.</a:t>
            </a:r>
          </a:p>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Precincts with larger areas, like West LA and Hollenbeck, also show relatively high crime counts, indicating that the geographical size of a precinct may influence the occurrence of crimes.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6849" y="3593050"/>
            <a:ext cx="7731125" cy="1340900"/>
            <a:chOff x="716849" y="3593050"/>
            <a:chExt cx="7731125" cy="1174115"/>
          </a:xfrm>
        </p:grpSpPr>
        <p:sp>
          <p:nvSpPr>
            <p:cNvPr id="3" name="object 3"/>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a:p>
          </p:txBody>
        </p:sp>
        <p:sp>
          <p:nvSpPr>
            <p:cNvPr id="4" name="object 4"/>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5" name="object 5"/>
          <p:cNvSpPr/>
          <p:nvPr/>
        </p:nvSpPr>
        <p:spPr>
          <a:xfrm>
            <a:off x="723924" y="904675"/>
            <a:ext cx="7731125" cy="2391410"/>
          </a:xfrm>
          <a:custGeom>
            <a:avLst/>
            <a:gdLst/>
            <a:ahLst/>
            <a:cxnLst/>
            <a:rect l="l" t="t" r="r" b="b"/>
            <a:pathLst>
              <a:path w="7731125" h="2391410">
                <a:moveTo>
                  <a:pt x="7332492" y="2390999"/>
                </a:moveTo>
                <a:lnTo>
                  <a:pt x="398507" y="2390999"/>
                </a:lnTo>
                <a:lnTo>
                  <a:pt x="352033" y="2388318"/>
                </a:lnTo>
                <a:lnTo>
                  <a:pt x="307133" y="2380475"/>
                </a:lnTo>
                <a:lnTo>
                  <a:pt x="264107" y="2367767"/>
                </a:lnTo>
                <a:lnTo>
                  <a:pt x="223254" y="2350495"/>
                </a:lnTo>
                <a:lnTo>
                  <a:pt x="184872" y="2328957"/>
                </a:lnTo>
                <a:lnTo>
                  <a:pt x="149261" y="2303452"/>
                </a:lnTo>
                <a:lnTo>
                  <a:pt x="116720" y="2274279"/>
                </a:lnTo>
                <a:lnTo>
                  <a:pt x="87547" y="2241738"/>
                </a:lnTo>
                <a:lnTo>
                  <a:pt x="62042" y="2206127"/>
                </a:lnTo>
                <a:lnTo>
                  <a:pt x="40504" y="2167745"/>
                </a:lnTo>
                <a:lnTo>
                  <a:pt x="23232" y="2126892"/>
                </a:lnTo>
                <a:lnTo>
                  <a:pt x="10524" y="2083866"/>
                </a:lnTo>
                <a:lnTo>
                  <a:pt x="2681" y="2038966"/>
                </a:lnTo>
                <a:lnTo>
                  <a:pt x="0" y="1992491"/>
                </a:lnTo>
                <a:lnTo>
                  <a:pt x="0" y="398507"/>
                </a:lnTo>
                <a:lnTo>
                  <a:pt x="2681" y="352033"/>
                </a:lnTo>
                <a:lnTo>
                  <a:pt x="10524" y="307133"/>
                </a:lnTo>
                <a:lnTo>
                  <a:pt x="23232" y="264107"/>
                </a:lnTo>
                <a:lnTo>
                  <a:pt x="40504" y="223254"/>
                </a:lnTo>
                <a:lnTo>
                  <a:pt x="62042" y="184872"/>
                </a:lnTo>
                <a:lnTo>
                  <a:pt x="87547" y="149261"/>
                </a:lnTo>
                <a:lnTo>
                  <a:pt x="116720" y="116720"/>
                </a:lnTo>
                <a:lnTo>
                  <a:pt x="149261" y="87547"/>
                </a:lnTo>
                <a:lnTo>
                  <a:pt x="184872" y="62042"/>
                </a:lnTo>
                <a:lnTo>
                  <a:pt x="223254" y="40504"/>
                </a:lnTo>
                <a:lnTo>
                  <a:pt x="264107" y="23232"/>
                </a:lnTo>
                <a:lnTo>
                  <a:pt x="307133" y="10524"/>
                </a:lnTo>
                <a:lnTo>
                  <a:pt x="352033" y="2681"/>
                </a:lnTo>
                <a:lnTo>
                  <a:pt x="398507" y="0"/>
                </a:lnTo>
                <a:lnTo>
                  <a:pt x="7332492" y="0"/>
                </a:lnTo>
                <a:lnTo>
                  <a:pt x="7384873" y="3456"/>
                </a:lnTo>
                <a:lnTo>
                  <a:pt x="7435914" y="13653"/>
                </a:lnTo>
                <a:lnTo>
                  <a:pt x="7484994" y="30334"/>
                </a:lnTo>
                <a:lnTo>
                  <a:pt x="7531495" y="53244"/>
                </a:lnTo>
                <a:lnTo>
                  <a:pt x="7574796" y="82124"/>
                </a:lnTo>
                <a:lnTo>
                  <a:pt x="7614279" y="116720"/>
                </a:lnTo>
                <a:lnTo>
                  <a:pt x="7648875" y="156203"/>
                </a:lnTo>
                <a:lnTo>
                  <a:pt x="7677756" y="199504"/>
                </a:lnTo>
                <a:lnTo>
                  <a:pt x="7700665" y="246005"/>
                </a:lnTo>
                <a:lnTo>
                  <a:pt x="7717347" y="295085"/>
                </a:lnTo>
                <a:lnTo>
                  <a:pt x="7727543" y="346126"/>
                </a:lnTo>
                <a:lnTo>
                  <a:pt x="7730999" y="398507"/>
                </a:lnTo>
                <a:lnTo>
                  <a:pt x="7730999" y="1992491"/>
                </a:lnTo>
                <a:lnTo>
                  <a:pt x="7728318" y="2038966"/>
                </a:lnTo>
                <a:lnTo>
                  <a:pt x="7720475" y="2083866"/>
                </a:lnTo>
                <a:lnTo>
                  <a:pt x="7707767" y="2126892"/>
                </a:lnTo>
                <a:lnTo>
                  <a:pt x="7690495" y="2167745"/>
                </a:lnTo>
                <a:lnTo>
                  <a:pt x="7668957" y="2206127"/>
                </a:lnTo>
                <a:lnTo>
                  <a:pt x="7643452" y="2241738"/>
                </a:lnTo>
                <a:lnTo>
                  <a:pt x="7614279" y="2274279"/>
                </a:lnTo>
                <a:lnTo>
                  <a:pt x="7581738" y="2303452"/>
                </a:lnTo>
                <a:lnTo>
                  <a:pt x="7546127" y="2328957"/>
                </a:lnTo>
                <a:lnTo>
                  <a:pt x="7507745" y="2350495"/>
                </a:lnTo>
                <a:lnTo>
                  <a:pt x="7466892" y="2367767"/>
                </a:lnTo>
                <a:lnTo>
                  <a:pt x="7423866" y="2380475"/>
                </a:lnTo>
                <a:lnTo>
                  <a:pt x="7378966" y="2388318"/>
                </a:lnTo>
                <a:lnTo>
                  <a:pt x="7332492" y="2390999"/>
                </a:lnTo>
                <a:close/>
              </a:path>
            </a:pathLst>
          </a:custGeom>
          <a:solidFill>
            <a:srgbClr val="F3F3F3"/>
          </a:solidFill>
        </p:spPr>
        <p:txBody>
          <a:bodyPr wrap="square" lIns="0" tIns="0" rIns="0" bIns="0" rtlCol="0"/>
          <a:lstStyle/>
          <a:p>
            <a:endParaRPr/>
          </a:p>
        </p:txBody>
      </p:sp>
      <p:sp>
        <p:nvSpPr>
          <p:cNvPr id="7" name="object 7"/>
          <p:cNvSpPr/>
          <p:nvPr/>
        </p:nvSpPr>
        <p:spPr>
          <a:xfrm>
            <a:off x="287049" y="447675"/>
            <a:ext cx="4164329" cy="365760"/>
          </a:xfrm>
          <a:custGeom>
            <a:avLst/>
            <a:gdLst/>
            <a:ahLst/>
            <a:cxnLst/>
            <a:rect l="l" t="t" r="r" b="b"/>
            <a:pathLst>
              <a:path w="4164329" h="365759">
                <a:moveTo>
                  <a:pt x="4163880" y="365760"/>
                </a:moveTo>
                <a:lnTo>
                  <a:pt x="0" y="365760"/>
                </a:lnTo>
                <a:lnTo>
                  <a:pt x="0" y="0"/>
                </a:lnTo>
                <a:lnTo>
                  <a:pt x="4163880" y="0"/>
                </a:lnTo>
                <a:lnTo>
                  <a:pt x="4163880" y="365760"/>
                </a:lnTo>
                <a:close/>
              </a:path>
            </a:pathLst>
          </a:custGeom>
          <a:solidFill>
            <a:srgbClr val="FFFFFF"/>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27940" rIns="0" bIns="0" rtlCol="0">
            <a:spAutoFit/>
          </a:bodyPr>
          <a:lstStyle/>
          <a:p>
            <a:pPr marL="25400" marR="5080">
              <a:lnSpc>
                <a:spcPts val="2850"/>
              </a:lnSpc>
              <a:spcBef>
                <a:spcPts val="220"/>
              </a:spcBef>
            </a:pPr>
            <a:r>
              <a:rPr spc="-20" dirty="0"/>
              <a:t>Distribution</a:t>
            </a:r>
            <a:r>
              <a:rPr spc="-90" dirty="0"/>
              <a:t> </a:t>
            </a:r>
            <a:r>
              <a:rPr dirty="0"/>
              <a:t>to</a:t>
            </a:r>
            <a:r>
              <a:rPr spc="-85" dirty="0"/>
              <a:t> </a:t>
            </a:r>
            <a:r>
              <a:rPr spc="-50" dirty="0"/>
              <a:t>see</a:t>
            </a:r>
            <a:r>
              <a:rPr spc="-90" dirty="0"/>
              <a:t> </a:t>
            </a:r>
            <a:r>
              <a:rPr spc="-20" dirty="0"/>
              <a:t>which</a:t>
            </a:r>
            <a:r>
              <a:rPr spc="-90" dirty="0"/>
              <a:t> </a:t>
            </a:r>
            <a:r>
              <a:rPr spc="-50" dirty="0"/>
              <a:t>crime</a:t>
            </a:r>
            <a:r>
              <a:rPr spc="-85" dirty="0"/>
              <a:t> </a:t>
            </a:r>
            <a:r>
              <a:rPr spc="-20" dirty="0"/>
              <a:t>types</a:t>
            </a:r>
            <a:r>
              <a:rPr spc="-90" dirty="0"/>
              <a:t> </a:t>
            </a:r>
            <a:r>
              <a:rPr dirty="0"/>
              <a:t>are</a:t>
            </a:r>
            <a:r>
              <a:rPr spc="-85" dirty="0"/>
              <a:t> </a:t>
            </a:r>
            <a:r>
              <a:rPr spc="-20" dirty="0"/>
              <a:t>most </a:t>
            </a:r>
            <a:r>
              <a:rPr spc="-10" dirty="0"/>
              <a:t>prevalent</a:t>
            </a:r>
            <a:r>
              <a:rPr spc="-80" dirty="0"/>
              <a:t> </a:t>
            </a:r>
            <a:r>
              <a:rPr spc="-10" dirty="0"/>
              <a:t>throughout</a:t>
            </a:r>
            <a:r>
              <a:rPr spc="-75" dirty="0"/>
              <a:t> </a:t>
            </a:r>
            <a:r>
              <a:rPr dirty="0"/>
              <a:t>the</a:t>
            </a:r>
            <a:r>
              <a:rPr spc="-75" dirty="0"/>
              <a:t> </a:t>
            </a:r>
            <a:r>
              <a:rPr spc="-25" dirty="0"/>
              <a:t>day</a:t>
            </a:r>
          </a:p>
        </p:txBody>
      </p:sp>
      <p:sp>
        <p:nvSpPr>
          <p:cNvPr id="9" name="object 9"/>
          <p:cNvSpPr txBox="1">
            <a:spLocks noGrp="1"/>
          </p:cNvSpPr>
          <p:nvPr>
            <p:ph type="dt" sz="half" idx="6"/>
          </p:nvPr>
        </p:nvSpPr>
        <p:spPr>
          <a:prstGeom prst="rect">
            <a:avLst/>
          </a:prstGeom>
        </p:spPr>
        <p:txBody>
          <a:bodyPr vert="horz" wrap="square" lIns="0" tIns="14604" rIns="0" bIns="0" rtlCol="0">
            <a:spAutoFit/>
          </a:body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11" name="object 1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pic>
        <p:nvPicPr>
          <p:cNvPr id="13" name="Picture 12" descr="A graph of blue bars&#10;&#10;Description automatically generated">
            <a:extLst>
              <a:ext uri="{FF2B5EF4-FFF2-40B4-BE49-F238E27FC236}">
                <a16:creationId xmlns:a16="http://schemas.microsoft.com/office/drawing/2014/main" id="{B7532556-C607-4AB3-6403-3D2BF370A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4357" y="904675"/>
            <a:ext cx="4486095" cy="2622218"/>
          </a:xfrm>
          <a:prstGeom prst="rect">
            <a:avLst/>
          </a:prstGeom>
        </p:spPr>
      </p:pic>
      <p:sp>
        <p:nvSpPr>
          <p:cNvPr id="15" name="TextBox 14">
            <a:extLst>
              <a:ext uri="{FF2B5EF4-FFF2-40B4-BE49-F238E27FC236}">
                <a16:creationId xmlns:a16="http://schemas.microsoft.com/office/drawing/2014/main" id="{C0EE61FD-0756-D643-8830-0279826ADDFB}"/>
              </a:ext>
            </a:extLst>
          </p:cNvPr>
          <p:cNvSpPr txBox="1"/>
          <p:nvPr/>
        </p:nvSpPr>
        <p:spPr>
          <a:xfrm>
            <a:off x="962800" y="3950553"/>
            <a:ext cx="7266800" cy="830997"/>
          </a:xfrm>
          <a:prstGeom prst="rect">
            <a:avLst/>
          </a:prstGeom>
          <a:noFill/>
        </p:spPr>
        <p:txBody>
          <a:bodyPr wrap="square">
            <a:spAutoFit/>
          </a:bodyPr>
          <a:lstStyle/>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Crime types such as "Battery - Simple Assault," "Theft-Grand," and "Burglary from Vehicle" are more prevalent during the midnight and early morning hours.</a:t>
            </a:r>
          </a:p>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Crimes like "Shoplifting - Petty Theft" and "Assault with Deadly Weapon" show higher counts during the afternoon and evening hours, suggesting different patterns of criminal activity throughout the day.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6849" y="3593050"/>
            <a:ext cx="7731125" cy="1174115"/>
            <a:chOff x="716849" y="3593050"/>
            <a:chExt cx="7731125" cy="1174115"/>
          </a:xfrm>
        </p:grpSpPr>
        <p:sp>
          <p:nvSpPr>
            <p:cNvPr id="3" name="object 3"/>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a:p>
          </p:txBody>
        </p:sp>
        <p:sp>
          <p:nvSpPr>
            <p:cNvPr id="4" name="object 4"/>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5" name="object 5"/>
          <p:cNvSpPr/>
          <p:nvPr/>
        </p:nvSpPr>
        <p:spPr>
          <a:xfrm>
            <a:off x="723924" y="904675"/>
            <a:ext cx="7731125" cy="2391410"/>
          </a:xfrm>
          <a:custGeom>
            <a:avLst/>
            <a:gdLst/>
            <a:ahLst/>
            <a:cxnLst/>
            <a:rect l="l" t="t" r="r" b="b"/>
            <a:pathLst>
              <a:path w="7731125" h="2391410">
                <a:moveTo>
                  <a:pt x="7332492" y="2390999"/>
                </a:moveTo>
                <a:lnTo>
                  <a:pt x="398507" y="2390999"/>
                </a:lnTo>
                <a:lnTo>
                  <a:pt x="352033" y="2388318"/>
                </a:lnTo>
                <a:lnTo>
                  <a:pt x="307133" y="2380475"/>
                </a:lnTo>
                <a:lnTo>
                  <a:pt x="264107" y="2367767"/>
                </a:lnTo>
                <a:lnTo>
                  <a:pt x="223254" y="2350495"/>
                </a:lnTo>
                <a:lnTo>
                  <a:pt x="184872" y="2328957"/>
                </a:lnTo>
                <a:lnTo>
                  <a:pt x="149261" y="2303452"/>
                </a:lnTo>
                <a:lnTo>
                  <a:pt x="116720" y="2274279"/>
                </a:lnTo>
                <a:lnTo>
                  <a:pt x="87547" y="2241738"/>
                </a:lnTo>
                <a:lnTo>
                  <a:pt x="62042" y="2206127"/>
                </a:lnTo>
                <a:lnTo>
                  <a:pt x="40504" y="2167745"/>
                </a:lnTo>
                <a:lnTo>
                  <a:pt x="23232" y="2126892"/>
                </a:lnTo>
                <a:lnTo>
                  <a:pt x="10524" y="2083866"/>
                </a:lnTo>
                <a:lnTo>
                  <a:pt x="2681" y="2038966"/>
                </a:lnTo>
                <a:lnTo>
                  <a:pt x="0" y="1992491"/>
                </a:lnTo>
                <a:lnTo>
                  <a:pt x="0" y="398507"/>
                </a:lnTo>
                <a:lnTo>
                  <a:pt x="2681" y="352033"/>
                </a:lnTo>
                <a:lnTo>
                  <a:pt x="10524" y="307133"/>
                </a:lnTo>
                <a:lnTo>
                  <a:pt x="23232" y="264107"/>
                </a:lnTo>
                <a:lnTo>
                  <a:pt x="40504" y="223254"/>
                </a:lnTo>
                <a:lnTo>
                  <a:pt x="62042" y="184872"/>
                </a:lnTo>
                <a:lnTo>
                  <a:pt x="87547" y="149261"/>
                </a:lnTo>
                <a:lnTo>
                  <a:pt x="116720" y="116720"/>
                </a:lnTo>
                <a:lnTo>
                  <a:pt x="149261" y="87547"/>
                </a:lnTo>
                <a:lnTo>
                  <a:pt x="184872" y="62042"/>
                </a:lnTo>
                <a:lnTo>
                  <a:pt x="223254" y="40504"/>
                </a:lnTo>
                <a:lnTo>
                  <a:pt x="264107" y="23232"/>
                </a:lnTo>
                <a:lnTo>
                  <a:pt x="307133" y="10524"/>
                </a:lnTo>
                <a:lnTo>
                  <a:pt x="352033" y="2681"/>
                </a:lnTo>
                <a:lnTo>
                  <a:pt x="398507" y="0"/>
                </a:lnTo>
                <a:lnTo>
                  <a:pt x="7332492" y="0"/>
                </a:lnTo>
                <a:lnTo>
                  <a:pt x="7384873" y="3456"/>
                </a:lnTo>
                <a:lnTo>
                  <a:pt x="7435914" y="13653"/>
                </a:lnTo>
                <a:lnTo>
                  <a:pt x="7484994" y="30334"/>
                </a:lnTo>
                <a:lnTo>
                  <a:pt x="7531495" y="53244"/>
                </a:lnTo>
                <a:lnTo>
                  <a:pt x="7574796" y="82124"/>
                </a:lnTo>
                <a:lnTo>
                  <a:pt x="7614279" y="116720"/>
                </a:lnTo>
                <a:lnTo>
                  <a:pt x="7648875" y="156203"/>
                </a:lnTo>
                <a:lnTo>
                  <a:pt x="7677756" y="199504"/>
                </a:lnTo>
                <a:lnTo>
                  <a:pt x="7700665" y="246005"/>
                </a:lnTo>
                <a:lnTo>
                  <a:pt x="7717347" y="295085"/>
                </a:lnTo>
                <a:lnTo>
                  <a:pt x="7727543" y="346126"/>
                </a:lnTo>
                <a:lnTo>
                  <a:pt x="7730999" y="398507"/>
                </a:lnTo>
                <a:lnTo>
                  <a:pt x="7730999" y="1992491"/>
                </a:lnTo>
                <a:lnTo>
                  <a:pt x="7728318" y="2038966"/>
                </a:lnTo>
                <a:lnTo>
                  <a:pt x="7720475" y="2083866"/>
                </a:lnTo>
                <a:lnTo>
                  <a:pt x="7707767" y="2126892"/>
                </a:lnTo>
                <a:lnTo>
                  <a:pt x="7690495" y="2167745"/>
                </a:lnTo>
                <a:lnTo>
                  <a:pt x="7668957" y="2206127"/>
                </a:lnTo>
                <a:lnTo>
                  <a:pt x="7643452" y="2241738"/>
                </a:lnTo>
                <a:lnTo>
                  <a:pt x="7614279" y="2274279"/>
                </a:lnTo>
                <a:lnTo>
                  <a:pt x="7581738" y="2303452"/>
                </a:lnTo>
                <a:lnTo>
                  <a:pt x="7546127" y="2328957"/>
                </a:lnTo>
                <a:lnTo>
                  <a:pt x="7507745" y="2350495"/>
                </a:lnTo>
                <a:lnTo>
                  <a:pt x="7466892" y="2367767"/>
                </a:lnTo>
                <a:lnTo>
                  <a:pt x="7423866" y="2380475"/>
                </a:lnTo>
                <a:lnTo>
                  <a:pt x="7378966" y="2388318"/>
                </a:lnTo>
                <a:lnTo>
                  <a:pt x="7332492" y="2390999"/>
                </a:lnTo>
                <a:close/>
              </a:path>
            </a:pathLst>
          </a:custGeom>
          <a:solidFill>
            <a:srgbClr val="F3F3F3"/>
          </a:solidFill>
        </p:spPr>
        <p:txBody>
          <a:bodyPr wrap="square" lIns="0" tIns="0" rIns="0" bIns="0" rtlCol="0"/>
          <a:lstStyle/>
          <a:p>
            <a:endParaRPr/>
          </a:p>
        </p:txBody>
      </p:sp>
      <p:sp>
        <p:nvSpPr>
          <p:cNvPr id="7" name="object 7"/>
          <p:cNvSpPr/>
          <p:nvPr/>
        </p:nvSpPr>
        <p:spPr>
          <a:xfrm>
            <a:off x="287049" y="447675"/>
            <a:ext cx="3056255" cy="365760"/>
          </a:xfrm>
          <a:custGeom>
            <a:avLst/>
            <a:gdLst/>
            <a:ahLst/>
            <a:cxnLst/>
            <a:rect l="l" t="t" r="r" b="b"/>
            <a:pathLst>
              <a:path w="3056254" h="365759">
                <a:moveTo>
                  <a:pt x="3055930" y="365760"/>
                </a:moveTo>
                <a:lnTo>
                  <a:pt x="0" y="365760"/>
                </a:lnTo>
                <a:lnTo>
                  <a:pt x="0" y="0"/>
                </a:lnTo>
                <a:lnTo>
                  <a:pt x="3055930" y="0"/>
                </a:lnTo>
                <a:lnTo>
                  <a:pt x="3055930" y="365760"/>
                </a:lnTo>
                <a:close/>
              </a:path>
            </a:pathLst>
          </a:custGeom>
          <a:solidFill>
            <a:srgbClr val="FFFFFF"/>
          </a:solidFill>
        </p:spPr>
        <p:txBody>
          <a:bodyPr wrap="square" lIns="0" tIns="0" rIns="0" bIns="0" rtlCol="0"/>
          <a:lstStyle/>
          <a:p>
            <a:endParaRPr/>
          </a:p>
        </p:txBody>
      </p:sp>
      <p:sp>
        <p:nvSpPr>
          <p:cNvPr id="8" name="object 8"/>
          <p:cNvSpPr txBox="1">
            <a:spLocks noGrp="1"/>
          </p:cNvSpPr>
          <p:nvPr>
            <p:ph type="title"/>
          </p:nvPr>
        </p:nvSpPr>
        <p:spPr>
          <a:xfrm>
            <a:off x="274349" y="60833"/>
            <a:ext cx="6767830" cy="753110"/>
          </a:xfrm>
          <a:prstGeom prst="rect">
            <a:avLst/>
          </a:prstGeom>
        </p:spPr>
        <p:txBody>
          <a:bodyPr vert="horz" wrap="square" lIns="0" tIns="27940" rIns="0" bIns="0" rtlCol="0">
            <a:spAutoFit/>
          </a:bodyPr>
          <a:lstStyle/>
          <a:p>
            <a:pPr marL="12700" marR="5080">
              <a:lnSpc>
                <a:spcPts val="2850"/>
              </a:lnSpc>
              <a:spcBef>
                <a:spcPts val="220"/>
              </a:spcBef>
            </a:pPr>
            <a:r>
              <a:rPr spc="-20" dirty="0"/>
              <a:t>Distribution</a:t>
            </a:r>
            <a:r>
              <a:rPr spc="-75" dirty="0"/>
              <a:t> </a:t>
            </a:r>
            <a:r>
              <a:rPr dirty="0"/>
              <a:t>to</a:t>
            </a:r>
            <a:r>
              <a:rPr spc="-70" dirty="0"/>
              <a:t> </a:t>
            </a:r>
            <a:r>
              <a:rPr spc="-50" dirty="0"/>
              <a:t>see</a:t>
            </a:r>
            <a:r>
              <a:rPr spc="-75" dirty="0"/>
              <a:t> </a:t>
            </a:r>
            <a:r>
              <a:rPr spc="-65" dirty="0"/>
              <a:t>each</a:t>
            </a:r>
            <a:r>
              <a:rPr spc="-70" dirty="0"/>
              <a:t> </a:t>
            </a:r>
            <a:r>
              <a:rPr spc="-75" dirty="0"/>
              <a:t>area’s</a:t>
            </a:r>
            <a:r>
              <a:rPr spc="-70" dirty="0"/>
              <a:t> </a:t>
            </a:r>
            <a:r>
              <a:rPr spc="-35" dirty="0"/>
              <a:t>maximum</a:t>
            </a:r>
            <a:r>
              <a:rPr spc="-75" dirty="0"/>
              <a:t> </a:t>
            </a:r>
            <a:r>
              <a:rPr spc="-50" dirty="0"/>
              <a:t>crimes </a:t>
            </a:r>
            <a:r>
              <a:rPr dirty="0"/>
              <a:t>reported</a:t>
            </a:r>
            <a:r>
              <a:rPr spc="-85" dirty="0"/>
              <a:t> </a:t>
            </a:r>
            <a:r>
              <a:rPr spc="-110" dirty="0"/>
              <a:t>across</a:t>
            </a:r>
            <a:r>
              <a:rPr spc="-55" dirty="0"/>
              <a:t> </a:t>
            </a:r>
            <a:r>
              <a:rPr dirty="0"/>
              <a:t>a</a:t>
            </a:r>
            <a:r>
              <a:rPr spc="-70" dirty="0"/>
              <a:t> </a:t>
            </a:r>
            <a:r>
              <a:rPr spc="-25" dirty="0"/>
              <a:t>day</a:t>
            </a:r>
          </a:p>
        </p:txBody>
      </p:sp>
      <p:sp>
        <p:nvSpPr>
          <p:cNvPr id="9" name="object 9"/>
          <p:cNvSpPr txBox="1">
            <a:spLocks noGrp="1"/>
          </p:cNvSpPr>
          <p:nvPr>
            <p:ph type="dt" sz="half" idx="6"/>
          </p:nvPr>
        </p:nvSpPr>
        <p:spPr>
          <a:prstGeom prst="rect">
            <a:avLst/>
          </a:prstGeom>
        </p:spPr>
        <p:txBody>
          <a:bodyPr vert="horz" wrap="square" lIns="0" tIns="14604" rIns="0" bIns="0" rtlCol="0">
            <a:spAutoFit/>
          </a:body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11" name="object 1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pic>
        <p:nvPicPr>
          <p:cNvPr id="13" name="Picture 12" descr="A graph of blue lines with white text&#10;&#10;Description automatically generated">
            <a:extLst>
              <a:ext uri="{FF2B5EF4-FFF2-40B4-BE49-F238E27FC236}">
                <a16:creationId xmlns:a16="http://schemas.microsoft.com/office/drawing/2014/main" id="{BD5E66BE-698E-C370-52FA-99431F6E3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787866"/>
            <a:ext cx="8475950" cy="2805183"/>
          </a:xfrm>
          <a:prstGeom prst="rect">
            <a:avLst/>
          </a:prstGeom>
        </p:spPr>
      </p:pic>
      <p:sp>
        <p:nvSpPr>
          <p:cNvPr id="14" name="TextBox 13">
            <a:extLst>
              <a:ext uri="{FF2B5EF4-FFF2-40B4-BE49-F238E27FC236}">
                <a16:creationId xmlns:a16="http://schemas.microsoft.com/office/drawing/2014/main" id="{F9E2DBB0-FD05-3FB1-897B-4B7429F15FF6}"/>
              </a:ext>
            </a:extLst>
          </p:cNvPr>
          <p:cNvSpPr txBox="1"/>
          <p:nvPr/>
        </p:nvSpPr>
        <p:spPr>
          <a:xfrm>
            <a:off x="962800" y="3874353"/>
            <a:ext cx="7038200" cy="830997"/>
          </a:xfrm>
          <a:prstGeom prst="rect">
            <a:avLst/>
          </a:prstGeom>
          <a:noFill/>
        </p:spPr>
        <p:txBody>
          <a:bodyPr wrap="square">
            <a:spAutoFit/>
          </a:bodyPr>
          <a:lstStyle/>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Morning and afternoon periods witness the highest crime rates in areas like Rampart and Van Nuys.</a:t>
            </a:r>
          </a:p>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Evening and night crime rates vary across neighborhoods, indicating a need for location-specific safety measures.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graph with blue lines&#10;&#10;Description automatically generated">
            <a:extLst>
              <a:ext uri="{FF2B5EF4-FFF2-40B4-BE49-F238E27FC236}">
                <a16:creationId xmlns:a16="http://schemas.microsoft.com/office/drawing/2014/main" id="{BAC84AE6-231C-2481-4C27-D31CDA020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718172"/>
            <a:ext cx="7485174" cy="2970649"/>
          </a:xfrm>
          <a:prstGeom prst="rect">
            <a:avLst/>
          </a:prstGeom>
        </p:spPr>
      </p:pic>
      <p:sp>
        <p:nvSpPr>
          <p:cNvPr id="2" name="object 2"/>
          <p:cNvSpPr txBox="1">
            <a:spLocks noGrp="1"/>
          </p:cNvSpPr>
          <p:nvPr>
            <p:ph type="title"/>
          </p:nvPr>
        </p:nvSpPr>
        <p:spPr>
          <a:prstGeom prst="rect">
            <a:avLst/>
          </a:prstGeom>
        </p:spPr>
        <p:txBody>
          <a:bodyPr vert="horz" wrap="square" lIns="0" tIns="27940" rIns="0" bIns="0" rtlCol="0">
            <a:spAutoFit/>
          </a:bodyPr>
          <a:lstStyle/>
          <a:p>
            <a:pPr marL="12700" marR="5080">
              <a:lnSpc>
                <a:spcPts val="2850"/>
              </a:lnSpc>
              <a:spcBef>
                <a:spcPts val="220"/>
              </a:spcBef>
            </a:pPr>
            <a:r>
              <a:rPr spc="-20" dirty="0"/>
              <a:t>Distribution</a:t>
            </a:r>
            <a:r>
              <a:rPr spc="-55" dirty="0"/>
              <a:t> </a:t>
            </a:r>
            <a:r>
              <a:rPr dirty="0"/>
              <a:t>of</a:t>
            </a:r>
            <a:r>
              <a:rPr spc="-50" dirty="0"/>
              <a:t> </a:t>
            </a:r>
            <a:r>
              <a:rPr dirty="0"/>
              <a:t>the</a:t>
            </a:r>
            <a:r>
              <a:rPr spc="-55" dirty="0"/>
              <a:t> </a:t>
            </a:r>
            <a:r>
              <a:rPr spc="-50" dirty="0"/>
              <a:t>crime </a:t>
            </a:r>
            <a:r>
              <a:rPr dirty="0"/>
              <a:t>rate</a:t>
            </a:r>
            <a:r>
              <a:rPr spc="-55" dirty="0"/>
              <a:t> </a:t>
            </a:r>
            <a:r>
              <a:rPr dirty="0"/>
              <a:t>for</a:t>
            </a:r>
            <a:r>
              <a:rPr spc="-50" dirty="0"/>
              <a:t> victims</a:t>
            </a:r>
            <a:r>
              <a:rPr spc="-55" dirty="0"/>
              <a:t> </a:t>
            </a:r>
            <a:r>
              <a:rPr dirty="0"/>
              <a:t>of</a:t>
            </a:r>
            <a:r>
              <a:rPr spc="-50" dirty="0"/>
              <a:t> various ages</a:t>
            </a:r>
            <a:r>
              <a:rPr spc="-55" dirty="0"/>
              <a:t> </a:t>
            </a:r>
            <a:r>
              <a:rPr spc="-45" dirty="0"/>
              <a:t>over</a:t>
            </a:r>
            <a:r>
              <a:rPr spc="-55" dirty="0"/>
              <a:t> </a:t>
            </a:r>
            <a:r>
              <a:rPr dirty="0"/>
              <a:t>the</a:t>
            </a:r>
            <a:r>
              <a:rPr spc="-50" dirty="0"/>
              <a:t> </a:t>
            </a:r>
            <a:r>
              <a:rPr spc="-100" dirty="0"/>
              <a:t>course</a:t>
            </a:r>
            <a:r>
              <a:rPr spc="-55" dirty="0"/>
              <a:t> </a:t>
            </a:r>
            <a:r>
              <a:rPr dirty="0"/>
              <a:t>of</a:t>
            </a:r>
            <a:r>
              <a:rPr spc="-55" dirty="0"/>
              <a:t> </a:t>
            </a:r>
            <a:r>
              <a:rPr dirty="0"/>
              <a:t>a</a:t>
            </a:r>
            <a:r>
              <a:rPr spc="-50" dirty="0"/>
              <a:t> </a:t>
            </a:r>
            <a:r>
              <a:rPr spc="-25" dirty="0"/>
              <a:t>day</a:t>
            </a:r>
          </a:p>
        </p:txBody>
      </p:sp>
      <p:grpSp>
        <p:nvGrpSpPr>
          <p:cNvPr id="3" name="object 3"/>
          <p:cNvGrpSpPr/>
          <p:nvPr/>
        </p:nvGrpSpPr>
        <p:grpSpPr>
          <a:xfrm>
            <a:off x="716849" y="3593050"/>
            <a:ext cx="7731125" cy="1174115"/>
            <a:chOff x="716849" y="3593050"/>
            <a:chExt cx="7731125" cy="1174115"/>
          </a:xfrm>
        </p:grpSpPr>
        <p:sp>
          <p:nvSpPr>
            <p:cNvPr id="4" name="object 4"/>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7" name="object 7"/>
          <p:cNvSpPr txBox="1">
            <a:spLocks noGrp="1"/>
          </p:cNvSpPr>
          <p:nvPr>
            <p:ph type="dt" sz="half" idx="6"/>
          </p:nvPr>
        </p:nvSpPr>
        <p:spPr>
          <a:prstGeom prst="rect">
            <a:avLst/>
          </a:prstGeom>
        </p:spPr>
        <p:txBody>
          <a:bodyPr vert="horz" wrap="square" lIns="0" tIns="14604" rIns="0" bIns="0" rtlCol="0">
            <a:spAutoFit/>
          </a:body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9" name="object 9"/>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
        <p:nvSpPr>
          <p:cNvPr id="6" name="TextBox 5">
            <a:extLst>
              <a:ext uri="{FF2B5EF4-FFF2-40B4-BE49-F238E27FC236}">
                <a16:creationId xmlns:a16="http://schemas.microsoft.com/office/drawing/2014/main" id="{2C6A7FB0-A953-FAAA-D88A-A3B6FBE3AFEA}"/>
              </a:ext>
            </a:extLst>
          </p:cNvPr>
          <p:cNvSpPr txBox="1"/>
          <p:nvPr/>
        </p:nvSpPr>
        <p:spPr>
          <a:xfrm>
            <a:off x="962800" y="3950553"/>
            <a:ext cx="7027652" cy="646331"/>
          </a:xfrm>
          <a:prstGeom prst="rect">
            <a:avLst/>
          </a:prstGeom>
          <a:noFill/>
        </p:spPr>
        <p:txBody>
          <a:bodyPr wrap="square">
            <a:spAutoFit/>
          </a:bodyPr>
          <a:lstStyle/>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Adult victims are the most frequent targets of crimes, especially in the afternoon.</a:t>
            </a:r>
          </a:p>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Crime incidents involving kids and teenagers are comparatively lower, with the least occurring at night.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6849" y="3593050"/>
            <a:ext cx="7731125" cy="1264700"/>
            <a:chOff x="716849" y="3593050"/>
            <a:chExt cx="7731125" cy="1174115"/>
          </a:xfrm>
        </p:grpSpPr>
        <p:sp>
          <p:nvSpPr>
            <p:cNvPr id="3" name="object 3"/>
            <p:cNvSpPr/>
            <p:nvPr/>
          </p:nvSpPr>
          <p:spPr>
            <a:xfrm>
              <a:off x="716849"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a:p>
          </p:txBody>
        </p:sp>
        <p:sp>
          <p:nvSpPr>
            <p:cNvPr id="4" name="object 4"/>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5" name="object 5"/>
          <p:cNvSpPr/>
          <p:nvPr/>
        </p:nvSpPr>
        <p:spPr>
          <a:xfrm>
            <a:off x="706499" y="1222426"/>
            <a:ext cx="7731125" cy="2008505"/>
          </a:xfrm>
          <a:custGeom>
            <a:avLst/>
            <a:gdLst/>
            <a:ahLst/>
            <a:cxnLst/>
            <a:rect l="l" t="t" r="r" b="b"/>
            <a:pathLst>
              <a:path w="7731125" h="2008505">
                <a:moveTo>
                  <a:pt x="7396342" y="2007900"/>
                </a:moveTo>
                <a:lnTo>
                  <a:pt x="334656" y="2007900"/>
                </a:lnTo>
                <a:lnTo>
                  <a:pt x="285203" y="2004271"/>
                </a:lnTo>
                <a:lnTo>
                  <a:pt x="238003" y="1993731"/>
                </a:lnTo>
                <a:lnTo>
                  <a:pt x="193573" y="1976796"/>
                </a:lnTo>
                <a:lnTo>
                  <a:pt x="152432" y="1953984"/>
                </a:lnTo>
                <a:lnTo>
                  <a:pt x="115097" y="1925814"/>
                </a:lnTo>
                <a:lnTo>
                  <a:pt x="82085" y="1892802"/>
                </a:lnTo>
                <a:lnTo>
                  <a:pt x="53915" y="1855467"/>
                </a:lnTo>
                <a:lnTo>
                  <a:pt x="31103" y="1814326"/>
                </a:lnTo>
                <a:lnTo>
                  <a:pt x="14169" y="1769896"/>
                </a:lnTo>
                <a:lnTo>
                  <a:pt x="3628" y="1722696"/>
                </a:lnTo>
                <a:lnTo>
                  <a:pt x="0" y="1673243"/>
                </a:lnTo>
                <a:lnTo>
                  <a:pt x="0" y="334656"/>
                </a:lnTo>
                <a:lnTo>
                  <a:pt x="3628" y="285203"/>
                </a:lnTo>
                <a:lnTo>
                  <a:pt x="14169" y="238003"/>
                </a:lnTo>
                <a:lnTo>
                  <a:pt x="31103" y="193573"/>
                </a:lnTo>
                <a:lnTo>
                  <a:pt x="53915" y="152432"/>
                </a:lnTo>
                <a:lnTo>
                  <a:pt x="82085" y="115097"/>
                </a:lnTo>
                <a:lnTo>
                  <a:pt x="115097" y="82085"/>
                </a:lnTo>
                <a:lnTo>
                  <a:pt x="152432" y="53915"/>
                </a:lnTo>
                <a:lnTo>
                  <a:pt x="193573" y="31103"/>
                </a:lnTo>
                <a:lnTo>
                  <a:pt x="238003" y="14169"/>
                </a:lnTo>
                <a:lnTo>
                  <a:pt x="285203" y="3628"/>
                </a:lnTo>
                <a:lnTo>
                  <a:pt x="334656" y="0"/>
                </a:lnTo>
                <a:lnTo>
                  <a:pt x="7396342" y="0"/>
                </a:lnTo>
                <a:lnTo>
                  <a:pt x="7449011" y="4168"/>
                </a:lnTo>
                <a:lnTo>
                  <a:pt x="7499907" y="16427"/>
                </a:lnTo>
                <a:lnTo>
                  <a:pt x="7548134" y="36403"/>
                </a:lnTo>
                <a:lnTo>
                  <a:pt x="7592791" y="63724"/>
                </a:lnTo>
                <a:lnTo>
                  <a:pt x="7632981" y="98018"/>
                </a:lnTo>
                <a:lnTo>
                  <a:pt x="7667275" y="138208"/>
                </a:lnTo>
                <a:lnTo>
                  <a:pt x="7694596" y="182865"/>
                </a:lnTo>
                <a:lnTo>
                  <a:pt x="7714572" y="231092"/>
                </a:lnTo>
                <a:lnTo>
                  <a:pt x="7726831" y="281988"/>
                </a:lnTo>
                <a:lnTo>
                  <a:pt x="7730999" y="334656"/>
                </a:lnTo>
                <a:lnTo>
                  <a:pt x="7730999" y="1673243"/>
                </a:lnTo>
                <a:lnTo>
                  <a:pt x="7727371" y="1722696"/>
                </a:lnTo>
                <a:lnTo>
                  <a:pt x="7716830" y="1769896"/>
                </a:lnTo>
                <a:lnTo>
                  <a:pt x="7699896" y="1814326"/>
                </a:lnTo>
                <a:lnTo>
                  <a:pt x="7677084" y="1855467"/>
                </a:lnTo>
                <a:lnTo>
                  <a:pt x="7648914" y="1892802"/>
                </a:lnTo>
                <a:lnTo>
                  <a:pt x="7615902" y="1925814"/>
                </a:lnTo>
                <a:lnTo>
                  <a:pt x="7578567" y="1953984"/>
                </a:lnTo>
                <a:lnTo>
                  <a:pt x="7537425" y="1976796"/>
                </a:lnTo>
                <a:lnTo>
                  <a:pt x="7492996" y="1993731"/>
                </a:lnTo>
                <a:lnTo>
                  <a:pt x="7445796" y="2004271"/>
                </a:lnTo>
                <a:lnTo>
                  <a:pt x="7396342" y="2007900"/>
                </a:lnTo>
                <a:close/>
              </a:path>
            </a:pathLst>
          </a:custGeom>
          <a:solidFill>
            <a:srgbClr val="F3F3F3"/>
          </a:solidFill>
        </p:spPr>
        <p:txBody>
          <a:bodyPr wrap="square" lIns="0" tIns="0" rIns="0" bIns="0" rtlCol="0"/>
          <a:lstStyle/>
          <a:p>
            <a:endParaRPr/>
          </a:p>
        </p:txBody>
      </p:sp>
      <p:sp>
        <p:nvSpPr>
          <p:cNvPr id="8" name="object 8"/>
          <p:cNvSpPr txBox="1">
            <a:spLocks noGrp="1"/>
          </p:cNvSpPr>
          <p:nvPr>
            <p:ph type="dt" sz="half" idx="6"/>
          </p:nvPr>
        </p:nvSpPr>
        <p:spPr>
          <a:prstGeom prst="rect">
            <a:avLst/>
          </a:prstGeom>
        </p:spPr>
        <p:txBody>
          <a:bodyPr vert="horz" wrap="square" lIns="0" tIns="14604" rIns="0" bIns="0" rtlCol="0">
            <a:spAutoFit/>
          </a:bodyPr>
          <a:lstStyle/>
          <a:p>
            <a:pPr marL="12700">
              <a:lnSpc>
                <a:spcPct val="100000"/>
              </a:lnSpc>
              <a:spcBef>
                <a:spcPts val="114"/>
              </a:spcBef>
            </a:pPr>
            <a:r>
              <a:rPr spc="-25" dirty="0"/>
              <a:t>Observations</a:t>
            </a:r>
            <a:r>
              <a:rPr spc="5" dirty="0"/>
              <a:t> </a:t>
            </a:r>
            <a:r>
              <a:rPr dirty="0"/>
              <a:t>/</a:t>
            </a:r>
            <a:r>
              <a:rPr spc="10" dirty="0"/>
              <a:t> </a:t>
            </a:r>
            <a:r>
              <a:rPr spc="-30" dirty="0"/>
              <a:t>Findings</a:t>
            </a: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Proprietary</a:t>
            </a:r>
            <a:r>
              <a:rPr spc="-5" dirty="0"/>
              <a:t> </a:t>
            </a:r>
            <a:r>
              <a:rPr spc="-10" dirty="0"/>
              <a:t>content.</a:t>
            </a:r>
            <a:r>
              <a:rPr dirty="0"/>
              <a:t> </a:t>
            </a:r>
            <a:r>
              <a:rPr spc="50" dirty="0"/>
              <a:t>©</a:t>
            </a:r>
            <a:r>
              <a:rPr dirty="0"/>
              <a:t> Great </a:t>
            </a:r>
            <a:r>
              <a:rPr spc="-20" dirty="0"/>
              <a:t>Learning.</a:t>
            </a:r>
            <a:r>
              <a:rPr dirty="0"/>
              <a:t> All </a:t>
            </a:r>
            <a:r>
              <a:rPr spc="-10" dirty="0"/>
              <a:t>Rights</a:t>
            </a:r>
            <a:r>
              <a:rPr dirty="0"/>
              <a:t> </a:t>
            </a:r>
            <a:r>
              <a:rPr spc="-20" dirty="0"/>
              <a:t>Reserved.</a:t>
            </a:r>
            <a:r>
              <a:rPr dirty="0"/>
              <a:t> </a:t>
            </a:r>
            <a:r>
              <a:rPr spc="-10" dirty="0"/>
              <a:t>Unauthorized</a:t>
            </a:r>
            <a:r>
              <a:rPr dirty="0"/>
              <a:t> </a:t>
            </a:r>
            <a:r>
              <a:rPr spc="-30" dirty="0"/>
              <a:t>use</a:t>
            </a:r>
            <a:r>
              <a:rPr dirty="0"/>
              <a:t> or</a:t>
            </a:r>
            <a:r>
              <a:rPr spc="-5" dirty="0"/>
              <a:t> </a:t>
            </a:r>
            <a:r>
              <a:rPr spc="-10" dirty="0"/>
              <a:t>distribution</a:t>
            </a:r>
            <a:r>
              <a:rPr dirty="0"/>
              <a:t> </a:t>
            </a:r>
            <a:r>
              <a:rPr spc="-10" dirty="0"/>
              <a:t>prohibited.</a:t>
            </a: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 dirty="0"/>
              <a:t>Distribution</a:t>
            </a:r>
            <a:r>
              <a:rPr spc="-55" dirty="0"/>
              <a:t> </a:t>
            </a:r>
            <a:r>
              <a:rPr dirty="0"/>
              <a:t>of</a:t>
            </a:r>
            <a:r>
              <a:rPr spc="-55" dirty="0"/>
              <a:t> </a:t>
            </a:r>
            <a:r>
              <a:rPr dirty="0"/>
              <a:t>the</a:t>
            </a:r>
            <a:r>
              <a:rPr spc="-50" dirty="0"/>
              <a:t> </a:t>
            </a:r>
            <a:r>
              <a:rPr spc="-105" dirty="0"/>
              <a:t>case</a:t>
            </a:r>
            <a:r>
              <a:rPr spc="-55" dirty="0"/>
              <a:t> </a:t>
            </a:r>
            <a:r>
              <a:rPr spc="-25" dirty="0"/>
              <a:t>status</a:t>
            </a:r>
            <a:r>
              <a:rPr spc="-50" dirty="0"/>
              <a:t> </a:t>
            </a:r>
            <a:r>
              <a:rPr spc="-110" dirty="0"/>
              <a:t>across</a:t>
            </a:r>
            <a:r>
              <a:rPr spc="-55" dirty="0"/>
              <a:t> </a:t>
            </a:r>
            <a:r>
              <a:rPr dirty="0"/>
              <a:t>a</a:t>
            </a:r>
            <a:r>
              <a:rPr spc="-50" dirty="0"/>
              <a:t> </a:t>
            </a:r>
            <a:r>
              <a:rPr spc="-20" dirty="0"/>
              <a:t>week</a:t>
            </a:r>
          </a:p>
        </p:txBody>
      </p:sp>
      <p:pic>
        <p:nvPicPr>
          <p:cNvPr id="12" name="Picture 11" descr="A graph with numbers and a bar&#10;&#10;Description automatically generated">
            <a:extLst>
              <a:ext uri="{FF2B5EF4-FFF2-40B4-BE49-F238E27FC236}">
                <a16:creationId xmlns:a16="http://schemas.microsoft.com/office/drawing/2014/main" id="{45B5D92F-E7AE-ECB2-F635-4AB250493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742" y="626180"/>
            <a:ext cx="5415463" cy="2891123"/>
          </a:xfrm>
          <a:prstGeom prst="rect">
            <a:avLst/>
          </a:prstGeom>
        </p:spPr>
      </p:pic>
      <p:sp>
        <p:nvSpPr>
          <p:cNvPr id="6" name="TextBox 5">
            <a:extLst>
              <a:ext uri="{FF2B5EF4-FFF2-40B4-BE49-F238E27FC236}">
                <a16:creationId xmlns:a16="http://schemas.microsoft.com/office/drawing/2014/main" id="{80C525CD-8FC8-3A77-2125-15EBAD12DC6B}"/>
              </a:ext>
            </a:extLst>
          </p:cNvPr>
          <p:cNvSpPr txBox="1"/>
          <p:nvPr/>
        </p:nvSpPr>
        <p:spPr>
          <a:xfrm>
            <a:off x="962800" y="3950553"/>
            <a:ext cx="7027652" cy="830997"/>
          </a:xfrm>
          <a:prstGeom prst="rect">
            <a:avLst/>
          </a:prstGeom>
          <a:noFill/>
        </p:spPr>
        <p:txBody>
          <a:bodyPr wrap="square">
            <a:spAutoFit/>
          </a:bodyPr>
          <a:lstStyle/>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The majority of cases are under investigation (Invest </a:t>
            </a:r>
            <a:r>
              <a:rPr lang="en-US" sz="1200" dirty="0" err="1">
                <a:latin typeface="Microsoft Sans Serif"/>
                <a:cs typeface="Microsoft Sans Serif"/>
              </a:rPr>
              <a:t>Cont</a:t>
            </a:r>
            <a:r>
              <a:rPr lang="en-US" sz="1200" dirty="0">
                <a:latin typeface="Microsoft Sans Serif"/>
                <a:cs typeface="Microsoft Sans Serif"/>
              </a:rPr>
              <a:t>), indicating a high number of ongoing investigations.</a:t>
            </a:r>
          </a:p>
          <a:p>
            <a:pPr marL="184150" indent="-171450">
              <a:lnSpc>
                <a:spcPct val="100000"/>
              </a:lnSpc>
              <a:spcBef>
                <a:spcPts val="5"/>
              </a:spcBef>
              <a:buFont typeface="Arial" panose="020B0604020202020204" pitchFamily="34" charset="0"/>
              <a:buChar char="•"/>
            </a:pPr>
            <a:r>
              <a:rPr lang="en-US" sz="1200" dirty="0">
                <a:latin typeface="Microsoft Sans Serif"/>
                <a:cs typeface="Microsoft Sans Serif"/>
              </a:rPr>
              <a:t>Arrests and other resolutions involving adults are significantly lower in comparison, showing a smaller proportion of cases leading to immediate legal actions.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1130</Words>
  <Application>Microsoft Office PowerPoint</Application>
  <PresentationFormat>On-screen Show (16:9)</PresentationFormat>
  <Paragraphs>87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Microsoft Sans Serif</vt:lpstr>
      <vt:lpstr>Office Theme</vt:lpstr>
      <vt:lpstr>SǪL and Databases: Project Report</vt:lpstr>
      <vt:lpstr>Overview</vt:lpstr>
      <vt:lpstr>Metrics</vt:lpstr>
      <vt:lpstr>Distribution of most frequent crimes occurred on weekly basis</vt:lpstr>
      <vt:lpstr>Chart to compare population density, precinct area, officer’s count with crime rate</vt:lpstr>
      <vt:lpstr>Distribution to see which crime types are most prevalent throughout the day</vt:lpstr>
      <vt:lpstr>Distribution to see each area’s maximum crimes reported across a day</vt:lpstr>
      <vt:lpstr>Distribution of the crime rate for victims of various ages over the course of a day</vt:lpstr>
      <vt:lpstr>Distribution of the case status across a week</vt:lpstr>
      <vt:lpstr>Distribution of area and CCTV count in relation to crime rate</vt:lpstr>
      <vt:lpstr>Distribution to see whether CCTV footage is available or not at the crime scene for each area</vt:lpstr>
      <vt:lpstr>Crimes committed by relation of victim/strangers</vt:lpstr>
      <vt:lpstr>Distribution for the complaint type and the crime rate</vt:lpstr>
      <vt:lpstr>PowerPoint Presentation</vt:lpstr>
      <vt:lpstr>Insights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crime_la_sample_QBR_template</dc:title>
  <cp:lastModifiedBy>Sunil Kumar Singh</cp:lastModifiedBy>
  <cp:revision>8</cp:revision>
  <dcterms:created xsi:type="dcterms:W3CDTF">2024-04-05T05:48:00Z</dcterms:created>
  <dcterms:modified xsi:type="dcterms:W3CDTF">2024-04-05T08:26:45Z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