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7" r:id="rId4"/>
    <p:sldId id="284" r:id="rId5"/>
    <p:sldId id="268" r:id="rId6"/>
    <p:sldId id="275" r:id="rId7"/>
    <p:sldId id="261" r:id="rId8"/>
    <p:sldId id="259" r:id="rId9"/>
    <p:sldId id="262" r:id="rId10"/>
    <p:sldId id="285" r:id="rId11"/>
    <p:sldId id="266" r:id="rId12"/>
    <p:sldId id="283" r:id="rId13"/>
    <p:sldId id="26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9CE59"/>
    <a:srgbClr val="7C3138"/>
    <a:srgbClr val="68C2BE"/>
    <a:srgbClr val="50B0FA"/>
    <a:srgbClr val="FFB6C1"/>
    <a:srgbClr val="FFF7EC"/>
    <a:srgbClr val="522C69"/>
    <a:srgbClr val="021F27"/>
    <a:srgbClr val="56C6D4"/>
    <a:srgbClr val="4285F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xmlns="" val="319478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24531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251842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24531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407732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70563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275389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197234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70563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148629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xmlns="" val="71165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techscience.com/jai/v6n1/57295" TargetMode="External"/><Relationship Id="rId7" Type="http://schemas.openxmlformats.org/officeDocument/2006/relationships/hyperlink" Target="https://github.com/open-spaced-repetition/fsrs4anki/wiki/ABC-of-FSR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dl.acm.org/doi/10.1145/3534678.3539081" TargetMode="External"/><Relationship Id="rId5" Type="http://schemas.openxmlformats.org/officeDocument/2006/relationships/hyperlink" Target="https://arxiv.org/pdf/2203.05794" TargetMode="External"/><Relationship Id="rId4" Type="http://schemas.openxmlformats.org/officeDocument/2006/relationships/hyperlink" Target="https://ieeexplore.ieee.org/document/9347808"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7488195" y="4453234"/>
            <a:ext cx="4716523" cy="416524"/>
          </a:xfrm>
          <a:prstGeom prst="rect">
            <a:avLst/>
          </a:prstGeom>
          <a:noFill/>
        </p:spPr>
        <p:txBody>
          <a:bodyPr wrap="square" rtlCol="0">
            <a:spAutoFit/>
          </a:bodyPr>
          <a:lstStyle/>
          <a:p>
            <a:pPr>
              <a:lnSpc>
                <a:spcPct val="130000"/>
              </a:lnSpc>
            </a:pPr>
            <a:r>
              <a:rPr lang="en-US" dirty="0" err="1" smtClean="0">
                <a:latin typeface="Times New Roman" panose="02020603050405020304" charset="0"/>
                <a:cs typeface="Times New Roman" panose="02020603050405020304" charset="0"/>
              </a:rPr>
              <a:t>Sasank</a:t>
            </a:r>
            <a:r>
              <a:rPr lang="en-US" dirty="0" smtClean="0">
                <a:latin typeface="Times New Roman" panose="02020603050405020304" charset="0"/>
                <a:cs typeface="Times New Roman" panose="02020603050405020304" charset="0"/>
              </a:rPr>
              <a:t> </a:t>
            </a:r>
            <a:r>
              <a:rPr lang="en-US" dirty="0" err="1" smtClean="0">
                <a:latin typeface="Times New Roman" panose="02020603050405020304" charset="0"/>
                <a:cs typeface="Times New Roman" panose="02020603050405020304" charset="0"/>
              </a:rPr>
              <a:t>Yarlagadda</a:t>
            </a:r>
            <a:r>
              <a:rPr lang="en-US" dirty="0" smtClean="0">
                <a:latin typeface="Times New Roman" panose="02020603050405020304" charset="0"/>
                <a:cs typeface="Times New Roman" panose="02020603050405020304" charset="0"/>
              </a:rPr>
              <a:t> (5211411052</a:t>
            </a:r>
            <a:r>
              <a:rPr lang="en-US" dirty="0" smtClean="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sp>
        <p:nvSpPr>
          <p:cNvPr id="4" name="Text Box 3"/>
          <p:cNvSpPr txBox="1"/>
          <p:nvPr/>
        </p:nvSpPr>
        <p:spPr>
          <a:xfrm>
            <a:off x="539750" y="1989154"/>
            <a:ext cx="11111865" cy="2554545"/>
          </a:xfrm>
          <a:prstGeom prst="rect">
            <a:avLst/>
          </a:prstGeom>
          <a:noFill/>
        </p:spPr>
        <p:txBody>
          <a:bodyPr wrap="square" rtlCol="0">
            <a:spAutoFit/>
          </a:bodyPr>
          <a:lstStyle/>
          <a:p>
            <a:pPr algn="ctr"/>
            <a:r>
              <a:rPr lang="en-IN" sz="4000" b="1" dirty="0" smtClean="0">
                <a:latin typeface="Times New Roman" panose="02020603050405020304" charset="0"/>
                <a:cs typeface="Times New Roman" panose="02020603050405020304" charset="0"/>
              </a:rPr>
              <a:t>A personalized learning system for objective exams, with AI-based categorisation of questions, and a spaced repetition algorithm to improve long-term memory recall .</a:t>
            </a:r>
            <a:endParaRPr lang="en-US" sz="4000"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1600" y="1021492"/>
            <a:ext cx="8328660" cy="4770537"/>
          </a:xfrm>
          <a:prstGeom prst="rect">
            <a:avLst/>
          </a:prstGeom>
          <a:noFill/>
        </p:spPr>
        <p:txBody>
          <a:bodyPr wrap="square" rtlCol="0">
            <a:spAutoFit/>
          </a:bodyPr>
          <a:lstStyle/>
          <a:p>
            <a:r>
              <a:rPr lang="en-IN" sz="2000" b="1" dirty="0" smtClean="0">
                <a:latin typeface="Times New Roman" panose="02020603050405020304" charset="0"/>
                <a:cs typeface="Times New Roman" panose="02020603050405020304" charset="0"/>
              </a:rPr>
              <a:t>A Stochastic Shortest Path Algorithm for Optimizing Spaced Repetition Scheduling </a:t>
            </a:r>
          </a:p>
          <a:p>
            <a:r>
              <a:rPr lang="en-US" dirty="0" smtClean="0">
                <a:latin typeface="Times New Roman" panose="02020603050405020304" charset="0"/>
                <a:cs typeface="Times New Roman" panose="02020603050405020304" charset="0"/>
              </a:rPr>
              <a:t>Published to: </a:t>
            </a:r>
            <a:r>
              <a:rPr lang="en-IN" dirty="0" smtClean="0">
                <a:latin typeface="Times New Roman" panose="02020603050405020304" charset="0"/>
                <a:cs typeface="Times New Roman" panose="02020603050405020304" charset="0"/>
              </a:rPr>
              <a:t>KDD '22: Proceedings of the 28th ACM SIGKDD Conference on Knowledge Discovery and Data Mining</a:t>
            </a:r>
            <a:r>
              <a:rPr lang="fr-FR" dirty="0" smtClean="0">
                <a:latin typeface="Times New Roman" panose="02020603050405020304" charset="0"/>
                <a:cs typeface="Times New Roman" panose="02020603050405020304" charset="0"/>
              </a:rPr>
              <a:t>.</a:t>
            </a:r>
            <a:r>
              <a:rPr lang="en-US" dirty="0" smtClean="0">
                <a:latin typeface="Times New Roman" panose="02020603050405020304" charset="0"/>
                <a:cs typeface="Times New Roman" panose="02020603050405020304" charset="0"/>
              </a:rPr>
              <a:t> </a:t>
            </a:r>
          </a:p>
          <a:p>
            <a:pPr>
              <a:lnSpc>
                <a:spcPct val="150000"/>
              </a:lnSpc>
            </a:pPr>
            <a:r>
              <a:rPr lang="en-US" sz="2000" b="1" dirty="0" smtClean="0">
                <a:latin typeface="Times New Roman" panose="02020603050405020304" charset="0"/>
                <a:cs typeface="Times New Roman" panose="02020603050405020304" charset="0"/>
              </a:rPr>
              <a:t>Keywords</a:t>
            </a:r>
            <a:r>
              <a:rPr lang="en-US" sz="2000" dirty="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Applied computing, education, machine learning algorithms, E-learning</a:t>
            </a:r>
            <a:endParaRPr lang="en-US" dirty="0">
              <a:latin typeface="Times New Roman" panose="02020603050405020304" charset="0"/>
              <a:cs typeface="Times New Roman" panose="02020603050405020304" charset="0"/>
            </a:endParaRPr>
          </a:p>
          <a:p>
            <a:pPr>
              <a:lnSpc>
                <a:spcPct val="150000"/>
              </a:lnSpc>
            </a:pPr>
            <a:r>
              <a:rPr lang="en-US" sz="2000" b="1" dirty="0">
                <a:latin typeface="Times New Roman" panose="02020603050405020304" charset="0"/>
                <a:cs typeface="Times New Roman" panose="02020603050405020304" charset="0"/>
              </a:rPr>
              <a:t>Review</a:t>
            </a:r>
            <a:r>
              <a:rPr lang="en-US" sz="2000" dirty="0" smtClean="0">
                <a:latin typeface="Times New Roman" panose="02020603050405020304" charset="0"/>
                <a:cs typeface="Times New Roman" panose="02020603050405020304" charset="0"/>
              </a:rPr>
              <a:t>:</a:t>
            </a:r>
          </a:p>
          <a:p>
            <a:pPr marL="285750" indent="-285750">
              <a:lnSpc>
                <a:spcPct val="150000"/>
              </a:lnSpc>
              <a:buFont typeface="Arial" panose="020B0604020202020204" pitchFamily="34" charset="0"/>
              <a:buChar char="•"/>
            </a:pPr>
            <a:r>
              <a:rPr lang="en-US" sz="1600" dirty="0" smtClean="0">
                <a:latin typeface="Times New Roman" panose="02020603050405020304" charset="0"/>
                <a:cs typeface="Times New Roman" panose="02020603050405020304" charset="0"/>
              </a:rPr>
              <a:t>In this article, the authors describe how they built a memory model with Markov property based on the memory </a:t>
            </a:r>
            <a:r>
              <a:rPr lang="en-US" sz="1600" dirty="0" err="1" smtClean="0">
                <a:latin typeface="Times New Roman" panose="02020603050405020304" charset="0"/>
                <a:cs typeface="Times New Roman" panose="02020603050405020304" charset="0"/>
              </a:rPr>
              <a:t>behaviour</a:t>
            </a:r>
            <a:r>
              <a:rPr lang="en-US" sz="1600" dirty="0" smtClean="0">
                <a:latin typeface="Times New Roman" panose="02020603050405020304" charset="0"/>
                <a:cs typeface="Times New Roman" panose="02020603050405020304" charset="0"/>
              </a:rPr>
              <a:t> logs </a:t>
            </a:r>
            <a:r>
              <a:rPr lang="en-IN" sz="1600" dirty="0" smtClean="0">
                <a:latin typeface="Times New Roman" panose="02020603050405020304" charset="0"/>
                <a:cs typeface="Times New Roman" panose="02020603050405020304" charset="0"/>
              </a:rPr>
              <a:t>collected from 220 million students with time-series features.</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Based on the model, they designed a spaced repetition scheduler guaranteed to minimize the review cost by a stochastic shortest path algorithm. </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The authors show a 12.6% performance improvement over the state-of-the-art methods. The scheduler has been deployed in the online language-learning app </a:t>
            </a:r>
            <a:r>
              <a:rPr lang="en-IN" sz="1600" dirty="0" err="1" smtClean="0">
                <a:latin typeface="Times New Roman" panose="02020603050405020304" charset="0"/>
                <a:cs typeface="Times New Roman" panose="02020603050405020304" charset="0"/>
              </a:rPr>
              <a:t>MaiMemo</a:t>
            </a:r>
            <a:r>
              <a:rPr lang="en-IN" sz="1600" dirty="0" smtClean="0">
                <a:latin typeface="Times New Roman" panose="02020603050405020304" charset="0"/>
                <a:cs typeface="Times New Roman" panose="02020603050405020304" charset="0"/>
              </a:rPr>
              <a:t> which is expected to help millions of students.</a:t>
            </a:r>
            <a:endParaRPr lang="en-US" sz="1600" dirty="0">
              <a:latin typeface="Times New Roman" panose="02020603050405020304" charset="0"/>
              <a:cs typeface="Times New Roman" panose="02020603050405020304" charset="0"/>
            </a:endParaRPr>
          </a:p>
        </p:txBody>
      </p:sp>
      <p:sp>
        <p:nvSpPr>
          <p:cNvPr id="5" name="Text Box 4"/>
          <p:cNvSpPr txBox="1"/>
          <p:nvPr/>
        </p:nvSpPr>
        <p:spPr>
          <a:xfrm>
            <a:off x="2679065" y="498475"/>
            <a:ext cx="2971800" cy="553085"/>
          </a:xfrm>
          <a:prstGeom prst="rect">
            <a:avLst/>
          </a:prstGeom>
          <a:noFill/>
        </p:spPr>
        <p:txBody>
          <a:bodyPr wrap="square" rtlCol="0">
            <a:spAutoFit/>
          </a:bodyPr>
          <a:lstStyle/>
          <a:p>
            <a:r>
              <a:rPr lang="en-US" sz="3000">
                <a:effectLst>
                  <a:outerShdw blurRad="38100" dist="38100" dir="2700000" algn="tl">
                    <a:srgbClr val="000000">
                      <a:alpha val="43137"/>
                    </a:srgbClr>
                  </a:outerShdw>
                </a:effectLst>
                <a:latin typeface="Times New Roman" panose="02020603050405020304" charset="0"/>
                <a:cs typeface="Times New Roman" panose="02020603050405020304" charset="0"/>
              </a:rPr>
              <a:t>Literature </a:t>
            </a:r>
            <a:r>
              <a:rPr lang="en-US" sz="3000">
                <a:latin typeface="Times New Roman" panose="02020603050405020304" charset="0"/>
                <a:cs typeface="Times New Roman" panose="02020603050405020304" charset="0"/>
              </a:rPr>
              <a:t>Review</a:t>
            </a:r>
          </a:p>
        </p:txBody>
      </p:sp>
      <p:sp>
        <p:nvSpPr>
          <p:cNvPr id="6" name="Rectangles 5"/>
          <p:cNvSpPr/>
          <p:nvPr/>
        </p:nvSpPr>
        <p:spPr>
          <a:xfrm>
            <a:off x="8600440" y="0"/>
            <a:ext cx="3625215" cy="6859270"/>
          </a:xfrm>
          <a:prstGeom prst="rect">
            <a:avLst/>
          </a:prstGeom>
          <a:solidFill>
            <a:srgbClr val="56C6D4"/>
          </a:solidFill>
          <a:ln>
            <a:solidFill>
              <a:srgbClr val="56C6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3"/>
          <a:stretch>
            <a:fillRect/>
          </a:stretch>
        </p:blipFill>
        <p:spPr>
          <a:xfrm>
            <a:off x="8599805" y="1850390"/>
            <a:ext cx="3625850" cy="24263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7835" y="1377950"/>
            <a:ext cx="4906645" cy="398780"/>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HARDWARE REQUIREMENTS</a:t>
            </a:r>
            <a:r>
              <a:rPr lang="en-US" sz="1600" b="1" dirty="0">
                <a:latin typeface="Times New Roman" panose="02020603050405020304" charset="0"/>
                <a:cs typeface="Times New Roman" panose="02020603050405020304" charset="0"/>
              </a:rPr>
              <a:t>	</a:t>
            </a:r>
          </a:p>
        </p:txBody>
      </p:sp>
      <p:sp>
        <p:nvSpPr>
          <p:cNvPr id="5" name="Text Box 4"/>
          <p:cNvSpPr txBox="1"/>
          <p:nvPr/>
        </p:nvSpPr>
        <p:spPr>
          <a:xfrm>
            <a:off x="2026920" y="394970"/>
            <a:ext cx="4866005" cy="553085"/>
          </a:xfrm>
          <a:prstGeom prst="rect">
            <a:avLst/>
          </a:prstGeom>
          <a:noFill/>
        </p:spPr>
        <p:txBody>
          <a:bodyPr wrap="square" rtlCol="0">
            <a:spAutoFit/>
          </a:bodyPr>
          <a:lstStyle/>
          <a:p>
            <a:r>
              <a:rPr lang="en-US" sz="3000">
                <a:latin typeface="Times New Roman" panose="02020603050405020304" charset="0"/>
                <a:cs typeface="Times New Roman" panose="02020603050405020304" charset="0"/>
              </a:rPr>
              <a:t>REQUIREMENT ANALYSIS</a:t>
            </a:r>
          </a:p>
        </p:txBody>
      </p:sp>
      <p:sp>
        <p:nvSpPr>
          <p:cNvPr id="6" name="Rectangles 5"/>
          <p:cNvSpPr/>
          <p:nvPr/>
        </p:nvSpPr>
        <p:spPr>
          <a:xfrm>
            <a:off x="8600440" y="0"/>
            <a:ext cx="3625215" cy="6859270"/>
          </a:xfrm>
          <a:prstGeom prst="rect">
            <a:avLst/>
          </a:prstGeom>
          <a:solidFill>
            <a:srgbClr val="522C69"/>
          </a:solidFill>
          <a:ln>
            <a:solidFill>
              <a:srgbClr val="522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534034" y="1776730"/>
            <a:ext cx="758847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High-end computer system or cloud server for training the topic model.</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Server and client for deploying and testing the web app.</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Database server for storing the questions dataset.</a:t>
            </a:r>
          </a:p>
          <a:p>
            <a:pPr marL="285750" indent="-285750">
              <a:lnSpc>
                <a:spcPct val="150000"/>
              </a:lnSpc>
              <a:buFont typeface="Arial" panose="020B0604020202020204" pitchFamily="34" charset="0"/>
              <a:buChar char="•"/>
            </a:pPr>
            <a:endParaRPr lang="en-US" dirty="0">
              <a:latin typeface="Times New Roman" panose="02020603050405020304" charset="0"/>
              <a:cs typeface="Times New Roman" panose="02020603050405020304" charset="0"/>
            </a:endParaRPr>
          </a:p>
        </p:txBody>
      </p:sp>
      <p:pic>
        <p:nvPicPr>
          <p:cNvPr id="102" name="Picture 101"/>
          <p:cNvPicPr/>
          <p:nvPr/>
        </p:nvPicPr>
        <p:blipFill>
          <a:blip r:embed="rId3"/>
          <a:stretch>
            <a:fillRect/>
          </a:stretch>
        </p:blipFill>
        <p:spPr>
          <a:xfrm>
            <a:off x="8601075" y="1616710"/>
            <a:ext cx="3624580" cy="3624580"/>
          </a:xfrm>
          <a:prstGeom prst="rect">
            <a:avLst/>
          </a:prstGeom>
          <a:noFill/>
          <a:ln w="9525">
            <a:noFill/>
          </a:ln>
        </p:spPr>
      </p:pic>
      <p:sp>
        <p:nvSpPr>
          <p:cNvPr id="7" name="Text Box 2"/>
          <p:cNvSpPr txBox="1"/>
          <p:nvPr/>
        </p:nvSpPr>
        <p:spPr>
          <a:xfrm>
            <a:off x="457835" y="3092089"/>
            <a:ext cx="4906645" cy="398780"/>
          </a:xfrm>
          <a:prstGeom prst="rect">
            <a:avLst/>
          </a:prstGeom>
          <a:noFill/>
        </p:spPr>
        <p:txBody>
          <a:bodyPr wrap="square" rtlCol="0">
            <a:spAutoFit/>
          </a:bodyPr>
          <a:lstStyle/>
          <a:p>
            <a:r>
              <a:rPr lang="en-US" sz="2000" b="1" dirty="0">
                <a:latin typeface="Times New Roman" panose="02020603050405020304" charset="0"/>
                <a:cs typeface="Times New Roman" panose="02020603050405020304" charset="0"/>
              </a:rPr>
              <a:t>SOFTWARE REQUIREMENTS</a:t>
            </a:r>
            <a:r>
              <a:rPr lang="en-US" sz="1600" b="1" dirty="0">
                <a:latin typeface="Times New Roman" panose="02020603050405020304" charset="0"/>
                <a:cs typeface="Times New Roman" panose="02020603050405020304" charset="0"/>
              </a:rPr>
              <a:t>	</a:t>
            </a:r>
          </a:p>
        </p:txBody>
      </p:sp>
      <p:sp>
        <p:nvSpPr>
          <p:cNvPr id="8" name="Text Box 6"/>
          <p:cNvSpPr txBox="1"/>
          <p:nvPr/>
        </p:nvSpPr>
        <p:spPr>
          <a:xfrm>
            <a:off x="534035" y="3490869"/>
            <a:ext cx="7819133"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rPr>
              <a:t>Operating system: </a:t>
            </a:r>
            <a:r>
              <a:rPr lang="en-US" dirty="0" err="1" smtClean="0">
                <a:latin typeface="Times New Roman" panose="02020603050405020304" charset="0"/>
                <a:cs typeface="Times New Roman" panose="02020603050405020304" charset="0"/>
              </a:rPr>
              <a:t>Ubuntu</a:t>
            </a:r>
            <a:r>
              <a:rPr lang="en-US" dirty="0" smtClean="0">
                <a:latin typeface="Times New Roman" panose="02020603050405020304" charset="0"/>
                <a:cs typeface="Times New Roman" panose="02020603050405020304" charset="0"/>
              </a:rPr>
              <a:t> Linux</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Eclipse IDE for development</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Python 3 runtime environment</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BERT/T5 language model</a:t>
            </a:r>
          </a:p>
          <a:p>
            <a:pPr marL="285750" indent="-285750">
              <a:lnSpc>
                <a:spcPct val="150000"/>
              </a:lnSpc>
              <a:buFont typeface="Arial" panose="020B0604020202020204" pitchFamily="34" charset="0"/>
              <a:buChar char="•"/>
            </a:pPr>
            <a:r>
              <a:rPr lang="en-US" dirty="0" err="1" smtClean="0">
                <a:latin typeface="Times New Roman" panose="02020603050405020304" charset="0"/>
                <a:cs typeface="Times New Roman" panose="02020603050405020304" charset="0"/>
              </a:rPr>
              <a:t>PostgreSQL</a:t>
            </a:r>
            <a:r>
              <a:rPr lang="en-US" dirty="0" smtClean="0">
                <a:latin typeface="Times New Roman" panose="02020603050405020304" charset="0"/>
                <a:cs typeface="Times New Roman" panose="02020603050405020304" charset="0"/>
              </a:rPr>
              <a:t> server</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Node.js runtime environment for the backend</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Web browser (Firefox/Chrome) for running the frontend</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026920" y="394970"/>
            <a:ext cx="4866005" cy="553085"/>
          </a:xfrm>
          <a:prstGeom prst="rect">
            <a:avLst/>
          </a:prstGeom>
          <a:noFill/>
        </p:spPr>
        <p:txBody>
          <a:bodyPr wrap="square" rtlCol="0">
            <a:spAutoFit/>
          </a:bodyPr>
          <a:lstStyle/>
          <a:p>
            <a:r>
              <a:rPr lang="en-US" sz="3000">
                <a:latin typeface="Times New Roman" panose="02020603050405020304" charset="0"/>
                <a:cs typeface="Times New Roman" panose="02020603050405020304" charset="0"/>
              </a:rPr>
              <a:t>REQUIREMENT ANALYSIS</a:t>
            </a:r>
          </a:p>
        </p:txBody>
      </p:sp>
      <p:sp>
        <p:nvSpPr>
          <p:cNvPr id="6" name="Rectangles 5"/>
          <p:cNvSpPr/>
          <p:nvPr/>
        </p:nvSpPr>
        <p:spPr>
          <a:xfrm>
            <a:off x="8600440" y="0"/>
            <a:ext cx="3625215" cy="6859270"/>
          </a:xfrm>
          <a:prstGeom prst="rect">
            <a:avLst/>
          </a:prstGeom>
          <a:solidFill>
            <a:srgbClr val="522C69"/>
          </a:solidFill>
          <a:ln>
            <a:solidFill>
              <a:srgbClr val="522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457835" y="1378585"/>
            <a:ext cx="4906645" cy="398780"/>
          </a:xfrm>
          <a:prstGeom prst="rect">
            <a:avLst/>
          </a:prstGeom>
          <a:noFill/>
        </p:spPr>
        <p:txBody>
          <a:bodyPr wrap="square" rtlCol="0">
            <a:spAutoFit/>
          </a:bodyPr>
          <a:lstStyle/>
          <a:p>
            <a:r>
              <a:rPr lang="en-US" sz="2000" b="1" dirty="0" smtClean="0">
                <a:latin typeface="Times New Roman" panose="02020603050405020304" charset="0"/>
                <a:cs typeface="Times New Roman" panose="02020603050405020304" charset="0"/>
              </a:rPr>
              <a:t>OTHER </a:t>
            </a:r>
            <a:r>
              <a:rPr lang="en-US" sz="2000" b="1" dirty="0">
                <a:latin typeface="Times New Roman" panose="02020603050405020304" charset="0"/>
                <a:cs typeface="Times New Roman" panose="02020603050405020304" charset="0"/>
              </a:rPr>
              <a:t>REQUIREMENTS</a:t>
            </a:r>
            <a:r>
              <a:rPr lang="en-US" sz="1600" b="1" dirty="0">
                <a:latin typeface="Times New Roman" panose="02020603050405020304" charset="0"/>
                <a:cs typeface="Times New Roman" panose="02020603050405020304" charset="0"/>
              </a:rPr>
              <a:t>	</a:t>
            </a:r>
          </a:p>
        </p:txBody>
      </p:sp>
      <p:sp>
        <p:nvSpPr>
          <p:cNvPr id="7" name="Text Box 6"/>
          <p:cNvSpPr txBox="1"/>
          <p:nvPr/>
        </p:nvSpPr>
        <p:spPr>
          <a:xfrm>
            <a:off x="534035" y="1777365"/>
            <a:ext cx="755552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Access to the previous year question papers of the GATE exam from 2007 to 2024.</a:t>
            </a:r>
            <a:endParaRPr lang="en-US" dirty="0">
              <a:latin typeface="Times New Roman" panose="02020603050405020304" charset="0"/>
              <a:cs typeface="Times New Roman" panose="02020603050405020304" charset="0"/>
            </a:endParaRPr>
          </a:p>
        </p:txBody>
      </p:sp>
      <p:pic>
        <p:nvPicPr>
          <p:cNvPr id="102" name="Picture 101"/>
          <p:cNvPicPr/>
          <p:nvPr/>
        </p:nvPicPr>
        <p:blipFill>
          <a:blip r:embed="rId3"/>
          <a:stretch>
            <a:fillRect/>
          </a:stretch>
        </p:blipFill>
        <p:spPr>
          <a:xfrm>
            <a:off x="8601075" y="1616710"/>
            <a:ext cx="3624580" cy="362458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274570" y="701040"/>
            <a:ext cx="3660775" cy="553085"/>
          </a:xfrm>
          <a:prstGeom prst="rect">
            <a:avLst/>
          </a:prstGeom>
          <a:noFill/>
        </p:spPr>
        <p:txBody>
          <a:bodyPr wrap="square" rtlCol="0">
            <a:spAutoFit/>
          </a:bodyPr>
          <a:lstStyle/>
          <a:p>
            <a:r>
              <a:rPr lang="en-US" sz="3000">
                <a:effectLst>
                  <a:outerShdw blurRad="38100" dist="38100" dir="2700000" algn="tl">
                    <a:srgbClr val="000000">
                      <a:alpha val="43137"/>
                    </a:srgbClr>
                  </a:outerShdw>
                </a:effectLst>
                <a:latin typeface="Times New Roman" panose="02020603050405020304" charset="0"/>
                <a:cs typeface="Times New Roman" panose="02020603050405020304" charset="0"/>
              </a:rPr>
              <a:t>REFERENCE LINKS</a:t>
            </a:r>
            <a:endParaRPr lang="en-US" sz="3000">
              <a:latin typeface="Times New Roman" panose="02020603050405020304" charset="0"/>
              <a:cs typeface="Times New Roman" panose="02020603050405020304" charset="0"/>
            </a:endParaRPr>
          </a:p>
        </p:txBody>
      </p:sp>
      <p:sp>
        <p:nvSpPr>
          <p:cNvPr id="6" name="Rectangles 5"/>
          <p:cNvSpPr/>
          <p:nvPr/>
        </p:nvSpPr>
        <p:spPr>
          <a:xfrm>
            <a:off x="8600440" y="0"/>
            <a:ext cx="3625215" cy="6859270"/>
          </a:xfrm>
          <a:prstGeom prst="rect">
            <a:avLst/>
          </a:prstGeom>
          <a:solidFill>
            <a:srgbClr val="021F27"/>
          </a:solidFill>
          <a:ln>
            <a:solidFill>
              <a:srgbClr val="021F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s 2"/>
          <p:cNvSpPr/>
          <p:nvPr/>
        </p:nvSpPr>
        <p:spPr>
          <a:xfrm>
            <a:off x="9546590" y="2704465"/>
            <a:ext cx="1733550" cy="161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466090" y="1722755"/>
            <a:ext cx="7796530" cy="2585323"/>
          </a:xfrm>
          <a:prstGeom prst="rect">
            <a:avLst/>
          </a:prstGeom>
          <a:noFill/>
        </p:spPr>
        <p:txBody>
          <a:bodyPr wrap="square" rtlCol="0">
            <a:spAutoFit/>
          </a:bodyPr>
          <a:lstStyle/>
          <a:p>
            <a:pPr marL="285750" indent="-285750">
              <a:lnSpc>
                <a:spcPct val="150000"/>
              </a:lnSpc>
            </a:pPr>
            <a:r>
              <a:rPr lang="en-US" b="1" dirty="0">
                <a:latin typeface="Times New Roman" panose="02020603050405020304" charset="0"/>
                <a:cs typeface="Times New Roman" panose="02020603050405020304" charset="0"/>
              </a:rPr>
              <a:t>Research Papers</a:t>
            </a:r>
            <a:r>
              <a:rPr lang="en-US" b="1" dirty="0" smtClean="0">
                <a:latin typeface="Times New Roman" panose="02020603050405020304" charset="0"/>
                <a:cs typeface="Times New Roman" panose="02020603050405020304" charset="0"/>
              </a:rPr>
              <a:t>:</a:t>
            </a:r>
            <a:endParaRPr lang="en-US" b="1"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hlinkClick r:id="rId3"/>
              </a:rPr>
              <a:t>https://www.techscience.com/jai/v6n1/57295</a:t>
            </a: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hlinkClick r:id="rId4"/>
              </a:rPr>
              <a:t>https://ieeexplore.ieee.org/document/9347808</a:t>
            </a: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hlinkClick r:id="rId5"/>
              </a:rPr>
              <a:t>https://arxiv.org/pdf/2203.05794</a:t>
            </a: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hlinkClick r:id="rId6"/>
              </a:rPr>
              <a:t>https://dl.acm.org/doi/10.1145/3534678.3539081</a:t>
            </a: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hlinkClick r:id="rId7"/>
              </a:rPr>
              <a:t>https://github.com/open-spaced-repetition/fsrs4anki/wiki/ABC-of-FSRS</a:t>
            </a:r>
            <a:endParaRPr lang="en-US" dirty="0" smtClean="0">
              <a:latin typeface="Times New Roman" panose="02020603050405020304" charset="0"/>
              <a:cs typeface="Times New Roman" panose="02020603050405020304" charset="0"/>
            </a:endParaRPr>
          </a:p>
        </p:txBody>
      </p:sp>
      <p:pic>
        <p:nvPicPr>
          <p:cNvPr id="105" name="Picture 104"/>
          <p:cNvPicPr/>
          <p:nvPr/>
        </p:nvPicPr>
        <p:blipFill>
          <a:blip r:embed="rId8"/>
          <a:stretch>
            <a:fillRect/>
          </a:stretch>
        </p:blipFill>
        <p:spPr>
          <a:xfrm>
            <a:off x="9144000" y="2165985"/>
            <a:ext cx="2538095" cy="25279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0B0FA"/>
        </a:solidFill>
        <a:effectLst/>
      </p:bgPr>
    </p:bg>
    <p:spTree>
      <p:nvGrpSpPr>
        <p:cNvPr id="1" name=""/>
        <p:cNvGrpSpPr/>
        <p:nvPr/>
      </p:nvGrpSpPr>
      <p:grpSpPr>
        <a:xfrm>
          <a:off x="0" y="0"/>
          <a:ext cx="0" cy="0"/>
          <a:chOff x="0" y="0"/>
          <a:chExt cx="0" cy="0"/>
        </a:xfrm>
      </p:grpSpPr>
      <p:pic>
        <p:nvPicPr>
          <p:cNvPr id="120" name="Picture 119"/>
          <p:cNvPicPr/>
          <p:nvPr/>
        </p:nvPicPr>
        <p:blipFill>
          <a:blip r:embed="rId2"/>
          <a:stretch>
            <a:fillRect/>
          </a:stretch>
        </p:blipFill>
        <p:spPr>
          <a:xfrm>
            <a:off x="927735" y="0"/>
            <a:ext cx="10298430" cy="68586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removebg-preview (1)"/>
          <p:cNvPicPr>
            <a:picLocks noGrp="1" noChangeAspect="1"/>
          </p:cNvPicPr>
          <p:nvPr>
            <p:ph idx="1"/>
          </p:nvPr>
        </p:nvPicPr>
        <p:blipFill>
          <a:blip r:embed="rId2"/>
          <a:srcRect t="19981" r="41659" b="12438"/>
          <a:stretch>
            <a:fillRect/>
          </a:stretch>
        </p:blipFill>
        <p:spPr>
          <a:xfrm>
            <a:off x="-801370" y="11430"/>
            <a:ext cx="7875270" cy="6846570"/>
          </a:xfrm>
          <a:prstGeom prst="rect">
            <a:avLst/>
          </a:prstGeom>
        </p:spPr>
      </p:pic>
      <p:sp>
        <p:nvSpPr>
          <p:cNvPr id="6" name="Text Box 5"/>
          <p:cNvSpPr txBox="1"/>
          <p:nvPr/>
        </p:nvSpPr>
        <p:spPr>
          <a:xfrm>
            <a:off x="5799455" y="502920"/>
            <a:ext cx="3963670" cy="475615"/>
          </a:xfrm>
          <a:prstGeom prst="rect">
            <a:avLst/>
          </a:prstGeom>
          <a:noFill/>
          <a:ln w="12700" cmpd="sng">
            <a:solidFill>
              <a:schemeClr val="tx1"/>
            </a:solidFill>
            <a:prstDash val="solid"/>
          </a:ln>
        </p:spPr>
        <p:txBody>
          <a:bodyPr wrap="none" rtlCol="0">
            <a:spAutoFit/>
          </a:bodyPr>
          <a:lstStyle/>
          <a:p>
            <a:r>
              <a:rPr lang="en-US" sz="2500" b="1">
                <a:solidFill>
                  <a:srgbClr val="68C2BE"/>
                </a:solidFill>
                <a:latin typeface="Times New Roman" panose="02020603050405020304" charset="0"/>
                <a:cs typeface="Times New Roman" panose="02020603050405020304" charset="0"/>
              </a:rPr>
              <a:t>TITLE OF THE PROJECT</a:t>
            </a:r>
          </a:p>
        </p:txBody>
      </p:sp>
      <p:sp>
        <p:nvSpPr>
          <p:cNvPr id="7" name="Text Box 6"/>
          <p:cNvSpPr txBox="1"/>
          <p:nvPr/>
        </p:nvSpPr>
        <p:spPr>
          <a:xfrm>
            <a:off x="7073900" y="2172335"/>
            <a:ext cx="3810000" cy="475615"/>
          </a:xfrm>
          <a:prstGeom prst="rect">
            <a:avLst/>
          </a:prstGeom>
          <a:noFill/>
          <a:ln w="12700" cmpd="sng">
            <a:solidFill>
              <a:schemeClr val="tx1"/>
            </a:solidFill>
            <a:prstDash val="solid"/>
          </a:ln>
        </p:spPr>
        <p:txBody>
          <a:bodyPr wrap="none" rtlCol="0">
            <a:spAutoFit/>
          </a:bodyPr>
          <a:lstStyle/>
          <a:p>
            <a:r>
              <a:rPr lang="en-US" sz="2500" b="1">
                <a:solidFill>
                  <a:srgbClr val="7C3138"/>
                </a:solidFill>
                <a:latin typeface="Times New Roman" panose="02020603050405020304" charset="0"/>
                <a:cs typeface="Times New Roman" panose="02020603050405020304" charset="0"/>
              </a:rPr>
              <a:t>PROBLEM STATEMENT</a:t>
            </a:r>
          </a:p>
        </p:txBody>
      </p:sp>
      <p:sp>
        <p:nvSpPr>
          <p:cNvPr id="8" name="Text Box 7"/>
          <p:cNvSpPr txBox="1"/>
          <p:nvPr/>
        </p:nvSpPr>
        <p:spPr>
          <a:xfrm>
            <a:off x="7073900" y="4298950"/>
            <a:ext cx="3658870" cy="475615"/>
          </a:xfrm>
          <a:prstGeom prst="rect">
            <a:avLst/>
          </a:prstGeom>
          <a:noFill/>
          <a:ln>
            <a:solidFill>
              <a:schemeClr val="tx1"/>
            </a:solidFill>
          </a:ln>
        </p:spPr>
        <p:txBody>
          <a:bodyPr wrap="none" rtlCol="0">
            <a:spAutoFit/>
          </a:bodyPr>
          <a:lstStyle/>
          <a:p>
            <a:r>
              <a:rPr lang="en-US" sz="2500" b="1">
                <a:solidFill>
                  <a:srgbClr val="A9CE59"/>
                </a:solidFill>
                <a:latin typeface="Times New Roman" panose="02020603050405020304" charset="0"/>
                <a:cs typeface="Times New Roman" panose="02020603050405020304" charset="0"/>
              </a:rPr>
              <a:t>LITERATURE REVIEW</a:t>
            </a:r>
          </a:p>
        </p:txBody>
      </p:sp>
      <p:sp>
        <p:nvSpPr>
          <p:cNvPr id="9" name="Text Box 8"/>
          <p:cNvSpPr txBox="1"/>
          <p:nvPr/>
        </p:nvSpPr>
        <p:spPr>
          <a:xfrm>
            <a:off x="5799455" y="5994400"/>
            <a:ext cx="4247515" cy="475615"/>
          </a:xfrm>
          <a:prstGeom prst="rect">
            <a:avLst/>
          </a:prstGeom>
          <a:noFill/>
          <a:ln>
            <a:solidFill>
              <a:schemeClr val="tx1"/>
            </a:solidFill>
          </a:ln>
        </p:spPr>
        <p:txBody>
          <a:bodyPr wrap="none" rtlCol="0">
            <a:spAutoFit/>
          </a:bodyPr>
          <a:lstStyle/>
          <a:p>
            <a:r>
              <a:rPr lang="en-US" sz="2500" b="1">
                <a:solidFill>
                  <a:srgbClr val="68C2BE"/>
                </a:solidFill>
                <a:latin typeface="Times New Roman" panose="02020603050405020304" charset="0"/>
                <a:cs typeface="Times New Roman" panose="02020603050405020304" charset="0"/>
              </a:rPr>
              <a:t>REQUIREMENT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589" y="1066318"/>
            <a:ext cx="8238490" cy="5909310"/>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A “One size fits all” approach doesn’t always work in learning. There is a need to personalize the learning approach for every student. But, not everyone can afford personal teachers/tutors. But, it is possible to build a software system which can cater to the unique learning needs of every student.</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NEET, JEE, GATE, CAT are some of the toughest competitive exams in the world. To score well in such exams, smart work is as important as hard work. All of these exams are objective. So, it is easy to design a system which can test the learning progress of students on demand, and tailor their learning based on their strengths and weaknesses.</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identify the strengths and weakness of students, we need to categorize questions subject-wise, and if possible topic-wise. We propose an AI-based solution for question-categorization.</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Research into cognitive science has uncovered the benefits of learning techniques like Spaced repetition, active recall testing etc. According to this research, spaced repetition and active recall testing are crucial to improve long-term memory. Since exams like JEE, GATE etc. have vast syllabi, students can’t rely on just short-term memory. We propose to implement a scheduling algorithm for spaced repetition, based on the concept of “the forgetting curve”.</a:t>
            </a:r>
          </a:p>
        </p:txBody>
      </p:sp>
      <p:sp>
        <p:nvSpPr>
          <p:cNvPr id="5" name="Text Box 4"/>
          <p:cNvSpPr txBox="1"/>
          <p:nvPr/>
        </p:nvSpPr>
        <p:spPr>
          <a:xfrm>
            <a:off x="2773142" y="516890"/>
            <a:ext cx="4311015" cy="553085"/>
          </a:xfrm>
          <a:prstGeom prst="rect">
            <a:avLst/>
          </a:prstGeom>
          <a:noFill/>
        </p:spPr>
        <p:txBody>
          <a:bodyPr wrap="square" rtlCol="0">
            <a:spAutoFit/>
          </a:bodyPr>
          <a:lstStyle/>
          <a:p>
            <a:r>
              <a:rPr lang="en-US" sz="30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INTRODUCTION</a:t>
            </a:r>
            <a:endParaRPr lang="en-US" sz="3000" dirty="0">
              <a:latin typeface="Times New Roman" panose="02020603050405020304" charset="0"/>
              <a:cs typeface="Times New Roman" panose="02020603050405020304" charset="0"/>
            </a:endParaRPr>
          </a:p>
        </p:txBody>
      </p:sp>
      <p:sp>
        <p:nvSpPr>
          <p:cNvPr id="6" name="Rectangles 5"/>
          <p:cNvSpPr/>
          <p:nvPr/>
        </p:nvSpPr>
        <p:spPr>
          <a:xfrm>
            <a:off x="8600440" y="0"/>
            <a:ext cx="3625215" cy="6859270"/>
          </a:xfrm>
          <a:prstGeom prst="rect">
            <a:avLst/>
          </a:prstGeom>
          <a:solidFill>
            <a:srgbClr val="FFF7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p:cNvPicPr/>
          <p:nvPr/>
        </p:nvPicPr>
        <p:blipFill>
          <a:blip r:embed="rId3"/>
          <a:stretch>
            <a:fillRect/>
          </a:stretch>
        </p:blipFill>
        <p:spPr>
          <a:xfrm>
            <a:off x="8600440" y="1539240"/>
            <a:ext cx="3627120" cy="36271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589" y="1066318"/>
            <a:ext cx="8238490" cy="3970318"/>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build an AI-based topic model, which can categorize exam questions based on subject, and if possible sub-topic.</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build a complete software system, for testing and evaluating students, using quizzes based on objective exam questions.</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build a data visualization tool, to analyze the strengths and weakness of students in various subject areas, and topics.</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implement, and if necessary customize, a spaced repetition algorithm, to schedule objective exam questions. </a:t>
            </a:r>
          </a:p>
          <a:p>
            <a:pPr marL="285750" indent="-285750">
              <a:lnSpc>
                <a:spcPct val="10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dirty="0" smtClean="0">
                <a:latin typeface="Times New Roman" panose="02020603050405020304" charset="0"/>
                <a:cs typeface="Times New Roman" panose="02020603050405020304" charset="0"/>
              </a:rPr>
              <a:t>To build, test, and deploy a personalized learning system which caters to students studying for the Computer Science paper of the GATE exam.</a:t>
            </a:r>
          </a:p>
        </p:txBody>
      </p:sp>
      <p:sp>
        <p:nvSpPr>
          <p:cNvPr id="5" name="Text Box 4"/>
          <p:cNvSpPr txBox="1"/>
          <p:nvPr/>
        </p:nvSpPr>
        <p:spPr>
          <a:xfrm>
            <a:off x="2204720" y="516890"/>
            <a:ext cx="4311015" cy="553085"/>
          </a:xfrm>
          <a:prstGeom prst="rect">
            <a:avLst/>
          </a:prstGeom>
          <a:noFill/>
        </p:spPr>
        <p:txBody>
          <a:bodyPr wrap="square" rtlCol="0">
            <a:spAutoFit/>
          </a:bodyPr>
          <a:lstStyle/>
          <a:p>
            <a:r>
              <a:rPr lang="en-US" sz="3000" dirty="0">
                <a:effectLst>
                  <a:outerShdw blurRad="38100" dist="38100" dir="2700000" algn="tl">
                    <a:srgbClr val="000000">
                      <a:alpha val="43137"/>
                    </a:srgbClr>
                  </a:outerShdw>
                </a:effectLst>
                <a:latin typeface="Times New Roman" panose="02020603050405020304" charset="0"/>
                <a:cs typeface="Times New Roman" panose="02020603050405020304" charset="0"/>
              </a:rPr>
              <a:t>PROBLEM STATEMENT</a:t>
            </a:r>
            <a:endParaRPr lang="en-US" sz="3000" dirty="0">
              <a:latin typeface="Times New Roman" panose="02020603050405020304" charset="0"/>
              <a:cs typeface="Times New Roman" panose="02020603050405020304" charset="0"/>
            </a:endParaRPr>
          </a:p>
        </p:txBody>
      </p:sp>
      <p:sp>
        <p:nvSpPr>
          <p:cNvPr id="6" name="Rectangles 5"/>
          <p:cNvSpPr/>
          <p:nvPr/>
        </p:nvSpPr>
        <p:spPr>
          <a:xfrm>
            <a:off x="8600440" y="0"/>
            <a:ext cx="3625215" cy="6859270"/>
          </a:xfrm>
          <a:prstGeom prst="rect">
            <a:avLst/>
          </a:prstGeom>
          <a:solidFill>
            <a:srgbClr val="FFF7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p:cNvPicPr/>
          <p:nvPr/>
        </p:nvPicPr>
        <p:blipFill>
          <a:blip r:embed="rId3"/>
          <a:stretch>
            <a:fillRect/>
          </a:stretch>
        </p:blipFill>
        <p:spPr>
          <a:xfrm>
            <a:off x="8600440" y="1539240"/>
            <a:ext cx="3627120" cy="362712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8600440" y="0"/>
            <a:ext cx="3625215" cy="6859270"/>
          </a:xfrm>
          <a:prstGeom prst="rect">
            <a:avLst/>
          </a:prstGeom>
          <a:solidFill>
            <a:srgbClr val="FFB6C1"/>
          </a:solidFill>
          <a:ln>
            <a:solidFill>
              <a:srgbClr val="FFB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p:nvPr/>
        </p:nvPicPr>
        <p:blipFill>
          <a:blip r:embed="rId3"/>
          <a:stretch>
            <a:fillRect/>
          </a:stretch>
        </p:blipFill>
        <p:spPr>
          <a:xfrm>
            <a:off x="8600440" y="2348865"/>
            <a:ext cx="3623310" cy="2216150"/>
          </a:xfrm>
          <a:prstGeom prst="rect">
            <a:avLst/>
          </a:prstGeom>
          <a:noFill/>
          <a:ln w="9525">
            <a:noFill/>
          </a:ln>
        </p:spPr>
      </p:pic>
      <p:pic>
        <p:nvPicPr>
          <p:cNvPr id="4" name="Picture 3" descr="15BC249C-395E-4BB9-807A-43E6A10E20A2"/>
          <p:cNvPicPr>
            <a:picLocks noChangeAspect="1"/>
          </p:cNvPicPr>
          <p:nvPr/>
        </p:nvPicPr>
        <p:blipFill>
          <a:blip r:embed="rId4" cstate="print"/>
          <a:stretch>
            <a:fillRect/>
          </a:stretch>
        </p:blipFill>
        <p:spPr>
          <a:xfrm>
            <a:off x="8600440" y="2406650"/>
            <a:ext cx="3615690" cy="2105025"/>
          </a:xfrm>
          <a:prstGeom prst="rect">
            <a:avLst/>
          </a:prstGeom>
        </p:spPr>
      </p:pic>
      <p:sp>
        <p:nvSpPr>
          <p:cNvPr id="2" name="Text Box 1"/>
          <p:cNvSpPr txBox="1"/>
          <p:nvPr/>
        </p:nvSpPr>
        <p:spPr>
          <a:xfrm>
            <a:off x="9916160" y="3536315"/>
            <a:ext cx="309880" cy="368300"/>
          </a:xfrm>
          <a:prstGeom prst="rect">
            <a:avLst/>
          </a:prstGeom>
          <a:noFill/>
        </p:spPr>
        <p:txBody>
          <a:bodyPr wrap="none" rtlCol="0">
            <a:spAutoFit/>
          </a:bodyPr>
          <a:lstStyle/>
          <a:p>
            <a:endParaRPr lang="en-US"/>
          </a:p>
        </p:txBody>
      </p:sp>
      <p:sp>
        <p:nvSpPr>
          <p:cNvPr id="7" name="Text Box 6"/>
          <p:cNvSpPr txBox="1"/>
          <p:nvPr/>
        </p:nvSpPr>
        <p:spPr>
          <a:xfrm>
            <a:off x="9051925" y="3315335"/>
            <a:ext cx="2712720" cy="398780"/>
          </a:xfrm>
          <a:prstGeom prst="rect">
            <a:avLst/>
          </a:prstGeom>
          <a:noFill/>
        </p:spPr>
        <p:txBody>
          <a:bodyPr wrap="square" rtlCol="0">
            <a:spAutoFit/>
          </a:bodyPr>
          <a:lstStyle/>
          <a:p>
            <a:pPr algn="ctr"/>
            <a:r>
              <a:rPr lang="en-US" sz="2000" b="1">
                <a:solidFill>
                  <a:schemeClr val="bg1"/>
                </a:solidFill>
                <a:latin typeface="Times New Roman" panose="02020603050405020304" charset="0"/>
                <a:cs typeface="Times New Roman" panose="02020603050405020304" charset="0"/>
              </a:rPr>
              <a:t>EXISTING SYSTEM</a:t>
            </a:r>
          </a:p>
        </p:txBody>
      </p:sp>
      <p:sp>
        <p:nvSpPr>
          <p:cNvPr id="5" name="Text Box 4"/>
          <p:cNvSpPr txBox="1"/>
          <p:nvPr/>
        </p:nvSpPr>
        <p:spPr>
          <a:xfrm>
            <a:off x="2656205" y="685165"/>
            <a:ext cx="4018985" cy="477054"/>
          </a:xfrm>
          <a:prstGeom prst="rect">
            <a:avLst/>
          </a:prstGeom>
          <a:noFill/>
        </p:spPr>
        <p:txBody>
          <a:bodyPr wrap="none" rtlCol="0">
            <a:spAutoFit/>
          </a:bodyPr>
          <a:lstStyle/>
          <a:p>
            <a:r>
              <a:rPr lang="en-US" sz="2500" b="1" dirty="0" smtClean="0">
                <a:latin typeface="Times New Roman" panose="02020603050405020304" charset="0"/>
                <a:cs typeface="Times New Roman" panose="02020603050405020304" charset="0"/>
              </a:rPr>
              <a:t>EXISTING APPROACHES</a:t>
            </a:r>
            <a:endParaRPr lang="en-US" sz="2500" b="1" dirty="0">
              <a:latin typeface="Times New Roman" panose="02020603050405020304" charset="0"/>
              <a:cs typeface="Times New Roman" panose="02020603050405020304" charset="0"/>
            </a:endParaRPr>
          </a:p>
        </p:txBody>
      </p:sp>
      <p:sp>
        <p:nvSpPr>
          <p:cNvPr id="9" name="Text Box 8"/>
          <p:cNvSpPr txBox="1"/>
          <p:nvPr/>
        </p:nvSpPr>
        <p:spPr>
          <a:xfrm>
            <a:off x="339090" y="1136823"/>
            <a:ext cx="7754620" cy="5493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The key research areas that we need to explore for our project are : </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1.) Topic Modeling</a:t>
            </a: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2.) Spaced repetition algorithms</a:t>
            </a:r>
          </a:p>
          <a:p>
            <a:pPr marL="285750" indent="-285750">
              <a:lnSpc>
                <a:spcPct val="15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Topic Modeling based on Latent </a:t>
            </a:r>
            <a:r>
              <a:rPr lang="en-US" dirty="0" err="1" smtClean="0">
                <a:latin typeface="Times New Roman" panose="02020603050405020304" charset="0"/>
                <a:cs typeface="Times New Roman" panose="02020603050405020304" charset="0"/>
              </a:rPr>
              <a:t>Dirichlet</a:t>
            </a:r>
            <a:r>
              <a:rPr lang="en-US" dirty="0" smtClean="0">
                <a:latin typeface="Times New Roman" panose="02020603050405020304" charset="0"/>
                <a:cs typeface="Times New Roman" panose="02020603050405020304" charset="0"/>
              </a:rPr>
              <a:t> allocation is very popular. It is based on Bayesian networks. But it has its limitations, because it ignores sentence structure, and is not </a:t>
            </a:r>
            <a:r>
              <a:rPr lang="en-US" smtClean="0">
                <a:latin typeface="Times New Roman" panose="02020603050405020304" charset="0"/>
                <a:cs typeface="Times New Roman" panose="02020603050405020304" charset="0"/>
              </a:rPr>
              <a:t>hierarchical. Unsupervised learning approaches like clustering are also used. But they are computationally complex.</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smtClean="0">
                <a:latin typeface="Times New Roman" panose="02020603050405020304" charset="0"/>
                <a:cs typeface="Times New Roman" panose="02020603050405020304" charset="0"/>
              </a:rPr>
              <a:t>Anki is a flashcard program for memorization of short pieces of information. It implements the SM-2 spaced repetition algorithm. While it uses the spaced repetition technique, there is no scope for jumbling of choices in MCQ-based questions. It offers neither subject-wise analysis of strengths and weaknesses, nor subject-weighted scheduling.</a:t>
            </a:r>
            <a:endParaRPr lang="en-US" dirty="0" smtClean="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8600440" y="0"/>
            <a:ext cx="3625215" cy="6859270"/>
          </a:xfrm>
          <a:prstGeom prst="rect">
            <a:avLst/>
          </a:prstGeom>
          <a:solidFill>
            <a:srgbClr val="FFB6C1"/>
          </a:solidFill>
          <a:ln>
            <a:solidFill>
              <a:srgbClr val="FFB6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p:nvPr/>
        </p:nvPicPr>
        <p:blipFill>
          <a:blip r:embed="rId2"/>
          <a:stretch>
            <a:fillRect/>
          </a:stretch>
        </p:blipFill>
        <p:spPr>
          <a:xfrm>
            <a:off x="8600440" y="2348865"/>
            <a:ext cx="3623310" cy="2216150"/>
          </a:xfrm>
          <a:prstGeom prst="rect">
            <a:avLst/>
          </a:prstGeom>
          <a:noFill/>
          <a:ln w="9525">
            <a:noFill/>
          </a:ln>
        </p:spPr>
      </p:pic>
      <p:sp>
        <p:nvSpPr>
          <p:cNvPr id="3" name="Text Box 2"/>
          <p:cNvSpPr txBox="1"/>
          <p:nvPr/>
        </p:nvSpPr>
        <p:spPr>
          <a:xfrm>
            <a:off x="101600" y="1624965"/>
            <a:ext cx="8289925" cy="4247317"/>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We propose to build a topic model based on either Neural Topic Models or a transformer-architecture-based language model like BERT or T5.</a:t>
            </a:r>
          </a:p>
          <a:p>
            <a:pPr marL="285750" indent="-285750">
              <a:lnSpc>
                <a:spcPct val="150000"/>
              </a:lnSpc>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We propose to build a dynamic web application based on the client-server model, for testing and evaluating students.</a:t>
            </a:r>
          </a:p>
          <a:p>
            <a:pPr marL="285750" indent="-285750">
              <a:lnSpc>
                <a:spcPct val="15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smtClean="0">
                <a:latin typeface="Times New Roman" panose="02020603050405020304" charset="0"/>
                <a:cs typeface="Times New Roman" panose="02020603050405020304" charset="0"/>
              </a:rPr>
              <a:t>We propose to implement the FSRS Spaced Repetition Algorithm, which is a more modern algorithm compared to the SM-2 algorithm which was released in 1987.</a:t>
            </a:r>
          </a:p>
          <a:p>
            <a:pPr marL="285750" indent="-285750">
              <a:lnSpc>
                <a:spcPct val="15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US" dirty="0" smtClean="0">
              <a:latin typeface="Times New Roman" panose="02020603050405020304" charset="0"/>
              <a:cs typeface="Times New Roman" panose="02020603050405020304" charset="0"/>
            </a:endParaRPr>
          </a:p>
        </p:txBody>
      </p:sp>
      <p:pic>
        <p:nvPicPr>
          <p:cNvPr id="4" name="Picture 3" descr="15BC249C-395E-4BB9-807A-43E6A10E20A2"/>
          <p:cNvPicPr>
            <a:picLocks noChangeAspect="1"/>
          </p:cNvPicPr>
          <p:nvPr/>
        </p:nvPicPr>
        <p:blipFill>
          <a:blip r:embed="rId3" cstate="print"/>
          <a:stretch>
            <a:fillRect/>
          </a:stretch>
        </p:blipFill>
        <p:spPr>
          <a:xfrm>
            <a:off x="8600440" y="2406650"/>
            <a:ext cx="3615690" cy="2105025"/>
          </a:xfrm>
          <a:prstGeom prst="rect">
            <a:avLst/>
          </a:prstGeom>
        </p:spPr>
      </p:pic>
      <p:sp>
        <p:nvSpPr>
          <p:cNvPr id="7" name="Text Box 6"/>
          <p:cNvSpPr txBox="1"/>
          <p:nvPr/>
        </p:nvSpPr>
        <p:spPr>
          <a:xfrm>
            <a:off x="9196070" y="3356610"/>
            <a:ext cx="2424430" cy="368300"/>
          </a:xfrm>
          <a:prstGeom prst="rect">
            <a:avLst/>
          </a:prstGeom>
          <a:noFill/>
        </p:spPr>
        <p:txBody>
          <a:bodyPr wrap="none" rtlCol="0" anchor="t">
            <a:spAutoFit/>
          </a:bodyPr>
          <a:lstStyle/>
          <a:p>
            <a:pPr algn="ctr"/>
            <a:r>
              <a:rPr lang="en-US" b="1">
                <a:solidFill>
                  <a:schemeClr val="bg1"/>
                </a:solidFill>
                <a:latin typeface="Times New Roman" panose="02020603050405020304" charset="0"/>
                <a:cs typeface="Times New Roman" panose="02020603050405020304" charset="0"/>
                <a:sym typeface="+mn-ea"/>
              </a:rPr>
              <a:t>PROPOSED SYSTEM</a:t>
            </a:r>
            <a:endParaRPr lang="en-US"/>
          </a:p>
        </p:txBody>
      </p:sp>
      <p:sp>
        <p:nvSpPr>
          <p:cNvPr id="2" name="Text Box 1"/>
          <p:cNvSpPr txBox="1"/>
          <p:nvPr/>
        </p:nvSpPr>
        <p:spPr>
          <a:xfrm>
            <a:off x="2294255" y="617220"/>
            <a:ext cx="3295015" cy="475615"/>
          </a:xfrm>
          <a:prstGeom prst="rect">
            <a:avLst/>
          </a:prstGeom>
          <a:noFill/>
        </p:spPr>
        <p:txBody>
          <a:bodyPr wrap="none" rtlCol="0">
            <a:spAutoFit/>
          </a:bodyPr>
          <a:lstStyle/>
          <a:p>
            <a:r>
              <a:rPr lang="en-US" sz="2500" b="1">
                <a:latin typeface="Times New Roman" panose="02020603050405020304" charset="0"/>
                <a:cs typeface="Times New Roman" panose="02020603050405020304" charset="0"/>
              </a:rPr>
              <a:t>PROPOSED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1600" y="1021492"/>
            <a:ext cx="8328660" cy="5647700"/>
          </a:xfrm>
          <a:prstGeom prst="rect">
            <a:avLst/>
          </a:prstGeom>
          <a:noFill/>
        </p:spPr>
        <p:txBody>
          <a:bodyPr wrap="square" rtlCol="0">
            <a:spAutoFit/>
          </a:bodyPr>
          <a:lstStyle/>
          <a:p>
            <a:r>
              <a:rPr lang="en-IN" sz="2000" b="1" dirty="0" smtClean="0">
                <a:latin typeface="Times New Roman" panose="02020603050405020304" charset="0"/>
                <a:cs typeface="Times New Roman" panose="02020603050405020304" charset="0"/>
              </a:rPr>
              <a:t>Enhancing Exam Preparation through Topic Modelling and Key Topic Identification </a:t>
            </a:r>
          </a:p>
          <a:p>
            <a:r>
              <a:rPr lang="en-US" dirty="0" smtClean="0">
                <a:latin typeface="Times New Roman" panose="02020603050405020304" charset="0"/>
                <a:cs typeface="Times New Roman" panose="02020603050405020304" charset="0"/>
              </a:rPr>
              <a:t>Published to: </a:t>
            </a:r>
            <a:r>
              <a:rPr lang="fr-FR" dirty="0" smtClean="0">
                <a:latin typeface="Times New Roman" panose="02020603050405020304" charset="0"/>
                <a:cs typeface="Times New Roman" panose="02020603050405020304" charset="0"/>
              </a:rPr>
              <a:t>Journal on </a:t>
            </a:r>
            <a:r>
              <a:rPr lang="fr-FR" dirty="0" err="1" smtClean="0">
                <a:latin typeface="Times New Roman" panose="02020603050405020304" charset="0"/>
                <a:cs typeface="Times New Roman" panose="02020603050405020304" charset="0"/>
              </a:rPr>
              <a:t>Artificial</a:t>
            </a:r>
            <a:r>
              <a:rPr lang="fr-FR" dirty="0" smtClean="0">
                <a:latin typeface="Times New Roman" panose="02020603050405020304" charset="0"/>
                <a:cs typeface="Times New Roman" panose="02020603050405020304" charset="0"/>
              </a:rPr>
              <a:t> Intelligence 2024, 6, 177-192.</a:t>
            </a:r>
            <a:r>
              <a:rPr lang="en-US" dirty="0" smtClean="0">
                <a:latin typeface="Times New Roman" panose="02020603050405020304" charset="0"/>
                <a:cs typeface="Times New Roman" panose="02020603050405020304" charset="0"/>
              </a:rPr>
              <a:t> </a:t>
            </a:r>
          </a:p>
          <a:p>
            <a:pPr>
              <a:lnSpc>
                <a:spcPct val="150000"/>
              </a:lnSpc>
            </a:pPr>
            <a:r>
              <a:rPr lang="en-US" sz="2000" b="1" dirty="0" smtClean="0">
                <a:latin typeface="Times New Roman" panose="02020603050405020304" charset="0"/>
                <a:cs typeface="Times New Roman" panose="02020603050405020304" charset="0"/>
              </a:rPr>
              <a:t>Keywords</a:t>
            </a:r>
            <a:r>
              <a:rPr lang="en-US" sz="2000" dirty="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Topic modeling; document layout segmentation; optical character recognition; latent </a:t>
            </a:r>
            <a:r>
              <a:rPr lang="en-US" dirty="0" err="1" smtClean="0">
                <a:latin typeface="Times New Roman" panose="02020603050405020304" charset="0"/>
                <a:cs typeface="Times New Roman" panose="02020603050405020304" charset="0"/>
              </a:rPr>
              <a:t>dirichlet</a:t>
            </a:r>
            <a:r>
              <a:rPr lang="en-US" dirty="0" smtClean="0">
                <a:latin typeface="Times New Roman" panose="02020603050405020304" charset="0"/>
                <a:cs typeface="Times New Roman" panose="02020603050405020304" charset="0"/>
              </a:rPr>
              <a:t> allocation</a:t>
            </a:r>
            <a:endParaRPr lang="en-US" dirty="0">
              <a:latin typeface="Times New Roman" panose="02020603050405020304" charset="0"/>
              <a:cs typeface="Times New Roman" panose="02020603050405020304" charset="0"/>
            </a:endParaRPr>
          </a:p>
          <a:p>
            <a:pPr>
              <a:lnSpc>
                <a:spcPct val="150000"/>
              </a:lnSpc>
            </a:pPr>
            <a:r>
              <a:rPr lang="en-US" sz="2000" b="1" dirty="0">
                <a:latin typeface="Times New Roman" panose="02020603050405020304" charset="0"/>
                <a:cs typeface="Times New Roman" panose="02020603050405020304" charset="0"/>
              </a:rPr>
              <a:t>Review</a:t>
            </a:r>
            <a:r>
              <a:rPr lang="en-US" sz="2000" dirty="0" smtClean="0">
                <a:latin typeface="Times New Roman" panose="02020603050405020304" charset="0"/>
                <a:cs typeface="Times New Roman" panose="02020603050405020304" charset="0"/>
              </a:rPr>
              <a:t>:</a:t>
            </a:r>
          </a:p>
          <a:p>
            <a:pPr marL="285750" indent="-285750">
              <a:lnSpc>
                <a:spcPct val="150000"/>
              </a:lnSpc>
              <a:buFont typeface="Arial" panose="020B0604020202020204" pitchFamily="34" charset="0"/>
              <a:buChar char="•"/>
            </a:pPr>
            <a:r>
              <a:rPr lang="en-US" sz="1600" dirty="0" smtClean="0">
                <a:latin typeface="Times New Roman" panose="02020603050405020304" charset="0"/>
                <a:cs typeface="Times New Roman" panose="02020603050405020304" charset="0"/>
              </a:rPr>
              <a:t>In this article, the authors </a:t>
            </a:r>
            <a:r>
              <a:rPr lang="en-IN" sz="1600" dirty="0" smtClean="0">
                <a:latin typeface="Times New Roman" panose="02020603050405020304" charset="0"/>
                <a:cs typeface="Times New Roman" panose="02020603050405020304" charset="0"/>
              </a:rPr>
              <a:t>aim to develop a system that utilizes machine learning and topic modelling to identify and rank key topics from historical exam papers, aiding students in efficient exam preparation. </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The process involves three stages:  (</a:t>
            </a:r>
            <a:r>
              <a:rPr lang="en-IN" sz="1600" dirty="0" err="1" smtClean="0">
                <a:latin typeface="Times New Roman" panose="02020603050405020304" charset="0"/>
                <a:cs typeface="Times New Roman" panose="02020603050405020304" charset="0"/>
              </a:rPr>
              <a:t>i</a:t>
            </a:r>
            <a:r>
              <a:rPr lang="en-IN" sz="1600" dirty="0" smtClean="0">
                <a:latin typeface="Times New Roman" panose="02020603050405020304" charset="0"/>
                <a:cs typeface="Times New Roman" panose="02020603050405020304" charset="0"/>
              </a:rPr>
              <a:t>) Using deep-learning techniques to separate text from non-textual content in past exam papers, </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(ii) Text Extraction and Processing using OCR to convert images into machine-readable text,</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(iii) Topic Modelling with LDA to identify key topics covered in the exams.</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Their research demonstrates the effectiveness of the proposed method in identifying and prioritizing key topics from exam papers.</a:t>
            </a:r>
            <a:endParaRPr lang="en-US" sz="1600" dirty="0">
              <a:latin typeface="Times New Roman" panose="02020603050405020304" charset="0"/>
              <a:cs typeface="Times New Roman" panose="02020603050405020304" charset="0"/>
            </a:endParaRPr>
          </a:p>
        </p:txBody>
      </p:sp>
      <p:sp>
        <p:nvSpPr>
          <p:cNvPr id="5" name="Text Box 4"/>
          <p:cNvSpPr txBox="1"/>
          <p:nvPr/>
        </p:nvSpPr>
        <p:spPr>
          <a:xfrm>
            <a:off x="2679065" y="498475"/>
            <a:ext cx="2971800" cy="553085"/>
          </a:xfrm>
          <a:prstGeom prst="rect">
            <a:avLst/>
          </a:prstGeom>
          <a:noFill/>
        </p:spPr>
        <p:txBody>
          <a:bodyPr wrap="square" rtlCol="0">
            <a:spAutoFit/>
          </a:bodyPr>
          <a:lstStyle/>
          <a:p>
            <a:r>
              <a:rPr lang="en-US" sz="3000">
                <a:effectLst>
                  <a:outerShdw blurRad="38100" dist="38100" dir="2700000" algn="tl">
                    <a:srgbClr val="000000">
                      <a:alpha val="43137"/>
                    </a:srgbClr>
                  </a:outerShdw>
                </a:effectLst>
                <a:latin typeface="Times New Roman" panose="02020603050405020304" charset="0"/>
                <a:cs typeface="Times New Roman" panose="02020603050405020304" charset="0"/>
              </a:rPr>
              <a:t>Literature </a:t>
            </a:r>
            <a:r>
              <a:rPr lang="en-US" sz="3000">
                <a:latin typeface="Times New Roman" panose="02020603050405020304" charset="0"/>
                <a:cs typeface="Times New Roman" panose="02020603050405020304" charset="0"/>
              </a:rPr>
              <a:t>Review</a:t>
            </a:r>
          </a:p>
        </p:txBody>
      </p:sp>
      <p:sp>
        <p:nvSpPr>
          <p:cNvPr id="6" name="Rectangles 5"/>
          <p:cNvSpPr/>
          <p:nvPr/>
        </p:nvSpPr>
        <p:spPr>
          <a:xfrm>
            <a:off x="8600440" y="0"/>
            <a:ext cx="3625215" cy="6859270"/>
          </a:xfrm>
          <a:prstGeom prst="rect">
            <a:avLst/>
          </a:prstGeom>
          <a:solidFill>
            <a:srgbClr val="56C6D4"/>
          </a:solidFill>
          <a:ln>
            <a:solidFill>
              <a:srgbClr val="56C6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3"/>
          <a:stretch>
            <a:fillRect/>
          </a:stretch>
        </p:blipFill>
        <p:spPr>
          <a:xfrm>
            <a:off x="8599805" y="1850390"/>
            <a:ext cx="3625850" cy="242633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0975" y="1284605"/>
            <a:ext cx="8238490" cy="4093428"/>
          </a:xfrm>
          <a:prstGeom prst="rect">
            <a:avLst/>
          </a:prstGeom>
          <a:noFill/>
        </p:spPr>
        <p:txBody>
          <a:bodyPr wrap="square" rtlCol="0">
            <a:spAutoFit/>
          </a:bodyPr>
          <a:lstStyle/>
          <a:p>
            <a:r>
              <a:rPr lang="en-IN" sz="2000" b="1" dirty="0" smtClean="0">
                <a:latin typeface="Times New Roman" panose="02020603050405020304" charset="0"/>
                <a:cs typeface="Times New Roman" panose="02020603050405020304" charset="0"/>
              </a:rPr>
              <a:t>Clustering Introductory Computer Science Exercises Using Topic </a:t>
            </a:r>
            <a:r>
              <a:rPr lang="en-IN" sz="2000" b="1" dirty="0" err="1" smtClean="0">
                <a:latin typeface="Times New Roman" panose="02020603050405020304" charset="0"/>
                <a:cs typeface="Times New Roman" panose="02020603050405020304" charset="0"/>
              </a:rPr>
              <a:t>Modeling</a:t>
            </a:r>
            <a:r>
              <a:rPr lang="en-IN" sz="2000" b="1" dirty="0" smtClean="0">
                <a:latin typeface="Times New Roman" panose="02020603050405020304" charset="0"/>
                <a:cs typeface="Times New Roman" panose="02020603050405020304" charset="0"/>
              </a:rPr>
              <a:t> Methods </a:t>
            </a:r>
          </a:p>
          <a:p>
            <a:r>
              <a:rPr lang="en-US" dirty="0" smtClean="0">
                <a:latin typeface="Times New Roman" panose="02020603050405020304" charset="0"/>
                <a:cs typeface="Times New Roman" panose="02020603050405020304" charset="0"/>
              </a:rPr>
              <a:t>Published </a:t>
            </a:r>
            <a:r>
              <a:rPr lang="en-US" dirty="0">
                <a:latin typeface="Times New Roman" panose="02020603050405020304" charset="0"/>
                <a:cs typeface="Times New Roman" panose="02020603050405020304" charset="0"/>
              </a:rPr>
              <a:t>to: </a:t>
            </a:r>
            <a:r>
              <a:rPr lang="en-IN" dirty="0" smtClean="0">
                <a:latin typeface="Times New Roman" panose="02020603050405020304" charset="0"/>
                <a:cs typeface="Times New Roman" panose="02020603050405020304" charset="0"/>
                <a:sym typeface="+mn-ea"/>
              </a:rPr>
              <a:t>IEEE Transactions on Learning Technologies ( Volume: 14, Issue: 1, February 2021) </a:t>
            </a:r>
          </a:p>
          <a:p>
            <a:endParaRPr lang="en-IN" dirty="0" smtClean="0">
              <a:latin typeface="Times New Roman" panose="02020603050405020304" charset="0"/>
              <a:cs typeface="Times New Roman" panose="02020603050405020304" charset="0"/>
              <a:sym typeface="+mn-ea"/>
            </a:endParaRPr>
          </a:p>
          <a:p>
            <a:r>
              <a:rPr lang="en-US" sz="2000" b="1" dirty="0" smtClean="0">
                <a:latin typeface="Times New Roman" panose="02020603050405020304" charset="0"/>
                <a:cs typeface="Times New Roman" panose="02020603050405020304" charset="0"/>
              </a:rPr>
              <a:t>Keywords</a:t>
            </a:r>
            <a:r>
              <a:rPr lang="en-US" sz="2000" dirty="0" smtClean="0">
                <a:latin typeface="Times New Roman" panose="02020603050405020304" charset="0"/>
                <a:cs typeface="Times New Roman" panose="02020603050405020304" charset="0"/>
              </a:rPr>
              <a:t>: </a:t>
            </a:r>
            <a:r>
              <a:rPr lang="en-IN" sz="1600" dirty="0" smtClean="0">
                <a:latin typeface="Times New Roman" panose="02020603050405020304" charset="0"/>
                <a:cs typeface="Times New Roman" panose="02020603050405020304" charset="0"/>
              </a:rPr>
              <a:t>Clustering, computer science education, educational data mining, topic </a:t>
            </a:r>
            <a:r>
              <a:rPr lang="en-IN" sz="1600" dirty="0" err="1" smtClean="0">
                <a:latin typeface="Times New Roman" panose="02020603050405020304" charset="0"/>
                <a:cs typeface="Times New Roman" panose="02020603050405020304" charset="0"/>
              </a:rPr>
              <a:t>modeling</a:t>
            </a:r>
            <a:endParaRPr lang="en-IN" sz="16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pPr>
              <a:lnSpc>
                <a:spcPct val="150000"/>
              </a:lnSpc>
            </a:pPr>
            <a:r>
              <a:rPr lang="en-US" sz="2000" b="1" dirty="0" smtClean="0">
                <a:latin typeface="Times New Roman" panose="02020603050405020304" charset="0"/>
                <a:cs typeface="Times New Roman" panose="02020603050405020304" charset="0"/>
              </a:rPr>
              <a:t>Review</a:t>
            </a:r>
            <a:r>
              <a:rPr lang="en-US" sz="2000" dirty="0">
                <a:latin typeface="Times New Roman" panose="02020603050405020304" charset="0"/>
                <a:cs typeface="Times New Roman" panose="02020603050405020304" charset="0"/>
              </a:rPr>
              <a:t>:</a:t>
            </a:r>
          </a:p>
          <a:p>
            <a:pPr indent="0">
              <a:lnSpc>
                <a:spcPct val="150000"/>
              </a:lnSpc>
              <a:buFont typeface="Arial" panose="020B0604020202020204" pitchFamily="34" charset="0"/>
              <a:buNone/>
            </a:pPr>
            <a:r>
              <a:rPr lang="en-US" sz="1600" dirty="0">
                <a:latin typeface="Times New Roman" panose="02020603050405020304" charset="0"/>
                <a:cs typeface="Times New Roman" panose="02020603050405020304" charset="0"/>
              </a:rPr>
              <a:t>In this </a:t>
            </a:r>
            <a:r>
              <a:rPr lang="en-US" sz="1600" dirty="0" smtClean="0">
                <a:latin typeface="Times New Roman" panose="02020603050405020304" charset="0"/>
                <a:cs typeface="Times New Roman" panose="02020603050405020304" charset="0"/>
              </a:rPr>
              <a:t>article, </a:t>
            </a:r>
            <a:r>
              <a:rPr lang="en-IN" sz="1600" dirty="0" smtClean="0">
                <a:latin typeface="Times New Roman" panose="02020603050405020304" charset="0"/>
                <a:cs typeface="Times New Roman" panose="02020603050405020304" charset="0"/>
              </a:rPr>
              <a:t>the authors investigated unsupervised semantic models (known as topic </a:t>
            </a:r>
            <a:r>
              <a:rPr lang="en-IN" sz="1600" dirty="0" err="1" smtClean="0">
                <a:latin typeface="Times New Roman" panose="02020603050405020304" charset="0"/>
                <a:cs typeface="Times New Roman" panose="02020603050405020304" charset="0"/>
              </a:rPr>
              <a:t>modeling</a:t>
            </a:r>
            <a:r>
              <a:rPr lang="en-IN" sz="1600" dirty="0" smtClean="0">
                <a:latin typeface="Times New Roman" panose="02020603050405020304" charset="0"/>
                <a:cs typeface="Times New Roman" panose="02020603050405020304" charset="0"/>
              </a:rPr>
              <a:t> techniques) to assist computer science teachers in the task of determining concepts present in a group of questions. They propose a method to transform Computer Science 1 teacher-provided code solutions into representative text documents, including the code structure information.</a:t>
            </a:r>
            <a:endParaRPr lang="en-US" sz="1600" dirty="0">
              <a:latin typeface="Times New Roman" panose="02020603050405020304" charset="0"/>
              <a:cs typeface="Times New Roman" panose="02020603050405020304" charset="0"/>
            </a:endParaRPr>
          </a:p>
        </p:txBody>
      </p:sp>
      <p:sp>
        <p:nvSpPr>
          <p:cNvPr id="5" name="Text Box 4"/>
          <p:cNvSpPr txBox="1"/>
          <p:nvPr/>
        </p:nvSpPr>
        <p:spPr>
          <a:xfrm>
            <a:off x="2658745" y="436880"/>
            <a:ext cx="2971800" cy="553085"/>
          </a:xfrm>
          <a:prstGeom prst="rect">
            <a:avLst/>
          </a:prstGeom>
          <a:noFill/>
        </p:spPr>
        <p:txBody>
          <a:bodyPr wrap="square" rtlCol="0">
            <a:spAutoFit/>
          </a:bodyPr>
          <a:lstStyle/>
          <a:p>
            <a:r>
              <a:rPr lang="en-US" sz="3000">
                <a:effectLst>
                  <a:outerShdw blurRad="38100" dist="38100" dir="2700000" algn="tl">
                    <a:srgbClr val="000000">
                      <a:alpha val="43137"/>
                    </a:srgbClr>
                  </a:outerShdw>
                </a:effectLst>
                <a:latin typeface="Times New Roman" panose="02020603050405020304" charset="0"/>
                <a:cs typeface="Times New Roman" panose="02020603050405020304" charset="0"/>
              </a:rPr>
              <a:t>Literature </a:t>
            </a:r>
            <a:r>
              <a:rPr lang="en-US" sz="3000">
                <a:latin typeface="Times New Roman" panose="02020603050405020304" charset="0"/>
                <a:cs typeface="Times New Roman" panose="02020603050405020304" charset="0"/>
              </a:rPr>
              <a:t>Review</a:t>
            </a:r>
          </a:p>
        </p:txBody>
      </p:sp>
      <p:sp>
        <p:nvSpPr>
          <p:cNvPr id="6" name="Rectangles 5"/>
          <p:cNvSpPr/>
          <p:nvPr/>
        </p:nvSpPr>
        <p:spPr>
          <a:xfrm>
            <a:off x="8600440" y="0"/>
            <a:ext cx="3625215" cy="6859270"/>
          </a:xfrm>
          <a:prstGeom prst="rect">
            <a:avLst/>
          </a:prstGeom>
          <a:solidFill>
            <a:srgbClr val="4285F4"/>
          </a:solidFill>
          <a:ln>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p:cNvPicPr/>
          <p:nvPr/>
        </p:nvPicPr>
        <p:blipFill>
          <a:blip r:embed="rId3"/>
          <a:stretch>
            <a:fillRect/>
          </a:stretch>
        </p:blipFill>
        <p:spPr>
          <a:xfrm>
            <a:off x="8600440" y="1633220"/>
            <a:ext cx="3625215" cy="35915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3190" y="1468755"/>
            <a:ext cx="8328660" cy="5201424"/>
          </a:xfrm>
          <a:prstGeom prst="rect">
            <a:avLst/>
          </a:prstGeom>
          <a:noFill/>
        </p:spPr>
        <p:txBody>
          <a:bodyPr wrap="square" rtlCol="0">
            <a:spAutoFit/>
          </a:bodyPr>
          <a:lstStyle/>
          <a:p>
            <a:r>
              <a:rPr lang="en-IN" sz="2000" b="1" dirty="0" err="1" smtClean="0">
                <a:latin typeface="Times New Roman" panose="02020603050405020304" charset="0"/>
                <a:cs typeface="Times New Roman" panose="02020603050405020304" charset="0"/>
              </a:rPr>
              <a:t>BERTopic</a:t>
            </a:r>
            <a:r>
              <a:rPr lang="en-IN" sz="2000" b="1" dirty="0" smtClean="0">
                <a:latin typeface="Times New Roman" panose="02020603050405020304" charset="0"/>
                <a:cs typeface="Times New Roman" panose="02020603050405020304" charset="0"/>
              </a:rPr>
              <a:t>: Neural topic </a:t>
            </a:r>
            <a:r>
              <a:rPr lang="en-IN" sz="2000" b="1" dirty="0" err="1" smtClean="0">
                <a:latin typeface="Times New Roman" panose="02020603050405020304" charset="0"/>
                <a:cs typeface="Times New Roman" panose="02020603050405020304" charset="0"/>
              </a:rPr>
              <a:t>modeling</a:t>
            </a:r>
            <a:r>
              <a:rPr lang="en-IN" sz="2000" b="1" dirty="0" smtClean="0">
                <a:latin typeface="Times New Roman" panose="02020603050405020304" charset="0"/>
                <a:cs typeface="Times New Roman" panose="02020603050405020304" charset="0"/>
              </a:rPr>
              <a:t> with a class-based TF-IDF procedure </a:t>
            </a:r>
            <a:r>
              <a:rPr lang="en-US" dirty="0" smtClean="0">
                <a:latin typeface="Times New Roman" panose="02020603050405020304" charset="0"/>
                <a:cs typeface="Times New Roman" panose="02020603050405020304" charset="0"/>
              </a:rPr>
              <a:t>Published </a:t>
            </a:r>
            <a:r>
              <a:rPr lang="en-US" dirty="0">
                <a:latin typeface="Times New Roman" panose="02020603050405020304" charset="0"/>
                <a:cs typeface="Times New Roman" panose="02020603050405020304" charset="0"/>
              </a:rPr>
              <a:t>to</a:t>
            </a:r>
            <a:r>
              <a:rPr lang="en-US" dirty="0" smtClean="0">
                <a:latin typeface="Times New Roman" panose="02020603050405020304" charset="0"/>
                <a:cs typeface="Times New Roman" panose="02020603050405020304" charset="0"/>
              </a:rPr>
              <a:t>: Early stage research. Available as a preprint on </a:t>
            </a:r>
            <a:r>
              <a:rPr lang="en-US" dirty="0" err="1" smtClean="0">
                <a:latin typeface="Times New Roman" panose="02020603050405020304" charset="0"/>
                <a:cs typeface="Times New Roman" panose="02020603050405020304" charset="0"/>
              </a:rPr>
              <a:t>arxiv</a:t>
            </a:r>
            <a:r>
              <a:rPr lang="en-US" dirty="0" smtClean="0">
                <a:latin typeface="Times New Roman" panose="02020603050405020304" charset="0"/>
                <a:cs typeface="Times New Roman" panose="02020603050405020304" charset="0"/>
              </a:rPr>
              <a:t>.</a:t>
            </a:r>
          </a:p>
          <a:p>
            <a:endParaRPr lang="en-US" dirty="0">
              <a:latin typeface="Times New Roman" panose="02020603050405020304" charset="0"/>
              <a:cs typeface="Times New Roman" panose="02020603050405020304" charset="0"/>
            </a:endParaRPr>
          </a:p>
          <a:p>
            <a:pPr>
              <a:lnSpc>
                <a:spcPct val="150000"/>
              </a:lnSpc>
            </a:pPr>
            <a:r>
              <a:rPr lang="en-US" sz="2000" b="1" dirty="0" smtClean="0">
                <a:latin typeface="Times New Roman" panose="02020603050405020304" charset="0"/>
                <a:cs typeface="Times New Roman" panose="02020603050405020304" charset="0"/>
              </a:rPr>
              <a:t>Keywords</a:t>
            </a:r>
            <a:r>
              <a:rPr lang="en-US" sz="2000" dirty="0" smtClean="0">
                <a:latin typeface="Times New Roman" panose="02020603050405020304" charset="0"/>
                <a:cs typeface="Times New Roman" panose="02020603050405020304" charset="0"/>
              </a:rPr>
              <a:t>: </a:t>
            </a:r>
            <a:r>
              <a:rPr lang="en-IN" sz="1600" dirty="0" smtClean="0">
                <a:latin typeface="Times New Roman" panose="02020603050405020304" charset="0"/>
                <a:cs typeface="Times New Roman" panose="02020603050405020304" charset="0"/>
              </a:rPr>
              <a:t>Topic Models,  Neural Topic Model, Document Embeddings, Topic Representations, Topic Diversity</a:t>
            </a:r>
          </a:p>
          <a:p>
            <a:pPr>
              <a:lnSpc>
                <a:spcPct val="150000"/>
              </a:lnSpc>
            </a:pPr>
            <a:endParaRPr lang="en-IN" sz="1600" dirty="0" smtClean="0">
              <a:latin typeface="Times New Roman" panose="02020603050405020304" charset="0"/>
              <a:cs typeface="Times New Roman" panose="02020603050405020304" charset="0"/>
            </a:endParaRPr>
          </a:p>
          <a:p>
            <a:pPr>
              <a:lnSpc>
                <a:spcPct val="150000"/>
              </a:lnSpc>
            </a:pPr>
            <a:r>
              <a:rPr lang="en-US" sz="2000" b="1" dirty="0" smtClean="0">
                <a:latin typeface="Times New Roman" panose="02020603050405020304" charset="0"/>
                <a:cs typeface="Times New Roman" panose="02020603050405020304" charset="0"/>
              </a:rPr>
              <a:t>Review</a:t>
            </a:r>
            <a:r>
              <a:rPr lang="en-US" sz="2000" dirty="0">
                <a:latin typeface="Times New Roman" panose="02020603050405020304" charset="0"/>
                <a:cs typeface="Times New Roman" panose="02020603050405020304" charset="0"/>
              </a:rPr>
              <a:t>:</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The author presents </a:t>
            </a:r>
            <a:r>
              <a:rPr lang="en-IN" sz="1600" dirty="0" err="1" smtClean="0">
                <a:latin typeface="Times New Roman" panose="02020603050405020304" charset="0"/>
                <a:cs typeface="Times New Roman" panose="02020603050405020304" charset="0"/>
              </a:rPr>
              <a:t>BERTopic</a:t>
            </a:r>
            <a:r>
              <a:rPr lang="en-IN" sz="1600" dirty="0" smtClean="0">
                <a:latin typeface="Times New Roman" panose="02020603050405020304" charset="0"/>
                <a:cs typeface="Times New Roman" panose="02020603050405020304" charset="0"/>
              </a:rPr>
              <a:t>, a topic model which generates document embedding with pre-trained transformer-based language models, clusters these embeddings, and finally, generates topic representations with the class-based TF-IDF procedure.</a:t>
            </a:r>
          </a:p>
          <a:p>
            <a:pPr marL="285750" indent="-285750">
              <a:lnSpc>
                <a:spcPct val="150000"/>
              </a:lnSpc>
              <a:buFont typeface="Arial" panose="020B0604020202020204" pitchFamily="34" charset="0"/>
              <a:buChar char="•"/>
            </a:pPr>
            <a:r>
              <a:rPr lang="en-IN" sz="1600" dirty="0" smtClean="0">
                <a:latin typeface="Times New Roman" panose="02020603050405020304" charset="0"/>
                <a:cs typeface="Times New Roman" panose="02020603050405020304" charset="0"/>
              </a:rPr>
              <a:t>Documents are embedded to create representations in vector space that can be compared semantically.</a:t>
            </a:r>
          </a:p>
          <a:p>
            <a:pPr marL="285750" indent="-285750">
              <a:lnSpc>
                <a:spcPct val="150000"/>
              </a:lnSpc>
              <a:buFont typeface="Arial" panose="020B0604020202020204" pitchFamily="34" charset="0"/>
              <a:buChar char="•"/>
            </a:pPr>
            <a:r>
              <a:rPr lang="en-US" sz="1600" dirty="0" smtClean="0">
                <a:latin typeface="Times New Roman" panose="02020603050405020304" charset="0"/>
                <a:cs typeface="Times New Roman" panose="02020603050405020304" charset="0"/>
              </a:rPr>
              <a:t>The performance of the model is compared to traditional models like Latent </a:t>
            </a:r>
            <a:r>
              <a:rPr lang="en-US" sz="1600" dirty="0" err="1" smtClean="0">
                <a:latin typeface="Times New Roman" panose="02020603050405020304" charset="0"/>
                <a:cs typeface="Times New Roman" panose="02020603050405020304" charset="0"/>
              </a:rPr>
              <a:t>Dirichlet</a:t>
            </a:r>
            <a:r>
              <a:rPr lang="en-US" sz="1600" dirty="0" smtClean="0">
                <a:latin typeface="Times New Roman" panose="02020603050405020304" charset="0"/>
                <a:cs typeface="Times New Roman" panose="02020603050405020304" charset="0"/>
              </a:rPr>
              <a:t> Allocation.</a:t>
            </a:r>
          </a:p>
        </p:txBody>
      </p:sp>
      <p:sp>
        <p:nvSpPr>
          <p:cNvPr id="5" name="Text Box 4"/>
          <p:cNvSpPr txBox="1"/>
          <p:nvPr/>
        </p:nvSpPr>
        <p:spPr>
          <a:xfrm>
            <a:off x="2801620" y="599440"/>
            <a:ext cx="2971800" cy="553085"/>
          </a:xfrm>
          <a:prstGeom prst="rect">
            <a:avLst/>
          </a:prstGeom>
          <a:noFill/>
        </p:spPr>
        <p:txBody>
          <a:bodyPr wrap="square" rtlCol="0">
            <a:spAutoFit/>
          </a:bodyPr>
          <a:lstStyle/>
          <a:p>
            <a:r>
              <a:rPr lang="en-US" sz="3000">
                <a:effectLst>
                  <a:outerShdw blurRad="38100" dist="38100" dir="2700000" algn="tl">
                    <a:srgbClr val="000000">
                      <a:alpha val="43137"/>
                    </a:srgbClr>
                  </a:outerShdw>
                </a:effectLst>
                <a:latin typeface="Times New Roman" panose="02020603050405020304" charset="0"/>
                <a:cs typeface="Times New Roman" panose="02020603050405020304" charset="0"/>
              </a:rPr>
              <a:t>Literature </a:t>
            </a:r>
            <a:r>
              <a:rPr lang="en-US" sz="3000">
                <a:latin typeface="Times New Roman" panose="02020603050405020304" charset="0"/>
                <a:cs typeface="Times New Roman" panose="02020603050405020304" charset="0"/>
              </a:rPr>
              <a:t>Review</a:t>
            </a:r>
          </a:p>
        </p:txBody>
      </p:sp>
      <p:sp>
        <p:nvSpPr>
          <p:cNvPr id="6" name="Rectangles 5"/>
          <p:cNvSpPr/>
          <p:nvPr/>
        </p:nvSpPr>
        <p:spPr>
          <a:xfrm>
            <a:off x="8600440" y="0"/>
            <a:ext cx="3625215" cy="6859270"/>
          </a:xfrm>
          <a:prstGeom prst="rect">
            <a:avLst/>
          </a:prstGeom>
          <a:solidFill>
            <a:srgbClr val="021F27"/>
          </a:solidFill>
          <a:ln>
            <a:solidFill>
              <a:srgbClr val="021F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p:cNvPicPr/>
          <p:nvPr/>
        </p:nvPicPr>
        <p:blipFill>
          <a:blip r:embed="rId3" cstate="print"/>
          <a:stretch>
            <a:fillRect/>
          </a:stretch>
        </p:blipFill>
        <p:spPr>
          <a:xfrm>
            <a:off x="8601075" y="2215515"/>
            <a:ext cx="3624580" cy="242697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1208</Words>
  <Application>Microsoft Office PowerPoint</Application>
  <PresentationFormat>Custom</PresentationFormat>
  <Paragraphs>97</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DEFECT PREDICTION USING MACHINE LEARNING</dc:title>
  <dc:creator/>
  <cp:lastModifiedBy>HCL</cp:lastModifiedBy>
  <cp:revision>64</cp:revision>
  <dcterms:created xsi:type="dcterms:W3CDTF">2022-11-25T17:43:00Z</dcterms:created>
  <dcterms:modified xsi:type="dcterms:W3CDTF">2024-09-29T19:16:32Z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629F7B0F2EAF4761939F9B9908C711D7</vt:lpwstr>
  </property>
  <property fmtid="{D5CDD505-2E9C-101B-9397-08002B2CF9AE}" pid="3" name="KSOProductBuildVer">
    <vt:lpwstr>1033-11.2.0.11417</vt:lpwstr>
  </property>
</Properties>
</file>