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82" r:id="rId5"/>
    <p:sldId id="259" r:id="rId6"/>
    <p:sldId id="260" r:id="rId7"/>
    <p:sldId id="296" r:id="rId8"/>
    <p:sldId id="294" r:id="rId9"/>
    <p:sldId id="27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556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3A752F-CD59-4D7C-8F38-B22380037965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2865B1-2060-4475-9545-1D4BE52E6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471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Google Shape;92;p1:notes">
            <a:extLst>
              <a:ext uri="{FF2B5EF4-FFF2-40B4-BE49-F238E27FC236}">
                <a16:creationId xmlns:a16="http://schemas.microsoft.com/office/drawing/2014/main" id="{BDE98094-D70A-4DE3-BA2A-40BE2391628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400"/>
            </a:pPr>
            <a:endParaRPr lang="en-US" altLang="en-US" sz="1200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099" name="Google Shape;93;p1:notes">
            <a:extLst>
              <a:ext uri="{FF2B5EF4-FFF2-40B4-BE49-F238E27FC236}">
                <a16:creationId xmlns:a16="http://schemas.microsoft.com/office/drawing/2014/main" id="{6A8FA406-224F-4F6B-BEA0-3545EB9A3845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Google Shape;103;p2:notes">
            <a:extLst>
              <a:ext uri="{FF2B5EF4-FFF2-40B4-BE49-F238E27FC236}">
                <a16:creationId xmlns:a16="http://schemas.microsoft.com/office/drawing/2014/main" id="{4EC62C2F-8487-41A9-987C-F0F637598A7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400"/>
            </a:pPr>
            <a:endParaRPr lang="en-US" altLang="en-US" sz="1200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6147" name="Google Shape;104;p2:notes">
            <a:extLst>
              <a:ext uri="{FF2B5EF4-FFF2-40B4-BE49-F238E27FC236}">
                <a16:creationId xmlns:a16="http://schemas.microsoft.com/office/drawing/2014/main" id="{F2273CC4-CA34-4EB1-8C2B-E8CB52F7DC12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Google Shape;112;p3:notes">
            <a:extLst>
              <a:ext uri="{FF2B5EF4-FFF2-40B4-BE49-F238E27FC236}">
                <a16:creationId xmlns:a16="http://schemas.microsoft.com/office/drawing/2014/main" id="{3CF172BA-62C3-4463-8F09-A9DFC7E133F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400"/>
            </a:pPr>
            <a:endParaRPr lang="en-US" altLang="en-US" sz="1200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8195" name="Google Shape;113;p3:notes">
            <a:extLst>
              <a:ext uri="{FF2B5EF4-FFF2-40B4-BE49-F238E27FC236}">
                <a16:creationId xmlns:a16="http://schemas.microsoft.com/office/drawing/2014/main" id="{AA8E65ED-BDB8-4BC5-B3F5-3F70F13B6094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Suggest we concentrate on Metadata and NLP and NOT Externals other than what results from associations between metadata and content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F7350-8B16-47C9-9CA1-63AAAACE878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3674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Google Shape;144;p4:notes">
            <a:extLst>
              <a:ext uri="{FF2B5EF4-FFF2-40B4-BE49-F238E27FC236}">
                <a16:creationId xmlns:a16="http://schemas.microsoft.com/office/drawing/2014/main" id="{F21DF3B7-E291-43FB-BAC0-44FF919741F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400"/>
            </a:pPr>
            <a:endParaRPr lang="en-US" altLang="en-US" sz="1200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243" name="Google Shape;145;p4:notes">
            <a:extLst>
              <a:ext uri="{FF2B5EF4-FFF2-40B4-BE49-F238E27FC236}">
                <a16:creationId xmlns:a16="http://schemas.microsoft.com/office/drawing/2014/main" id="{9496C58B-C023-49F0-84B1-7D65B5335099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Google Shape;153;p5:notes">
            <a:extLst>
              <a:ext uri="{FF2B5EF4-FFF2-40B4-BE49-F238E27FC236}">
                <a16:creationId xmlns:a16="http://schemas.microsoft.com/office/drawing/2014/main" id="{99AD5A57-3D12-4CA7-8374-295586DAC07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400"/>
            </a:pPr>
            <a:endParaRPr lang="en-US" altLang="en-US" sz="1200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291" name="Google Shape;154;p5:notes">
            <a:extLst>
              <a:ext uri="{FF2B5EF4-FFF2-40B4-BE49-F238E27FC236}">
                <a16:creationId xmlns:a16="http://schemas.microsoft.com/office/drawing/2014/main" id="{78A8CB56-1C4F-41DB-BA41-2A5BB97FB270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Google Shape;153;p5:notes">
            <a:extLst>
              <a:ext uri="{FF2B5EF4-FFF2-40B4-BE49-F238E27FC236}">
                <a16:creationId xmlns:a16="http://schemas.microsoft.com/office/drawing/2014/main" id="{99AD5A57-3D12-4CA7-8374-295586DAC07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400"/>
            </a:pPr>
            <a:endParaRPr lang="en-US" altLang="en-US" sz="1200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291" name="Google Shape;154;p5:notes">
            <a:extLst>
              <a:ext uri="{FF2B5EF4-FFF2-40B4-BE49-F238E27FC236}">
                <a16:creationId xmlns:a16="http://schemas.microsoft.com/office/drawing/2014/main" id="{78A8CB56-1C4F-41DB-BA41-2A5BB97FB270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3437284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Google Shape;153;p5:notes">
            <a:extLst>
              <a:ext uri="{FF2B5EF4-FFF2-40B4-BE49-F238E27FC236}">
                <a16:creationId xmlns:a16="http://schemas.microsoft.com/office/drawing/2014/main" id="{99AD5A57-3D12-4CA7-8374-295586DAC07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400"/>
            </a:pPr>
            <a:endParaRPr lang="en-US" altLang="en-US" sz="1200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291" name="Google Shape;154;p5:notes">
            <a:extLst>
              <a:ext uri="{FF2B5EF4-FFF2-40B4-BE49-F238E27FC236}">
                <a16:creationId xmlns:a16="http://schemas.microsoft.com/office/drawing/2014/main" id="{78A8CB56-1C4F-41DB-BA41-2A5BB97FB270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6113531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Google Shape;227;p10:notes">
            <a:extLst>
              <a:ext uri="{FF2B5EF4-FFF2-40B4-BE49-F238E27FC236}">
                <a16:creationId xmlns:a16="http://schemas.microsoft.com/office/drawing/2014/main" id="{A6A1326B-036C-4A0F-845C-695E52F5B2A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400"/>
            </a:pPr>
            <a:endParaRPr lang="en-US" altLang="en-US" sz="1200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5603" name="Google Shape;228;p10:notes">
            <a:extLst>
              <a:ext uri="{FF2B5EF4-FFF2-40B4-BE49-F238E27FC236}">
                <a16:creationId xmlns:a16="http://schemas.microsoft.com/office/drawing/2014/main" id="{B4572AFB-85D1-4EC8-815A-0529FB69AB42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DFB19-4199-4710-BBA6-5AF7077582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1A5465-D421-413C-A3C7-E72542193F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C3A6C-A36C-4685-9F9C-AE3C6CFB5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4C841-81B7-4F68-B48E-82E3C3A4E0D4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F9F3E-D455-47AD-997F-52C3EF867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19D511-60C4-4DAF-82B4-1F30AE496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F556D-82D2-4CD3-B251-B95B9B0E0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611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A8D1C-FB65-4FE4-AE2A-ED7FB30BB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DFE754-5B95-494C-B2DC-C87A6534F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99CC0-7BD3-4ACE-9591-BAB14ADA3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4C841-81B7-4F68-B48E-82E3C3A4E0D4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5203C-52E5-4D8F-817A-A5F231B07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6B7BC-902E-4205-95B1-5FDA1B32F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F556D-82D2-4CD3-B251-B95B9B0E0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590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BCCD78-29CD-4793-AD13-D148CF7AF3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9AE212-31CE-4752-A011-684DB4B2FD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F427D7-FE6E-423B-8044-781EFC1CC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4C841-81B7-4F68-B48E-82E3C3A4E0D4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D06D2-2D53-4696-8A93-BC85665B1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8B90E-B30A-4022-B413-7771D1ADF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F556D-82D2-4CD3-B251-B95B9B0E0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034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2C524-1F5F-4073-B8BD-A6C48D2F4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0C41A-174F-4AFD-8CD8-34C87F829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75579-A38A-45B1-AF4E-B10C5A831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4C841-81B7-4F68-B48E-82E3C3A4E0D4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352F63-9348-4381-9783-670CB2FAB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287749-5AAE-4D4C-AFC8-384FDE325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F556D-82D2-4CD3-B251-B95B9B0E0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587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CDB3D-C9B7-43CC-88E8-B26C8E599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633E05-766B-44F4-9B26-173B9B2BF2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C9DF2-940F-4475-9132-731E9386A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4C841-81B7-4F68-B48E-82E3C3A4E0D4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98E35-4C9F-4D32-ADDB-5D5F04BBA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E0FFE-7DA8-4304-A68B-93F0D994F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F556D-82D2-4CD3-B251-B95B9B0E0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395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DADA8-E368-4229-B18C-27A9A6B6B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59A1A-5878-4EDA-8675-EC7EF88E6C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43DA28-B575-41F4-8043-7B3329D4FD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1B0C08-5F1B-48B8-A13C-DBDE86BA2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4C841-81B7-4F68-B48E-82E3C3A4E0D4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04EC5E-2A3C-4B9A-8745-7DF007510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CBF59-263C-4AD5-A679-27E5407E6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F556D-82D2-4CD3-B251-B95B9B0E0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38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1FFA5-6669-4457-8C04-E58D19629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E8AAA0-BE95-4C6B-ACF5-FBD2A069B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6D8DDC-4E0C-465C-8049-97D2A87768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D76605-21B1-472F-B37E-BED2EE0648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B0D612-4DB2-49D2-998E-A5FFC430F9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A6E8D4-C6E9-466B-BD7B-F1ECE02E5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4C841-81B7-4F68-B48E-82E3C3A4E0D4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E6241F-76FB-4E67-9282-842F4F711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7251FB-44A0-4C09-8313-70FB94C1F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F556D-82D2-4CD3-B251-B95B9B0E0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500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F56E0-8487-4F6B-B9AF-4B17854C8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B979D1-B8A3-42CA-AE87-67A76A538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4C841-81B7-4F68-B48E-82E3C3A4E0D4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6A5504-4A7D-4F37-95F0-1F63FB57A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7E2A2F-4AFC-415C-8549-99ABC82B3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F556D-82D2-4CD3-B251-B95B9B0E0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6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3EB239-CC09-43B3-A4AD-74AB0E1AB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4C841-81B7-4F68-B48E-82E3C3A4E0D4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EE80BD-D24C-4BA8-8796-8B63E4A75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977C1-DE9A-4030-A93B-24C8E2A1D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F556D-82D2-4CD3-B251-B95B9B0E0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26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6BF88-7EC4-4980-95DC-FFBF9D55C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99319-417D-4C44-B5A6-27B496708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68D28-F397-4D73-B2EE-8F59C93D4E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F7112D-AC3B-4830-AD26-9A141979A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4C841-81B7-4F68-B48E-82E3C3A4E0D4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E3944F-10C3-482A-A865-1566EE8D4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95D7BE-A510-4705-81C7-3579378F5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F556D-82D2-4CD3-B251-B95B9B0E0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590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59C0B-B101-4BD6-8C17-A098696A2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FB9590-8EF5-4574-AC93-B39534FFCC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B07C64-3BDE-4FDB-94D7-4578EC2CDE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6D1D0C-8D5F-43D8-885E-6B8C86E2E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4C841-81B7-4F68-B48E-82E3C3A4E0D4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996722-A65B-470C-B2CC-1EE17D207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740A9-7905-41A9-A7AE-07085E759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F556D-82D2-4CD3-B251-B95B9B0E0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417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182849-B7E2-48F0-B217-0340FA0C0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768528-8BA4-474F-AADD-BF0D1DBCB4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2C8AA-DDF4-4928-A479-9CE4F5B710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4C841-81B7-4F68-B48E-82E3C3A4E0D4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FAA41-E723-45F9-BF1C-8AF3F4B55B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21638-7BBA-4F7B-9E96-E1CEC56E2A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F556D-82D2-4CD3-B251-B95B9B0E0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172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Jy9-aGMB_TE" TargetMode="External"/><Relationship Id="rId3" Type="http://schemas.openxmlformats.org/officeDocument/2006/relationships/hyperlink" Target="https://blog.keras.io/building-powerful-image-classification-models-using-very-little-data.html" TargetMode="External"/><Relationship Id="rId7" Type="http://schemas.openxmlformats.org/officeDocument/2006/relationships/hyperlink" Target="https://arxiv.org/abs/1512.03385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link.springer.com/chapter/10.1007/978-3-030-01424-7_25" TargetMode="External"/><Relationship Id="rId11" Type="http://schemas.openxmlformats.org/officeDocument/2006/relationships/image" Target="../media/image3.emf"/><Relationship Id="rId5" Type="http://schemas.openxmlformats.org/officeDocument/2006/relationships/hyperlink" Target="https://blog.algorithmia.com/introduction-to-deep-learning/" TargetMode="External"/><Relationship Id="rId10" Type="http://schemas.openxmlformats.org/officeDocument/2006/relationships/hyperlink" Target="https://skymind.ai/wiki/neural-network#define" TargetMode="External"/><Relationship Id="rId4" Type="http://schemas.openxmlformats.org/officeDocument/2006/relationships/hyperlink" Target="https://machinelearningmastery.com/cnn-long-short-term-memory-networks/" TargetMode="External"/><Relationship Id="rId9" Type="http://schemas.openxmlformats.org/officeDocument/2006/relationships/hyperlink" Target="https://towardsdatascience.com/build-your-own-convolution-neural-network-in-5-mins-4217c2cf964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>
            <a:extLst>
              <a:ext uri="{FF2B5EF4-FFF2-40B4-BE49-F238E27FC236}">
                <a16:creationId xmlns:a16="http://schemas.microsoft.com/office/drawing/2014/main" id="{978ADDA3-6B4D-40F7-BE97-06A22C423B75}"/>
              </a:ext>
            </a:extLst>
          </p:cNvPr>
          <p:cNvSpPr/>
          <p:nvPr/>
        </p:nvSpPr>
        <p:spPr>
          <a:xfrm>
            <a:off x="-305" y="0"/>
            <a:ext cx="6271569" cy="6858000"/>
          </a:xfrm>
          <a:prstGeom prst="rect">
            <a:avLst/>
          </a:prstGeom>
          <a:gradFill>
            <a:gsLst>
              <a:gs pos="0">
                <a:srgbClr val="4472C3">
                  <a:alpha val="81960"/>
                </a:srgbClr>
              </a:gs>
              <a:gs pos="25000">
                <a:srgbClr val="4472C4">
                  <a:alpha val="60000"/>
                </a:srgbClr>
              </a:gs>
              <a:gs pos="94000">
                <a:srgbClr val="AEABAB"/>
              </a:gs>
              <a:gs pos="100000">
                <a:srgbClr val="AEABAB"/>
              </a:gs>
            </a:gsLst>
            <a:lin ang="4200000" scaled="0"/>
          </a:gradFill>
          <a:ln>
            <a:noFill/>
          </a:ln>
        </p:spPr>
        <p:txBody>
          <a:bodyPr spcFirstLastPara="1" lIns="91425" tIns="45700" rIns="91425" bIns="457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1800" kern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77" name="Google Shape;96;p14">
            <a:extLst>
              <a:ext uri="{FF2B5EF4-FFF2-40B4-BE49-F238E27FC236}">
                <a16:creationId xmlns:a16="http://schemas.microsoft.com/office/drawing/2014/main" id="{CAB62983-D3F8-4F1C-9D30-6B3C937AE34E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" name="Google Shape;97;p14">
            <a:extLst>
              <a:ext uri="{FF2B5EF4-FFF2-40B4-BE49-F238E27FC236}">
                <a16:creationId xmlns:a16="http://schemas.microsoft.com/office/drawing/2014/main" id="{81F7BA1F-82EF-491B-94ED-0CA7356006AE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586538" y="4267200"/>
            <a:ext cx="4805362" cy="1401763"/>
          </a:xfrm>
        </p:spPr>
        <p:txBody>
          <a:bodyPr anchor="t">
            <a:noAutofit/>
          </a:bodyPr>
          <a:lstStyle/>
          <a:p>
            <a:pPr algn="l" eaLnBrk="1" fontAlgn="auto" hangingPunct="1">
              <a:buSzPts val="3959"/>
              <a:defRPr/>
            </a:pPr>
            <a:r>
              <a:rPr lang="en-US" sz="3959" b="1">
                <a:solidFill>
                  <a:schemeClr val="dk1"/>
                </a:solidFill>
                <a:sym typeface="Arial"/>
              </a:rPr>
              <a:t>Image Detection of  Simpsons Characters</a:t>
            </a:r>
            <a:endParaRPr sz="3959">
              <a:sym typeface="Arial"/>
            </a:endParaRPr>
          </a:p>
        </p:txBody>
      </p:sp>
      <p:sp>
        <p:nvSpPr>
          <p:cNvPr id="98" name="Google Shape;98;p14">
            <a:extLst>
              <a:ext uri="{FF2B5EF4-FFF2-40B4-BE49-F238E27FC236}">
                <a16:creationId xmlns:a16="http://schemas.microsoft.com/office/drawing/2014/main" id="{B4FB1B12-BF53-4DBF-BE06-973D84676D1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586538" y="3398838"/>
            <a:ext cx="4805362" cy="839787"/>
          </a:xfrm>
        </p:spPr>
        <p:txBody>
          <a:bodyPr anchor="b">
            <a:noAutofit/>
          </a:bodyPr>
          <a:lstStyle/>
          <a:p>
            <a:pPr algn="l" eaLnBrk="1" fontAlgn="auto" hangingPunct="1">
              <a:lnSpc>
                <a:spcPct val="70000"/>
              </a:lnSpc>
              <a:spcBef>
                <a:spcPts val="0"/>
              </a:spcBef>
              <a:buClr>
                <a:srgbClr val="000000"/>
              </a:buClr>
              <a:buSzPts val="1530"/>
              <a:buFont typeface="Arial"/>
              <a:buNone/>
              <a:defRPr/>
            </a:pPr>
            <a:r>
              <a:rPr lang="en-US" sz="1530" dirty="0">
                <a:sym typeface="Arial"/>
              </a:rPr>
              <a:t>DAEN 690 Project</a:t>
            </a:r>
            <a:endParaRPr dirty="0">
              <a:solidFill>
                <a:schemeClr val="dk1"/>
              </a:solidFill>
              <a:sym typeface="Arial"/>
            </a:endParaRPr>
          </a:p>
          <a:p>
            <a:pPr algn="l" eaLnBrk="1" fontAlgn="auto" hangingPunct="1">
              <a:lnSpc>
                <a:spcPct val="70000"/>
              </a:lnSpc>
              <a:buClr>
                <a:srgbClr val="000000"/>
              </a:buClr>
              <a:buSzPts val="1530"/>
              <a:buFont typeface="Arial"/>
              <a:buNone/>
              <a:defRPr/>
            </a:pPr>
            <a:r>
              <a:rPr lang="en-US" sz="1530" dirty="0">
                <a:sym typeface="Arial"/>
              </a:rPr>
              <a:t>Summer 2019</a:t>
            </a:r>
            <a:endParaRPr dirty="0">
              <a:solidFill>
                <a:schemeClr val="dk1"/>
              </a:solidFill>
              <a:sym typeface="Arial"/>
            </a:endParaRPr>
          </a:p>
          <a:p>
            <a:pPr algn="l" eaLnBrk="1" fontAlgn="auto" hangingPunct="1">
              <a:lnSpc>
                <a:spcPct val="70000"/>
              </a:lnSpc>
              <a:buClr>
                <a:srgbClr val="000000"/>
              </a:buClr>
              <a:buSzPts val="1530"/>
              <a:buFont typeface="Arial"/>
              <a:buNone/>
              <a:defRPr/>
            </a:pPr>
            <a:r>
              <a:rPr lang="en-US" sz="1530" dirty="0">
                <a:sym typeface="Arial"/>
              </a:rPr>
              <a:t>Manju Prasad, Ravi Rane, Zegang Liu, Yinchen Niu</a:t>
            </a:r>
            <a:endParaRPr sz="1530" dirty="0">
              <a:sym typeface="Arial"/>
            </a:endParaRPr>
          </a:p>
        </p:txBody>
      </p:sp>
      <p:sp>
        <p:nvSpPr>
          <p:cNvPr id="3080" name="Google Shape;99;p14">
            <a:extLst>
              <a:ext uri="{FF2B5EF4-FFF2-40B4-BE49-F238E27FC236}">
                <a16:creationId xmlns:a16="http://schemas.microsoft.com/office/drawing/2014/main" id="{5818EFC4-57E6-4E57-AEAE-C16CEEC8109E}"/>
              </a:ext>
            </a:extLst>
          </p:cNvPr>
          <p:cNvSpPr>
            <a:spLocks/>
          </p:cNvSpPr>
          <p:nvPr/>
        </p:nvSpPr>
        <p:spPr bwMode="auto">
          <a:xfrm>
            <a:off x="0" y="590550"/>
            <a:ext cx="5478463" cy="6276975"/>
          </a:xfrm>
          <a:custGeom>
            <a:avLst/>
            <a:gdLst>
              <a:gd name="T0" fmla="*/ 2178305 w 5478085"/>
              <a:gd name="T1" fmla="*/ 0 h 6276841"/>
              <a:gd name="T2" fmla="*/ 5478463 w 5478085"/>
              <a:gd name="T3" fmla="*/ 3300000 h 6276841"/>
              <a:gd name="T4" fmla="*/ 3751357 w 5478085"/>
              <a:gd name="T5" fmla="*/ 6201709 h 6276841"/>
              <a:gd name="T6" fmla="*/ 3595106 w 5478085"/>
              <a:gd name="T7" fmla="*/ 6276975 h 6276841"/>
              <a:gd name="T8" fmla="*/ 761506 w 5478085"/>
              <a:gd name="T9" fmla="*/ 6276975 h 6276841"/>
              <a:gd name="T10" fmla="*/ 605255 w 5478085"/>
              <a:gd name="T11" fmla="*/ 6201709 h 6276841"/>
              <a:gd name="T12" fmla="*/ 79098 w 5478085"/>
              <a:gd name="T13" fmla="*/ 5846442 h 6276841"/>
              <a:gd name="T14" fmla="*/ 0 w 5478085"/>
              <a:gd name="T15" fmla="*/ 5774555 h 6276841"/>
              <a:gd name="T16" fmla="*/ 0 w 5478085"/>
              <a:gd name="T17" fmla="*/ 825447 h 6276841"/>
              <a:gd name="T18" fmla="*/ 79098 w 5478085"/>
              <a:gd name="T19" fmla="*/ 753560 h 6276841"/>
              <a:gd name="T20" fmla="*/ 2178305 w 5478085"/>
              <a:gd name="T21" fmla="*/ 0 h 6276841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5478085" h="6276841" extrusionOk="0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 w="12700" cap="flat" cmpd="sng">
            <a:solidFill>
              <a:srgbClr val="B3C6E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lIns="91425" tIns="45700" rIns="91425" bIns="45700" anchor="ctr"/>
          <a:lstStyle/>
          <a:p>
            <a:endParaRPr lang="en-US"/>
          </a:p>
        </p:txBody>
      </p:sp>
      <p:pic>
        <p:nvPicPr>
          <p:cNvPr id="100" name="Google Shape;100;p14">
            <a:extLst>
              <a:ext uri="{FF2B5EF4-FFF2-40B4-BE49-F238E27FC236}">
                <a16:creationId xmlns:a16="http://schemas.microsoft.com/office/drawing/2014/main" id="{223E6B68-16AD-41BB-BBF1-93105AC83C87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18834" r="23378" b="1"/>
          <a:stretch/>
        </p:blipFill>
        <p:spPr>
          <a:xfrm>
            <a:off x="1" y="770037"/>
            <a:ext cx="5298683" cy="6097438"/>
          </a:xfrm>
          <a:custGeom>
            <a:avLst/>
            <a:gdLst/>
            <a:ahLst/>
            <a:cxnLst/>
            <a:rect l="l" t="t" r="r" b="b"/>
            <a:pathLst>
              <a:path w="5298683" h="6097438" extrusionOk="0">
                <a:moveTo>
                  <a:pt x="2178155" y="0"/>
                </a:moveTo>
                <a:cubicBezTo>
                  <a:pt x="3901575" y="0"/>
                  <a:pt x="5298683" y="1397108"/>
                  <a:pt x="5298683" y="3120527"/>
                </a:cubicBezTo>
                <a:cubicBezTo>
                  <a:pt x="5298683" y="4413092"/>
                  <a:pt x="4512810" y="5522106"/>
                  <a:pt x="3392805" y="5995828"/>
                </a:cubicBezTo>
                <a:lnTo>
                  <a:pt x="3115184" y="6097438"/>
                </a:lnTo>
                <a:lnTo>
                  <a:pt x="1241127" y="6097438"/>
                </a:lnTo>
                <a:lnTo>
                  <a:pt x="963506" y="5995828"/>
                </a:lnTo>
                <a:cubicBezTo>
                  <a:pt x="683504" y="5877397"/>
                  <a:pt x="424387" y="5719261"/>
                  <a:pt x="193210" y="5528477"/>
                </a:cubicBezTo>
                <a:lnTo>
                  <a:pt x="0" y="5352876"/>
                </a:lnTo>
                <a:lnTo>
                  <a:pt x="0" y="888178"/>
                </a:lnTo>
                <a:lnTo>
                  <a:pt x="193210" y="712577"/>
                </a:lnTo>
                <a:cubicBezTo>
                  <a:pt x="732621" y="267415"/>
                  <a:pt x="1424159" y="0"/>
                  <a:pt x="2178155" y="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3082" name="Google Shape;101;p14">
            <a:extLst>
              <a:ext uri="{FF2B5EF4-FFF2-40B4-BE49-F238E27FC236}">
                <a16:creationId xmlns:a16="http://schemas.microsoft.com/office/drawing/2014/main" id="{D217C8D2-5DA2-4251-AD42-9DC8768E3EBE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 smtClean="0">
                <a:solidFill>
                  <a:srgbClr val="88888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fld id="{26EA31BA-289D-4F4D-A62F-93702F571BE5}" type="slidenum">
              <a:rPr lang="en-US" altLang="en-US" smtClean="0"/>
              <a:pPr>
                <a:defRPr/>
              </a:pPr>
              <a:t>1</a:t>
            </a:fld>
            <a:endParaRPr lang="en-US" altLang="en-US" sz="1200">
              <a:solidFill>
                <a:srgbClr val="888888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Google Shape;107;p15">
            <a:extLst>
              <a:ext uri="{FF2B5EF4-FFF2-40B4-BE49-F238E27FC236}">
                <a16:creationId xmlns:a16="http://schemas.microsoft.com/office/drawing/2014/main" id="{5A2AB89B-34DD-4AA3-AFAD-4A056A061CD5}"/>
              </a:ext>
            </a:extLst>
          </p:cNvPr>
          <p:cNvSpPr txBox="1">
            <a:spLocks noGrp="1" noChangeArrowheads="1"/>
          </p:cNvSpPr>
          <p:nvPr>
            <p:ph type="ctrTitle"/>
          </p:nvPr>
        </p:nvSpPr>
        <p:spPr>
          <a:xfrm>
            <a:off x="2784475" y="2944813"/>
            <a:ext cx="6858000" cy="815975"/>
          </a:xfrm>
        </p:spPr>
        <p:txBody>
          <a:bodyPr anchor="t"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</a:pPr>
            <a:r>
              <a:rPr lang="en-US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Analytics / Algorithms</a:t>
            </a:r>
          </a:p>
        </p:txBody>
      </p:sp>
      <p:sp>
        <p:nvSpPr>
          <p:cNvPr id="5124" name="Google Shape;108;p15">
            <a:extLst>
              <a:ext uri="{FF2B5EF4-FFF2-40B4-BE49-F238E27FC236}">
                <a16:creationId xmlns:a16="http://schemas.microsoft.com/office/drawing/2014/main" id="{A77A25F5-E93D-427A-94F7-C92D1BECD02A}"/>
              </a:ext>
            </a:extLst>
          </p:cNvPr>
          <p:cNvSpPr txBox="1">
            <a:spLocks noGrp="1" noChangeArrowheads="1"/>
          </p:cNvSpPr>
          <p:nvPr>
            <p:ph type="subTitle" idx="1"/>
          </p:nvPr>
        </p:nvSpPr>
        <p:spPr/>
        <p:txBody>
          <a:bodyPr anchor="ctr"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Sprint 3 – Week 1 Presentation</a:t>
            </a:r>
          </a:p>
          <a:p>
            <a:pPr eaLnBrk="1" hangingPunct="1">
              <a:spcAft>
                <a:spcPct val="0"/>
              </a:spcAft>
              <a:buClr>
                <a:srgbClr val="000000"/>
              </a:buClr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25 June 2019</a:t>
            </a:r>
          </a:p>
        </p:txBody>
      </p:sp>
      <p:sp>
        <p:nvSpPr>
          <p:cNvPr id="5125" name="Google Shape;109;p15">
            <a:extLst>
              <a:ext uri="{FF2B5EF4-FFF2-40B4-BE49-F238E27FC236}">
                <a16:creationId xmlns:a16="http://schemas.microsoft.com/office/drawing/2014/main" id="{D20BD99F-B1A6-4773-A745-857E422DEDBD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 smtClean="0">
                <a:solidFill>
                  <a:srgbClr val="88888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fld id="{26EA31BA-289D-4F4D-A62F-93702F571BE5}" type="slidenum">
              <a:rPr lang="en-US" altLang="en-US" smtClean="0"/>
              <a:pPr>
                <a:defRPr/>
              </a:pPr>
              <a:t>2</a:t>
            </a:fld>
            <a:endParaRPr lang="en-US" altLang="en-US" sz="1200">
              <a:solidFill>
                <a:srgbClr val="888888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8B7994-83D4-4232-8FE3-921B8E535F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9428" y="136525"/>
            <a:ext cx="1032088" cy="122618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Google Shape;115;p16">
            <a:extLst>
              <a:ext uri="{FF2B5EF4-FFF2-40B4-BE49-F238E27FC236}">
                <a16:creationId xmlns:a16="http://schemas.microsoft.com/office/drawing/2014/main" id="{A4A7B894-F324-4AC3-B93B-139255AA91E2}"/>
              </a:ext>
            </a:extLst>
          </p:cNvPr>
          <p:cNvGrpSpPr>
            <a:grpSpLocks/>
          </p:cNvGrpSpPr>
          <p:nvPr/>
        </p:nvGrpSpPr>
        <p:grpSpPr bwMode="auto">
          <a:xfrm>
            <a:off x="496888" y="5040313"/>
            <a:ext cx="8812212" cy="1271587"/>
            <a:chOff x="165590" y="1331029"/>
            <a:chExt cx="8812820" cy="619761"/>
          </a:xfrm>
        </p:grpSpPr>
        <p:sp>
          <p:nvSpPr>
            <p:cNvPr id="7195" name="Google Shape;116;p16">
              <a:extLst>
                <a:ext uri="{FF2B5EF4-FFF2-40B4-BE49-F238E27FC236}">
                  <a16:creationId xmlns:a16="http://schemas.microsoft.com/office/drawing/2014/main" id="{2409B5AB-426F-4D01-B423-5743DDC284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590" y="1435124"/>
              <a:ext cx="1802420" cy="515666"/>
            </a:xfrm>
            <a:prstGeom prst="rect">
              <a:avLst/>
            </a:prstGeom>
            <a:solidFill>
              <a:srgbClr val="FD979B"/>
            </a:solidFill>
            <a:ln w="952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Final Presentations</a:t>
              </a:r>
              <a:endParaRPr lang="en-US" altLang="en-US"/>
            </a:p>
          </p:txBody>
        </p:sp>
        <p:sp>
          <p:nvSpPr>
            <p:cNvPr id="7196" name="Google Shape;117;p16">
              <a:extLst>
                <a:ext uri="{FF2B5EF4-FFF2-40B4-BE49-F238E27FC236}">
                  <a16:creationId xmlns:a16="http://schemas.microsoft.com/office/drawing/2014/main" id="{09ABE4AC-98D8-44F2-8596-8DE51CDC65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010" y="1435125"/>
              <a:ext cx="5570710" cy="515665"/>
            </a:xfrm>
            <a:prstGeom prst="rect">
              <a:avLst/>
            </a:prstGeom>
            <a:solidFill>
              <a:srgbClr val="FD979B"/>
            </a:solidFill>
            <a:ln w="952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/>
            <a:lstStyle>
              <a:lvl1pPr marL="111125" indent="-111125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SzPts val="1600"/>
                <a:buFont typeface="Arial" panose="020B0604020202020204" pitchFamily="34" charset="0"/>
                <a:buChar char="•"/>
              </a:pPr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Project components completed</a:t>
              </a:r>
              <a:endParaRPr lang="en-US" altLang="en-US"/>
            </a:p>
            <a:p>
              <a:pPr eaLnBrk="1" hangingPunct="1">
                <a:buSzPts val="1600"/>
                <a:buFont typeface="Arial" panose="020B0604020202020204" pitchFamily="34" charset="0"/>
                <a:buChar char="•"/>
              </a:pPr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Project components integrated</a:t>
              </a:r>
              <a:endParaRPr lang="en-US" altLang="en-US"/>
            </a:p>
            <a:p>
              <a:pPr eaLnBrk="1" hangingPunct="1">
                <a:buSzPts val="1600"/>
                <a:buFont typeface="Arial" panose="020B0604020202020204" pitchFamily="34" charset="0"/>
                <a:buChar char="•"/>
              </a:pPr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Project supports final decision</a:t>
              </a:r>
              <a:endParaRPr lang="en-US" altLang="en-US"/>
            </a:p>
            <a:p>
              <a:pPr eaLnBrk="1" hangingPunct="1">
                <a:buSzPts val="1600"/>
                <a:buFont typeface="Arial" panose="020B0604020202020204" pitchFamily="34" charset="0"/>
                <a:buChar char="•"/>
              </a:pPr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Presentation made</a:t>
              </a:r>
              <a:endParaRPr lang="en-US" altLang="en-US"/>
            </a:p>
          </p:txBody>
        </p:sp>
        <p:sp>
          <p:nvSpPr>
            <p:cNvPr id="7197" name="Google Shape;118;p16">
              <a:extLst>
                <a:ext uri="{FF2B5EF4-FFF2-40B4-BE49-F238E27FC236}">
                  <a16:creationId xmlns:a16="http://schemas.microsoft.com/office/drawing/2014/main" id="{8C82DEE9-03CA-4061-8745-29FF63A3E0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8720" y="1331029"/>
              <a:ext cx="1439690" cy="619761"/>
            </a:xfrm>
            <a:prstGeom prst="rect">
              <a:avLst/>
            </a:prstGeom>
            <a:solidFill>
              <a:srgbClr val="FD979B"/>
            </a:solidFill>
            <a:ln w="952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200">
                  <a:latin typeface="Arial Narrow" panose="020B0606020202030204" pitchFamily="34" charset="0"/>
                  <a:sym typeface="Arial Narrow" panose="020B0606020202030204" pitchFamily="34" charset="0"/>
                </a:rPr>
                <a:t>Mid-Sprint 30 July;</a:t>
              </a:r>
              <a:endParaRPr lang="en-US" altLang="en-US"/>
            </a:p>
            <a:p>
              <a:pPr eaLnBrk="1" hangingPunct="1"/>
              <a:r>
                <a:rPr lang="en-US" altLang="en-US" sz="1200">
                  <a:latin typeface="Arial Narrow" panose="020B0606020202030204" pitchFamily="34" charset="0"/>
                  <a:sym typeface="Arial Narrow" panose="020B0606020202030204" pitchFamily="34" charset="0"/>
                </a:rPr>
                <a:t>Full Sprint 6 Aug</a:t>
              </a:r>
              <a:endParaRPr lang="en-US" altLang="en-US" sz="1600">
                <a:latin typeface="Arial Narrow" panose="020B0606020202030204" pitchFamily="34" charset="0"/>
                <a:sym typeface="Arial Narrow" panose="020B0606020202030204" pitchFamily="34" charset="0"/>
              </a:endParaRPr>
            </a:p>
          </p:txBody>
        </p:sp>
      </p:grpSp>
      <p:grpSp>
        <p:nvGrpSpPr>
          <p:cNvPr id="7171" name="Google Shape;119;p16">
            <a:extLst>
              <a:ext uri="{FF2B5EF4-FFF2-40B4-BE49-F238E27FC236}">
                <a16:creationId xmlns:a16="http://schemas.microsoft.com/office/drawing/2014/main" id="{9DF3ABE3-FA55-4DFE-B71D-8158A548EF8A}"/>
              </a:ext>
            </a:extLst>
          </p:cNvPr>
          <p:cNvGrpSpPr>
            <a:grpSpLocks/>
          </p:cNvGrpSpPr>
          <p:nvPr/>
        </p:nvGrpSpPr>
        <p:grpSpPr bwMode="auto">
          <a:xfrm>
            <a:off x="496888" y="1074738"/>
            <a:ext cx="8812212" cy="369887"/>
            <a:chOff x="165590" y="931764"/>
            <a:chExt cx="8812820" cy="399265"/>
          </a:xfrm>
        </p:grpSpPr>
        <p:sp>
          <p:nvSpPr>
            <p:cNvPr id="120" name="Google Shape;120;p16">
              <a:extLst>
                <a:ext uri="{FF2B5EF4-FFF2-40B4-BE49-F238E27FC236}">
                  <a16:creationId xmlns:a16="http://schemas.microsoft.com/office/drawing/2014/main" id="{91F3AF09-F81A-45FD-98FD-C1B24D2B8039}"/>
                </a:ext>
              </a:extLst>
            </p:cNvPr>
            <p:cNvSpPr/>
            <p:nvPr/>
          </p:nvSpPr>
          <p:spPr>
            <a:xfrm>
              <a:off x="165590" y="931764"/>
              <a:ext cx="1801936" cy="399265"/>
            </a:xfrm>
            <a:prstGeom prst="rect">
              <a:avLst/>
            </a:prstGeom>
            <a:solidFill>
              <a:srgbClr val="3D637E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lIns="91425" tIns="45700" rIns="91425" bIns="4570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r>
                <a:rPr lang="en-US" sz="1600" b="1" ker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Sprint</a:t>
              </a:r>
              <a:endParaRPr kern="0">
                <a:latin typeface="Arial"/>
                <a:ea typeface="Arial"/>
                <a:cs typeface="Arial"/>
                <a:sym typeface="Arial"/>
              </a:endParaRPr>
            </a:p>
            <a:p>
              <a:pPr marL="174621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sz="1600" ker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6">
              <a:extLst>
                <a:ext uri="{FF2B5EF4-FFF2-40B4-BE49-F238E27FC236}">
                  <a16:creationId xmlns:a16="http://schemas.microsoft.com/office/drawing/2014/main" id="{16D50D40-C483-4153-8BAD-6B9F2357DC0A}"/>
                </a:ext>
              </a:extLst>
            </p:cNvPr>
            <p:cNvSpPr/>
            <p:nvPr/>
          </p:nvSpPr>
          <p:spPr>
            <a:xfrm>
              <a:off x="1967526" y="931764"/>
              <a:ext cx="5570922" cy="399265"/>
            </a:xfrm>
            <a:prstGeom prst="rect">
              <a:avLst/>
            </a:prstGeom>
            <a:solidFill>
              <a:srgbClr val="3D637E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lIns="91425" tIns="45700" rIns="91425" bIns="4570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r>
                <a:rPr lang="en-US" sz="1600" b="1" ker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Milestone Goals</a:t>
              </a:r>
              <a:endParaRPr kern="0">
                <a:latin typeface="Arial"/>
                <a:ea typeface="Arial"/>
                <a:cs typeface="Arial"/>
                <a:sym typeface="Arial"/>
              </a:endParaRPr>
            </a:p>
            <a:p>
              <a:pPr marL="174621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sz="1600" ker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6">
              <a:extLst>
                <a:ext uri="{FF2B5EF4-FFF2-40B4-BE49-F238E27FC236}">
                  <a16:creationId xmlns:a16="http://schemas.microsoft.com/office/drawing/2014/main" id="{39BAAD64-771A-4236-B294-C1E54B533964}"/>
                </a:ext>
              </a:extLst>
            </p:cNvPr>
            <p:cNvSpPr/>
            <p:nvPr/>
          </p:nvSpPr>
          <p:spPr>
            <a:xfrm>
              <a:off x="7538449" y="931764"/>
              <a:ext cx="1439961" cy="399265"/>
            </a:xfrm>
            <a:prstGeom prst="rect">
              <a:avLst/>
            </a:prstGeom>
            <a:solidFill>
              <a:srgbClr val="3D637E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lIns="91425" tIns="45700" rIns="91425" bIns="4570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r>
                <a:rPr lang="en-US" sz="1600" b="1" ker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Presentation </a:t>
              </a:r>
              <a:endParaRPr kern="0">
                <a:latin typeface="Arial"/>
                <a:ea typeface="Arial"/>
                <a:cs typeface="Arial"/>
                <a:sym typeface="Arial"/>
              </a:endParaRPr>
            </a:p>
            <a:p>
              <a:pPr marL="174621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sz="1600" ker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172" name="Google Shape;123;p16">
            <a:extLst>
              <a:ext uri="{FF2B5EF4-FFF2-40B4-BE49-F238E27FC236}">
                <a16:creationId xmlns:a16="http://schemas.microsoft.com/office/drawing/2014/main" id="{36DB8148-8990-4FDC-A0CE-6969987360B5}"/>
              </a:ext>
            </a:extLst>
          </p:cNvPr>
          <p:cNvGrpSpPr>
            <a:grpSpLocks/>
          </p:cNvGrpSpPr>
          <p:nvPr/>
        </p:nvGrpSpPr>
        <p:grpSpPr bwMode="auto">
          <a:xfrm>
            <a:off x="496888" y="1436688"/>
            <a:ext cx="8812212" cy="1328737"/>
            <a:chOff x="165590" y="1331029"/>
            <a:chExt cx="8812820" cy="1328231"/>
          </a:xfrm>
        </p:grpSpPr>
        <p:sp>
          <p:nvSpPr>
            <p:cNvPr id="7189" name="Google Shape;124;p16">
              <a:extLst>
                <a:ext uri="{FF2B5EF4-FFF2-40B4-BE49-F238E27FC236}">
                  <a16:creationId xmlns:a16="http://schemas.microsoft.com/office/drawing/2014/main" id="{8EB20211-138E-4B34-9DA2-42FBD74780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590" y="1331029"/>
              <a:ext cx="1802420" cy="1303598"/>
            </a:xfrm>
            <a:prstGeom prst="rect">
              <a:avLst/>
            </a:prstGeom>
            <a:solidFill>
              <a:srgbClr val="F4B081"/>
            </a:solidFill>
            <a:ln w="952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Problem Definition and Project Plans</a:t>
              </a:r>
              <a:endParaRPr lang="en-US" altLang="en-US"/>
            </a:p>
          </p:txBody>
        </p:sp>
        <p:sp>
          <p:nvSpPr>
            <p:cNvPr id="7190" name="Google Shape;125;p16">
              <a:extLst>
                <a:ext uri="{FF2B5EF4-FFF2-40B4-BE49-F238E27FC236}">
                  <a16:creationId xmlns:a16="http://schemas.microsoft.com/office/drawing/2014/main" id="{A3290B3D-EB70-4713-860E-B3E23614DC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010" y="1331029"/>
              <a:ext cx="5570710" cy="1303598"/>
            </a:xfrm>
            <a:prstGeom prst="rect">
              <a:avLst/>
            </a:prstGeom>
            <a:solidFill>
              <a:srgbClr val="F4B081"/>
            </a:solidFill>
            <a:ln w="952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/>
            <a:lstStyle>
              <a:lvl1pPr marL="111125" indent="-111125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SzPts val="1600"/>
                <a:buFont typeface="Arial" panose="020B0604020202020204" pitchFamily="34" charset="0"/>
                <a:buChar char="•"/>
              </a:pPr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Problem (decision) defined</a:t>
              </a:r>
              <a:endParaRPr lang="en-US" altLang="en-US" sz="1600"/>
            </a:p>
            <a:p>
              <a:pPr eaLnBrk="1" hangingPunct="1">
                <a:buSzPts val="1600"/>
                <a:buFont typeface="Arial" panose="020B0604020202020204" pitchFamily="34" charset="0"/>
                <a:buChar char="•"/>
              </a:pPr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Understanding of complexity</a:t>
              </a:r>
              <a:endParaRPr lang="en-US" altLang="en-US"/>
            </a:p>
            <a:p>
              <a:pPr eaLnBrk="1" hangingPunct="1">
                <a:buSzPts val="1600"/>
                <a:buFont typeface="Arial" panose="020B0604020202020204" pitchFamily="34" charset="0"/>
                <a:buChar char="•"/>
              </a:pPr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Potential data source identified</a:t>
              </a:r>
              <a:endParaRPr lang="en-US" altLang="en-US" sz="1600"/>
            </a:p>
            <a:p>
              <a:pPr eaLnBrk="1" hangingPunct="1">
                <a:buSzPts val="1600"/>
                <a:buFont typeface="Arial" panose="020B0604020202020204" pitchFamily="34" charset="0"/>
                <a:buChar char="•"/>
              </a:pPr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Potential analytics identified</a:t>
              </a:r>
              <a:endParaRPr lang="en-US" altLang="en-US" sz="1600"/>
            </a:p>
            <a:p>
              <a:pPr eaLnBrk="1" hangingPunct="1">
                <a:buSzPts val="1600"/>
                <a:buFont typeface="Arial" panose="020B0604020202020204" pitchFamily="34" charset="0"/>
                <a:buChar char="•"/>
              </a:pPr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Project schedule defined</a:t>
              </a:r>
              <a:endParaRPr lang="en-US" altLang="en-US" sz="1600"/>
            </a:p>
            <a:p>
              <a:pPr eaLnBrk="1" hangingPunct="1">
                <a:buSzPts val="1600"/>
                <a:buFont typeface="Arial" panose="020B0604020202020204" pitchFamily="34" charset="0"/>
                <a:buChar char="•"/>
              </a:pPr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Participant roles assigned</a:t>
              </a:r>
              <a:endParaRPr lang="en-US" altLang="en-US"/>
            </a:p>
            <a:p>
              <a:pPr eaLnBrk="1" hangingPunct="1">
                <a:buSzPts val="1600"/>
                <a:buFont typeface="Arial" panose="020B0604020202020204" pitchFamily="34" charset="0"/>
                <a:buChar char="•"/>
              </a:pPr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Risks identified and mitigation plan</a:t>
              </a:r>
            </a:p>
          </p:txBody>
        </p:sp>
        <p:sp>
          <p:nvSpPr>
            <p:cNvPr id="7191" name="Google Shape;126;p16">
              <a:extLst>
                <a:ext uri="{FF2B5EF4-FFF2-40B4-BE49-F238E27FC236}">
                  <a16:creationId xmlns:a16="http://schemas.microsoft.com/office/drawing/2014/main" id="{5DBE2515-0A26-4332-9E6A-77ABEBADB4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8720" y="1331029"/>
              <a:ext cx="1439690" cy="1328231"/>
            </a:xfrm>
            <a:prstGeom prst="rect">
              <a:avLst/>
            </a:prstGeom>
            <a:solidFill>
              <a:srgbClr val="F4B081"/>
            </a:solidFill>
            <a:ln w="952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200">
                  <a:latin typeface="Arial Narrow" panose="020B0606020202030204" pitchFamily="34" charset="0"/>
                  <a:sym typeface="Arial Narrow" panose="020B0606020202030204" pitchFamily="34" charset="0"/>
                </a:rPr>
                <a:t>Mid-Sprint 28 May; Full Sprint 4 Jun</a:t>
              </a:r>
              <a:endParaRPr lang="en-US" altLang="en-US"/>
            </a:p>
            <a:p>
              <a:pPr eaLnBrk="1" hangingPunct="1"/>
              <a:endParaRPr lang="en-US" altLang="en-US" sz="1600"/>
            </a:p>
            <a:p>
              <a:pPr algn="ctr" eaLnBrk="1" hangingPunct="1"/>
              <a:endParaRPr lang="en-US" altLang="en-US" sz="1600">
                <a:latin typeface="Arial Narrow" panose="020B0606020202030204" pitchFamily="34" charset="0"/>
                <a:sym typeface="Arial Narrow" panose="020B0606020202030204" pitchFamily="34" charset="0"/>
              </a:endParaRPr>
            </a:p>
          </p:txBody>
        </p:sp>
      </p:grpSp>
      <p:grpSp>
        <p:nvGrpSpPr>
          <p:cNvPr id="7173" name="Google Shape;127;p16">
            <a:extLst>
              <a:ext uri="{FF2B5EF4-FFF2-40B4-BE49-F238E27FC236}">
                <a16:creationId xmlns:a16="http://schemas.microsoft.com/office/drawing/2014/main" id="{04F18F3C-815B-496D-B0CB-3F0760DAFD72}"/>
              </a:ext>
            </a:extLst>
          </p:cNvPr>
          <p:cNvGrpSpPr>
            <a:grpSpLocks/>
          </p:cNvGrpSpPr>
          <p:nvPr/>
        </p:nvGrpSpPr>
        <p:grpSpPr bwMode="auto">
          <a:xfrm>
            <a:off x="496888" y="2765425"/>
            <a:ext cx="8812212" cy="866775"/>
            <a:chOff x="165590" y="1331029"/>
            <a:chExt cx="8812820" cy="619761"/>
          </a:xfrm>
        </p:grpSpPr>
        <p:sp>
          <p:nvSpPr>
            <p:cNvPr id="7186" name="Google Shape;128;p16">
              <a:extLst>
                <a:ext uri="{FF2B5EF4-FFF2-40B4-BE49-F238E27FC236}">
                  <a16:creationId xmlns:a16="http://schemas.microsoft.com/office/drawing/2014/main" id="{2C3F992E-99C4-42B4-B793-0111FB5179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590" y="1331029"/>
              <a:ext cx="1802420" cy="619761"/>
            </a:xfrm>
            <a:prstGeom prst="rect">
              <a:avLst/>
            </a:prstGeom>
            <a:solidFill>
              <a:srgbClr val="FFA0FE"/>
            </a:solidFill>
            <a:ln w="952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Data Sets</a:t>
              </a:r>
              <a:endParaRPr lang="en-US" altLang="en-US"/>
            </a:p>
          </p:txBody>
        </p:sp>
        <p:sp>
          <p:nvSpPr>
            <p:cNvPr id="7187" name="Google Shape;129;p16">
              <a:extLst>
                <a:ext uri="{FF2B5EF4-FFF2-40B4-BE49-F238E27FC236}">
                  <a16:creationId xmlns:a16="http://schemas.microsoft.com/office/drawing/2014/main" id="{78828B52-B68F-4D4A-9DEF-6EE3CA363C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010" y="1331030"/>
              <a:ext cx="5570710" cy="587627"/>
            </a:xfrm>
            <a:prstGeom prst="rect">
              <a:avLst/>
            </a:prstGeom>
            <a:solidFill>
              <a:srgbClr val="FFA0FE"/>
            </a:solidFill>
            <a:ln w="952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/>
            <a:lstStyle>
              <a:lvl1pPr marL="111125" indent="-111125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SzPts val="1600"/>
                <a:buFont typeface="Arial" panose="020B0604020202020204" pitchFamily="34" charset="0"/>
                <a:buChar char="•"/>
              </a:pPr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Data located and accessed</a:t>
              </a:r>
              <a:endParaRPr lang="en-US" altLang="en-US"/>
            </a:p>
            <a:p>
              <a:pPr eaLnBrk="1" hangingPunct="1">
                <a:buSzPts val="1600"/>
                <a:buFont typeface="Arial" panose="020B0604020202020204" pitchFamily="34" charset="0"/>
                <a:buChar char="•"/>
              </a:pPr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Initial processing underway</a:t>
              </a:r>
              <a:endParaRPr lang="en-US" altLang="en-US"/>
            </a:p>
            <a:p>
              <a:pPr eaLnBrk="1" hangingPunct="1">
                <a:buSzPts val="1600"/>
                <a:buFont typeface="Arial" panose="020B0604020202020204" pitchFamily="34" charset="0"/>
                <a:buChar char="•"/>
              </a:pPr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Risks identified and mitigated</a:t>
              </a:r>
            </a:p>
          </p:txBody>
        </p:sp>
        <p:sp>
          <p:nvSpPr>
            <p:cNvPr id="7188" name="Google Shape;130;p16">
              <a:extLst>
                <a:ext uri="{FF2B5EF4-FFF2-40B4-BE49-F238E27FC236}">
                  <a16:creationId xmlns:a16="http://schemas.microsoft.com/office/drawing/2014/main" id="{10C39C13-EC33-4025-9058-BEC08C706A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8720" y="1331029"/>
              <a:ext cx="1439690" cy="619761"/>
            </a:xfrm>
            <a:prstGeom prst="rect">
              <a:avLst/>
            </a:prstGeom>
            <a:solidFill>
              <a:srgbClr val="FFA0FE"/>
            </a:solidFill>
            <a:ln w="952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200">
                  <a:latin typeface="Arial Narrow" panose="020B0606020202030204" pitchFamily="34" charset="0"/>
                  <a:sym typeface="Arial Narrow" panose="020B0606020202030204" pitchFamily="34" charset="0"/>
                </a:rPr>
                <a:t>Mid-sprint 11 Jun; </a:t>
              </a:r>
              <a:endParaRPr lang="en-US" altLang="en-US"/>
            </a:p>
            <a:p>
              <a:pPr eaLnBrk="1" hangingPunct="1"/>
              <a:r>
                <a:rPr lang="en-US" altLang="en-US" sz="1200">
                  <a:latin typeface="Arial Narrow" panose="020B0606020202030204" pitchFamily="34" charset="0"/>
                  <a:sym typeface="Arial Narrow" panose="020B0606020202030204" pitchFamily="34" charset="0"/>
                </a:rPr>
                <a:t>Full Sprint 18 Jun</a:t>
              </a:r>
              <a:endParaRPr lang="en-US" altLang="en-US" sz="1200"/>
            </a:p>
            <a:p>
              <a:pPr algn="ctr" eaLnBrk="1" hangingPunct="1"/>
              <a:endParaRPr lang="en-US" altLang="en-US" sz="1600">
                <a:latin typeface="Arial Narrow" panose="020B0606020202030204" pitchFamily="34" charset="0"/>
                <a:sym typeface="Arial Narrow" panose="020B0606020202030204" pitchFamily="34" charset="0"/>
              </a:endParaRPr>
            </a:p>
          </p:txBody>
        </p:sp>
      </p:grpSp>
      <p:grpSp>
        <p:nvGrpSpPr>
          <p:cNvPr id="7174" name="Google Shape;131;p16">
            <a:extLst>
              <a:ext uri="{FF2B5EF4-FFF2-40B4-BE49-F238E27FC236}">
                <a16:creationId xmlns:a16="http://schemas.microsoft.com/office/drawing/2014/main" id="{5AAC4553-2C7F-4A3A-B986-50185553ED29}"/>
              </a:ext>
            </a:extLst>
          </p:cNvPr>
          <p:cNvGrpSpPr>
            <a:grpSpLocks/>
          </p:cNvGrpSpPr>
          <p:nvPr/>
        </p:nvGrpSpPr>
        <p:grpSpPr bwMode="auto">
          <a:xfrm>
            <a:off x="496888" y="3589338"/>
            <a:ext cx="8812212" cy="804862"/>
            <a:chOff x="165590" y="1331029"/>
            <a:chExt cx="8812820" cy="874397"/>
          </a:xfrm>
        </p:grpSpPr>
        <p:sp>
          <p:nvSpPr>
            <p:cNvPr id="7183" name="Google Shape;132;p16">
              <a:extLst>
                <a:ext uri="{FF2B5EF4-FFF2-40B4-BE49-F238E27FC236}">
                  <a16:creationId xmlns:a16="http://schemas.microsoft.com/office/drawing/2014/main" id="{A245D2CC-7149-4619-8D8A-A39B77E16D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590" y="1331029"/>
              <a:ext cx="1802420" cy="860954"/>
            </a:xfrm>
            <a:prstGeom prst="rect">
              <a:avLst/>
            </a:prstGeom>
            <a:solidFill>
              <a:srgbClr val="FFFF88"/>
            </a:solidFill>
            <a:ln w="952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Analytics/algorithms</a:t>
              </a:r>
              <a:endParaRPr lang="en-US" altLang="en-US"/>
            </a:p>
          </p:txBody>
        </p:sp>
        <p:sp>
          <p:nvSpPr>
            <p:cNvPr id="7184" name="Google Shape;133;p16">
              <a:extLst>
                <a:ext uri="{FF2B5EF4-FFF2-40B4-BE49-F238E27FC236}">
                  <a16:creationId xmlns:a16="http://schemas.microsoft.com/office/drawing/2014/main" id="{D3C552CB-DF24-498D-B3BD-7E123812CD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010" y="1331030"/>
              <a:ext cx="5570710" cy="874396"/>
            </a:xfrm>
            <a:prstGeom prst="rect">
              <a:avLst/>
            </a:prstGeom>
            <a:solidFill>
              <a:srgbClr val="FFFF88"/>
            </a:solidFill>
            <a:ln w="952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/>
            <a:lstStyle>
              <a:lvl1pPr marL="111125" indent="-111125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SzPts val="1600"/>
                <a:buFont typeface="Arial" panose="020B0604020202020204" pitchFamily="34" charset="0"/>
                <a:buChar char="•"/>
              </a:pPr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Algorithms defined and coded</a:t>
              </a:r>
              <a:endParaRPr lang="en-US" altLang="en-US"/>
            </a:p>
            <a:p>
              <a:pPr eaLnBrk="1" hangingPunct="1">
                <a:buSzPts val="1600"/>
                <a:buFont typeface="Arial" panose="020B0604020202020204" pitchFamily="34" charset="0"/>
                <a:buChar char="•"/>
              </a:pPr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Initial applications completed</a:t>
              </a:r>
              <a:endParaRPr lang="en-US" altLang="en-US"/>
            </a:p>
            <a:p>
              <a:pPr eaLnBrk="1" hangingPunct="1">
                <a:buSzPts val="1600"/>
                <a:buFont typeface="Arial" panose="020B0604020202020204" pitchFamily="34" charset="0"/>
                <a:buChar char="•"/>
              </a:pPr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Risks identified and mitigated</a:t>
              </a:r>
            </a:p>
          </p:txBody>
        </p:sp>
        <p:sp>
          <p:nvSpPr>
            <p:cNvPr id="7185" name="Google Shape;134;p16">
              <a:extLst>
                <a:ext uri="{FF2B5EF4-FFF2-40B4-BE49-F238E27FC236}">
                  <a16:creationId xmlns:a16="http://schemas.microsoft.com/office/drawing/2014/main" id="{0C07D618-EFF8-493C-AE0E-5237552BC2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8720" y="1331029"/>
              <a:ext cx="1439690" cy="860954"/>
            </a:xfrm>
            <a:prstGeom prst="rect">
              <a:avLst/>
            </a:prstGeom>
            <a:solidFill>
              <a:srgbClr val="FFFF88"/>
            </a:solidFill>
            <a:ln w="952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200">
                  <a:latin typeface="Arial Narrow" panose="020B0606020202030204" pitchFamily="34" charset="0"/>
                  <a:sym typeface="Arial Narrow" panose="020B0606020202030204" pitchFamily="34" charset="0"/>
                </a:rPr>
                <a:t>Mid-sprint 25 Jun </a:t>
              </a:r>
              <a:endParaRPr lang="en-US" altLang="en-US"/>
            </a:p>
            <a:p>
              <a:pPr eaLnBrk="1" hangingPunct="1"/>
              <a:r>
                <a:rPr lang="en-US" altLang="en-US" sz="1200">
                  <a:latin typeface="Arial Narrow" panose="020B0606020202030204" pitchFamily="34" charset="0"/>
                  <a:sym typeface="Arial Narrow" panose="020B0606020202030204" pitchFamily="34" charset="0"/>
                </a:rPr>
                <a:t>&amp; 2 Jul; </a:t>
              </a:r>
              <a:endParaRPr lang="en-US" altLang="en-US"/>
            </a:p>
            <a:p>
              <a:pPr eaLnBrk="1" hangingPunct="1"/>
              <a:r>
                <a:rPr lang="en-US" altLang="en-US" sz="1200">
                  <a:latin typeface="Arial Narrow" panose="020B0606020202030204" pitchFamily="34" charset="0"/>
                  <a:sym typeface="Arial Narrow" panose="020B0606020202030204" pitchFamily="34" charset="0"/>
                </a:rPr>
                <a:t>Full Sprint 9 Jul</a:t>
              </a:r>
              <a:endParaRPr lang="en-US" altLang="en-US"/>
            </a:p>
          </p:txBody>
        </p:sp>
      </p:grpSp>
      <p:grpSp>
        <p:nvGrpSpPr>
          <p:cNvPr id="7175" name="Google Shape;135;p16">
            <a:extLst>
              <a:ext uri="{FF2B5EF4-FFF2-40B4-BE49-F238E27FC236}">
                <a16:creationId xmlns:a16="http://schemas.microsoft.com/office/drawing/2014/main" id="{42CE4B86-164C-4F9B-913D-65283973B92B}"/>
              </a:ext>
            </a:extLst>
          </p:cNvPr>
          <p:cNvGrpSpPr>
            <a:grpSpLocks/>
          </p:cNvGrpSpPr>
          <p:nvPr/>
        </p:nvGrpSpPr>
        <p:grpSpPr bwMode="auto">
          <a:xfrm>
            <a:off x="496888" y="4381500"/>
            <a:ext cx="8812212" cy="852488"/>
            <a:chOff x="165590" y="1713870"/>
            <a:chExt cx="8812820" cy="839789"/>
          </a:xfrm>
        </p:grpSpPr>
        <p:sp>
          <p:nvSpPr>
            <p:cNvPr id="7180" name="Google Shape;136;p16">
              <a:extLst>
                <a:ext uri="{FF2B5EF4-FFF2-40B4-BE49-F238E27FC236}">
                  <a16:creationId xmlns:a16="http://schemas.microsoft.com/office/drawing/2014/main" id="{7492639C-BEC7-42C9-B772-A80CA0553A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590" y="1713870"/>
              <a:ext cx="1802420" cy="834008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Visualizations</a:t>
              </a:r>
              <a:endParaRPr lang="en-US" altLang="en-US"/>
            </a:p>
          </p:txBody>
        </p:sp>
        <p:sp>
          <p:nvSpPr>
            <p:cNvPr id="7181" name="Google Shape;137;p16">
              <a:extLst>
                <a:ext uri="{FF2B5EF4-FFF2-40B4-BE49-F238E27FC236}">
                  <a16:creationId xmlns:a16="http://schemas.microsoft.com/office/drawing/2014/main" id="{BAE4547F-60A2-4B10-B8E3-7A8DD06DFD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010" y="1744009"/>
              <a:ext cx="5570710" cy="80965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/>
            <a:lstStyle>
              <a:lvl1pPr marL="111125" indent="-111125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SzPts val="1600"/>
                <a:buFont typeface="Arial" panose="020B0604020202020204" pitchFamily="34" charset="0"/>
                <a:buChar char="•"/>
              </a:pPr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Visualization concepts defined</a:t>
              </a:r>
              <a:endParaRPr lang="en-US" altLang="en-US"/>
            </a:p>
            <a:p>
              <a:pPr eaLnBrk="1" hangingPunct="1">
                <a:buSzPts val="1600"/>
                <a:buFont typeface="Arial" panose="020B0604020202020204" pitchFamily="34" charset="0"/>
                <a:buChar char="•"/>
              </a:pPr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Visualization implemented</a:t>
              </a:r>
              <a:endParaRPr lang="en-US" altLang="en-US"/>
            </a:p>
            <a:p>
              <a:pPr eaLnBrk="1" hangingPunct="1">
                <a:buSzPts val="1600"/>
                <a:buFont typeface="Arial" panose="020B0604020202020204" pitchFamily="34" charset="0"/>
                <a:buChar char="•"/>
              </a:pPr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Risks identified and mitigated</a:t>
              </a:r>
            </a:p>
          </p:txBody>
        </p:sp>
        <p:sp>
          <p:nvSpPr>
            <p:cNvPr id="7182" name="Google Shape;138;p16">
              <a:extLst>
                <a:ext uri="{FF2B5EF4-FFF2-40B4-BE49-F238E27FC236}">
                  <a16:creationId xmlns:a16="http://schemas.microsoft.com/office/drawing/2014/main" id="{C0600663-0B97-4E9D-BEC4-5606383731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8720" y="1744009"/>
              <a:ext cx="1439690" cy="80965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200">
                  <a:latin typeface="Arial Narrow" panose="020B0606020202030204" pitchFamily="34" charset="0"/>
                  <a:sym typeface="Arial Narrow" panose="020B0606020202030204" pitchFamily="34" charset="0"/>
                </a:rPr>
                <a:t>Mid-sprint 16 Jul; </a:t>
              </a:r>
              <a:endParaRPr lang="en-US" altLang="en-US"/>
            </a:p>
            <a:p>
              <a:pPr eaLnBrk="1" hangingPunct="1"/>
              <a:r>
                <a:rPr lang="en-US" altLang="en-US" sz="1200">
                  <a:latin typeface="Arial Narrow" panose="020B0606020202030204" pitchFamily="34" charset="0"/>
                  <a:sym typeface="Arial Narrow" panose="020B0606020202030204" pitchFamily="34" charset="0"/>
                </a:rPr>
                <a:t>Full Sprint 23 Jul</a:t>
              </a:r>
              <a:endParaRPr lang="en-US" altLang="en-US"/>
            </a:p>
          </p:txBody>
        </p:sp>
      </p:grpSp>
      <p:sp>
        <p:nvSpPr>
          <p:cNvPr id="7176" name="Google Shape;139;p16">
            <a:extLst>
              <a:ext uri="{FF2B5EF4-FFF2-40B4-BE49-F238E27FC236}">
                <a16:creationId xmlns:a16="http://schemas.microsoft.com/office/drawing/2014/main" id="{9E263C28-30A3-4993-A13C-D5CD79E328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888" y="3556000"/>
            <a:ext cx="8812212" cy="866775"/>
          </a:xfrm>
          <a:prstGeom prst="rect">
            <a:avLst/>
          </a:prstGeom>
          <a:noFill/>
          <a:ln w="53975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</a:endParaRPr>
          </a:p>
        </p:txBody>
      </p:sp>
      <p:sp>
        <p:nvSpPr>
          <p:cNvPr id="7177" name="Google Shape;140;p16">
            <a:extLst>
              <a:ext uri="{FF2B5EF4-FFF2-40B4-BE49-F238E27FC236}">
                <a16:creationId xmlns:a16="http://schemas.microsoft.com/office/drawing/2014/main" id="{69058DFA-9C52-420F-A38E-E7ED7E3710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338" y="117475"/>
            <a:ext cx="2587625" cy="714375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SzPts val="2800"/>
              <a:buFont typeface="Helvetica Neue" charset="0"/>
              <a:buNone/>
            </a:pPr>
            <a:r>
              <a:rPr lang="en-US" altLang="en-US" sz="2800">
                <a:latin typeface="Helvetica Neue" charset="0"/>
                <a:cs typeface="Helvetica Neue" charset="0"/>
                <a:sym typeface="Helvetica Neue" charset="0"/>
              </a:rPr>
              <a:t>Project Sprints</a:t>
            </a:r>
            <a:endParaRPr lang="en-US" altLang="en-US">
              <a:cs typeface="Helvetica Neue" charset="0"/>
            </a:endParaRPr>
          </a:p>
        </p:txBody>
      </p:sp>
      <p:sp>
        <p:nvSpPr>
          <p:cNvPr id="7178" name="Google Shape;141;p16">
            <a:extLst>
              <a:ext uri="{FF2B5EF4-FFF2-40B4-BE49-F238E27FC236}">
                <a16:creationId xmlns:a16="http://schemas.microsoft.com/office/drawing/2014/main" id="{7D71D5D1-40DB-44A7-A140-7495D2C74DE6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 smtClean="0">
                <a:solidFill>
                  <a:srgbClr val="88888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fld id="{FE00C117-8E48-4E98-AD36-034E6B5F8512}" type="slidenum">
              <a:rPr lang="en-US" altLang="en-US" smtClean="0"/>
              <a:pPr>
                <a:defRPr/>
              </a:pPr>
              <a:t>3</a:t>
            </a:fld>
            <a:endParaRPr lang="en-US" altLang="en-US" sz="1200">
              <a:solidFill>
                <a:srgbClr val="888888"/>
              </a:solidFill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F0CF859B-5287-4C30-B7DA-3B746B3A3A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9428" y="136525"/>
            <a:ext cx="1032088" cy="122618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5B29AB-AEC0-4AF5-8209-7DDD132AF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D6E39-4156-F74F-A266-289F9D7958A6}" type="slidenum">
              <a:rPr lang="en-US" smtClean="0"/>
              <a:t>4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922624F-F0F0-4386-AD54-6B72323B4731}"/>
              </a:ext>
            </a:extLst>
          </p:cNvPr>
          <p:cNvSpPr txBox="1">
            <a:spLocks/>
          </p:cNvSpPr>
          <p:nvPr/>
        </p:nvSpPr>
        <p:spPr>
          <a:xfrm>
            <a:off x="235976" y="152608"/>
            <a:ext cx="2979388" cy="71439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t">
              <a:spcBef>
                <a:spcPts val="0"/>
              </a:spcBef>
            </a:pPr>
            <a:r>
              <a:rPr lang="en-US" sz="28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Project Schedule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9E41B89E-4E4E-4FA3-85EA-58E3EAA90D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224" y="1403777"/>
            <a:ext cx="344010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 b="1" dirty="0">
                <a:latin typeface="Calibri" panose="020F0502020204030204" pitchFamily="34" charset="0"/>
                <a:cs typeface="Times New Roman" panose="02020603050405020304" pitchFamily="18" charset="0"/>
              </a:rPr>
              <a:t>Project Timeline:</a:t>
            </a:r>
            <a:endParaRPr lang="en-US" altLang="en-US" sz="1600" b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Core Project Scope – Development.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Aided by learning Neural Networks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EA1C45-F28D-48DA-AD2A-DA3EE863A5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9428" y="136525"/>
            <a:ext cx="1032088" cy="122618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27CEB59-9BB7-4909-8AA1-039FA9264B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751" y="2261947"/>
            <a:ext cx="10402677" cy="210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237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7">
            <a:extLst>
              <a:ext uri="{FF2B5EF4-FFF2-40B4-BE49-F238E27FC236}">
                <a16:creationId xmlns:a16="http://schemas.microsoft.com/office/drawing/2014/main" id="{8C368AA8-7126-4CB9-9CC8-870334F46950}"/>
              </a:ext>
            </a:extLst>
          </p:cNvPr>
          <p:cNvSpPr/>
          <p:nvPr/>
        </p:nvSpPr>
        <p:spPr>
          <a:xfrm>
            <a:off x="550863" y="949325"/>
            <a:ext cx="9772650" cy="2740025"/>
          </a:xfrm>
          <a:prstGeom prst="rect">
            <a:avLst/>
          </a:prstGeom>
          <a:noFill/>
          <a:ln>
            <a:noFill/>
          </a:ln>
        </p:spPr>
        <p:txBody>
          <a:bodyPr spcFirstLastPara="1" lIns="91425" tIns="45700" rIns="91425" bIns="45700"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Core Project Scope – Develop algorithms for image classification and object detection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/>
              <a:t>Show your research and deep dive into proposed models and algorithms. 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/>
              <a:t>Show the mathematics and statistics supporting your algorithms.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/>
              <a:t>Show your implementations and comparison of algorithms.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/>
              <a:t>Test and validate your model with actual historical observations.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/>
              <a:t>Discuss what metrics you would use to assert your results.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/>
              <a:t>Present your incremental and final results.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/>
              <a:t>Early presentation and visualization effort.</a:t>
            </a:r>
          </a:p>
          <a:p>
            <a:pPr marL="342900" indent="-209550" eaLnBrk="1" fontAlgn="auto" hangingPunct="1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None/>
              <a:defRPr/>
            </a:pPr>
            <a:endParaRPr sz="2400" kern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20" name="Google Shape;150;p17">
            <a:extLst>
              <a:ext uri="{FF2B5EF4-FFF2-40B4-BE49-F238E27FC236}">
                <a16:creationId xmlns:a16="http://schemas.microsoft.com/office/drawing/2014/main" id="{E23CAF02-32E4-4262-9529-D97EC8020F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613" y="92075"/>
            <a:ext cx="2587625" cy="714375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SzPts val="2800"/>
              <a:buFont typeface="Helvetica Neue" charset="0"/>
              <a:buNone/>
            </a:pPr>
            <a:r>
              <a:rPr lang="en-US" altLang="en-US" sz="2800">
                <a:latin typeface="Helvetica Neue" charset="0"/>
                <a:cs typeface="Helvetica Neue" charset="0"/>
                <a:sym typeface="Helvetica Neue" charset="0"/>
              </a:rPr>
              <a:t>Sprint Goals</a:t>
            </a:r>
            <a:endParaRPr lang="en-US" altLang="en-US">
              <a:cs typeface="Helvetica Neue" charset="0"/>
            </a:endParaRPr>
          </a:p>
        </p:txBody>
      </p:sp>
      <p:sp>
        <p:nvSpPr>
          <p:cNvPr id="9221" name="Google Shape;151;p17">
            <a:extLst>
              <a:ext uri="{FF2B5EF4-FFF2-40B4-BE49-F238E27FC236}">
                <a16:creationId xmlns:a16="http://schemas.microsoft.com/office/drawing/2014/main" id="{D68DE49A-9327-4E8C-8819-F55BD3A41A7A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 smtClean="0">
                <a:solidFill>
                  <a:srgbClr val="88888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defRPr/>
            </a:pPr>
            <a:fld id="{FFB91C40-FCB9-4641-83DA-0013B503C4F6}" type="slidenum">
              <a:rPr lang="en-US" altLang="en-US" smtClean="0"/>
              <a:pPr>
                <a:defRPr/>
              </a:pPr>
              <a:t>5</a:t>
            </a:fld>
            <a:endParaRPr lang="en-US" altLang="en-US" sz="1200">
              <a:solidFill>
                <a:srgbClr val="888888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07A53C-86A4-4579-B242-A9B1057D0B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9428" y="136525"/>
            <a:ext cx="1032088" cy="122618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Google Shape;159;p18">
            <a:extLst>
              <a:ext uri="{FF2B5EF4-FFF2-40B4-BE49-F238E27FC236}">
                <a16:creationId xmlns:a16="http://schemas.microsoft.com/office/drawing/2014/main" id="{2FCC923B-32C8-4F51-86C3-55498352DB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613" y="92075"/>
            <a:ext cx="5132388" cy="714375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SzPts val="2800"/>
              <a:buFont typeface="Helvetica Neue" charset="0"/>
              <a:buNone/>
            </a:pPr>
            <a:r>
              <a:rPr lang="en-US" altLang="en-US" sz="2800" dirty="0">
                <a:latin typeface="Helvetica Neue" charset="0"/>
                <a:cs typeface="Helvetica Neue" charset="0"/>
                <a:sym typeface="Helvetica Neue" charset="0"/>
              </a:rPr>
              <a:t>Algorithm Development Status </a:t>
            </a:r>
            <a:endParaRPr lang="en-US" altLang="en-US" dirty="0">
              <a:cs typeface="Helvetica Neue" charset="0"/>
            </a:endParaRPr>
          </a:p>
        </p:txBody>
      </p:sp>
      <p:sp>
        <p:nvSpPr>
          <p:cNvPr id="11271" name="Google Shape;161;p18">
            <a:extLst>
              <a:ext uri="{FF2B5EF4-FFF2-40B4-BE49-F238E27FC236}">
                <a16:creationId xmlns:a16="http://schemas.microsoft.com/office/drawing/2014/main" id="{238C9E5D-5A7F-4F4F-B37A-7568517167CA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 smtClean="0">
                <a:solidFill>
                  <a:srgbClr val="88888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fld id="{FFB91C40-FCB9-4641-83DA-0013B503C4F6}" type="slidenum">
              <a:rPr lang="en-US" altLang="en-US" smtClean="0"/>
              <a:pPr>
                <a:defRPr/>
              </a:pPr>
              <a:t>6</a:t>
            </a:fld>
            <a:endParaRPr lang="en-US" altLang="en-US" sz="1200">
              <a:solidFill>
                <a:srgbClr val="888888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3ACB64-6388-4387-B043-C665666EE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9428" y="136525"/>
            <a:ext cx="1032088" cy="1226186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E85F4EA-89D7-4317-9893-D93AB0A332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4721657"/>
              </p:ext>
            </p:extLst>
          </p:nvPr>
        </p:nvGraphicFramePr>
        <p:xfrm>
          <a:off x="200484" y="1010669"/>
          <a:ext cx="10670890" cy="339623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09443">
                  <a:extLst>
                    <a:ext uri="{9D8B030D-6E8A-4147-A177-3AD203B41FA5}">
                      <a16:colId xmlns:a16="http://schemas.microsoft.com/office/drawing/2014/main" val="452695344"/>
                    </a:ext>
                  </a:extLst>
                </a:gridCol>
                <a:gridCol w="3534431">
                  <a:extLst>
                    <a:ext uri="{9D8B030D-6E8A-4147-A177-3AD203B41FA5}">
                      <a16:colId xmlns:a16="http://schemas.microsoft.com/office/drawing/2014/main" val="2961552767"/>
                    </a:ext>
                  </a:extLst>
                </a:gridCol>
                <a:gridCol w="4327016">
                  <a:extLst>
                    <a:ext uri="{9D8B030D-6E8A-4147-A177-3AD203B41FA5}">
                      <a16:colId xmlns:a16="http://schemas.microsoft.com/office/drawing/2014/main" val="2851759138"/>
                    </a:ext>
                  </a:extLst>
                </a:gridCol>
              </a:tblGrid>
              <a:tr h="37549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Deep Learning architectures to explore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Updates Sprint 3 – Week 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Plans for Sprint 3 – Week 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513607626"/>
                  </a:ext>
                </a:extLst>
              </a:tr>
              <a:tr h="448990">
                <a:tc>
                  <a:txBody>
                    <a:bodyPr/>
                    <a:lstStyle/>
                    <a:p>
                      <a:pPr marL="0" marR="0" indent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200" dirty="0">
                          <a:effectLst/>
                        </a:rPr>
                        <a:t>CNN </a:t>
                      </a:r>
                      <a:endParaRPr lang="en-US" sz="1100" dirty="0">
                        <a:effectLst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indent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Initial implementation of CNN with 4 convolution layer and one Dense layer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Run </a:t>
                      </a:r>
                      <a:r>
                        <a:rPr lang="en-US" sz="1200" dirty="0">
                          <a:effectLst/>
                        </a:rPr>
                        <a:t>with full dataset on Argo.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indent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200" dirty="0">
                          <a:effectLst/>
                        </a:rPr>
                        <a:t>Modify/optimize algorithm for better accuracy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206140283"/>
                  </a:ext>
                </a:extLst>
              </a:tr>
              <a:tr h="5256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100" dirty="0">
                          <a:effectLst/>
                        </a:rPr>
                        <a:t>Hybrid CNN-ELM - Image Classification</a:t>
                      </a:r>
                      <a:endParaRPr lang="en-US" sz="1050" dirty="0">
                        <a:effectLst/>
                      </a:endParaRPr>
                    </a:p>
                    <a:p>
                      <a:pPr marL="228600" marR="0" indent="-22860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175362614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100" dirty="0">
                          <a:effectLst/>
                        </a:rPr>
                        <a:t>Mask R-CNN - Image Segmentation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1591995452"/>
                  </a:ext>
                </a:extLst>
              </a:tr>
              <a:tr h="5221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100" dirty="0">
                          <a:effectLst/>
                        </a:rPr>
                        <a:t>Faster R-CNN with different Hyper parameter</a:t>
                      </a:r>
                      <a:endParaRPr lang="en-US" sz="1050" dirty="0">
                        <a:effectLst/>
                      </a:endParaRPr>
                    </a:p>
                    <a:p>
                      <a:pPr marL="0" marR="0" indent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15455041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100" dirty="0">
                          <a:effectLst/>
                        </a:rPr>
                        <a:t>YOLO (You only look once)</a:t>
                      </a:r>
                      <a:endParaRPr lang="en-US" sz="1050" dirty="0">
                        <a:effectLst/>
                      </a:endParaRPr>
                    </a:p>
                    <a:p>
                      <a:pPr marL="0" marR="0" indent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Research algorithm and start coding</a:t>
                      </a: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1706783775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100" dirty="0">
                          <a:effectLst/>
                        </a:rPr>
                        <a:t>SSD (Single shot Multi-box detection)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237049567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6D067DD-22D5-415B-9EAD-05595DD47AC4}"/>
              </a:ext>
            </a:extLst>
          </p:cNvPr>
          <p:cNvSpPr txBox="1"/>
          <p:nvPr/>
        </p:nvSpPr>
        <p:spPr>
          <a:xfrm>
            <a:off x="2286000" y="5226050"/>
            <a:ext cx="322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Y/Z – Please update table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Google Shape;159;p18">
            <a:extLst>
              <a:ext uri="{FF2B5EF4-FFF2-40B4-BE49-F238E27FC236}">
                <a16:creationId xmlns:a16="http://schemas.microsoft.com/office/drawing/2014/main" id="{2FCC923B-32C8-4F51-86C3-55498352DB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612" y="92075"/>
            <a:ext cx="6905431" cy="714375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SzPts val="2800"/>
              <a:buFont typeface="Helvetica Neue" charset="0"/>
              <a:buNone/>
            </a:pPr>
            <a:r>
              <a:rPr lang="en-US" altLang="en-US" sz="2800" dirty="0">
                <a:latin typeface="Helvetica Neue" charset="0"/>
                <a:cs typeface="Helvetica Neue" charset="0"/>
                <a:sym typeface="Helvetica Neue" charset="0"/>
              </a:rPr>
              <a:t>Research and Deep dive into algorithms</a:t>
            </a:r>
            <a:endParaRPr lang="en-US" altLang="en-US" dirty="0">
              <a:cs typeface="Helvetica Neue" charset="0"/>
            </a:endParaRPr>
          </a:p>
        </p:txBody>
      </p:sp>
      <p:sp>
        <p:nvSpPr>
          <p:cNvPr id="11271" name="Google Shape;161;p18">
            <a:extLst>
              <a:ext uri="{FF2B5EF4-FFF2-40B4-BE49-F238E27FC236}">
                <a16:creationId xmlns:a16="http://schemas.microsoft.com/office/drawing/2014/main" id="{238C9E5D-5A7F-4F4F-B37A-7568517167CA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 smtClean="0">
                <a:solidFill>
                  <a:srgbClr val="88888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defRPr/>
            </a:pPr>
            <a:fld id="{FFB91C40-FCB9-4641-83DA-0013B503C4F6}" type="slidenum">
              <a:rPr lang="en-US" altLang="en-US" smtClean="0"/>
              <a:pPr>
                <a:defRPr/>
              </a:pPr>
              <a:t>7</a:t>
            </a:fld>
            <a:endParaRPr lang="en-US" altLang="en-US" sz="1200">
              <a:solidFill>
                <a:srgbClr val="888888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3ACB64-6388-4387-B043-C665666EE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9428" y="136525"/>
            <a:ext cx="1032088" cy="122618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DE98083-117D-4DD5-94B0-DBFDC43E0AB3}"/>
              </a:ext>
            </a:extLst>
          </p:cNvPr>
          <p:cNvSpPr/>
          <p:nvPr/>
        </p:nvSpPr>
        <p:spPr>
          <a:xfrm>
            <a:off x="422062" y="1228809"/>
            <a:ext cx="10435766" cy="8616782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Neurons (Activation functions)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Perceptrons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Sigmoid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Tanh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ReLU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Cost functions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Quadratic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Cross-Entropy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Gradient Descent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Learning Rate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Batch size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Second order functions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Reduce overfitting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L1/L2 norms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Dropout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Expand data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Initialization of weights (and other factors)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Glorot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-normal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Glorot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-uniform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Layers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Dense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Softmax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Max-pooling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Flatten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Convolutional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268142-5343-4C56-96E8-3CE049172B91}"/>
              </a:ext>
            </a:extLst>
          </p:cNvPr>
          <p:cNvSpPr txBox="1"/>
          <p:nvPr/>
        </p:nvSpPr>
        <p:spPr>
          <a:xfrm>
            <a:off x="495300" y="806450"/>
            <a:ext cx="303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Basic Concepts:</a:t>
            </a:r>
          </a:p>
        </p:txBody>
      </p:sp>
    </p:spTree>
    <p:extLst>
      <p:ext uri="{BB962C8B-B14F-4D97-AF65-F5344CB8AC3E}">
        <p14:creationId xmlns:p14="http://schemas.microsoft.com/office/powerpoint/2010/main" val="1519009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Google Shape;159;p18">
            <a:extLst>
              <a:ext uri="{FF2B5EF4-FFF2-40B4-BE49-F238E27FC236}">
                <a16:creationId xmlns:a16="http://schemas.microsoft.com/office/drawing/2014/main" id="{2FCC923B-32C8-4F51-86C3-55498352DB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613" y="92075"/>
            <a:ext cx="5782876" cy="714375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SzPts val="2800"/>
              <a:buFont typeface="Helvetica Neue" charset="0"/>
              <a:buNone/>
            </a:pPr>
            <a:r>
              <a:rPr lang="en-US" altLang="en-US" sz="2800" dirty="0">
                <a:latin typeface="Helvetica Neue" charset="0"/>
                <a:cs typeface="Helvetica Neue" charset="0"/>
                <a:sym typeface="Helvetica Neue" charset="0"/>
              </a:rPr>
              <a:t>Testing and Validation of models</a:t>
            </a:r>
            <a:endParaRPr lang="en-US" altLang="en-US" dirty="0">
              <a:cs typeface="Helvetica Neue" charset="0"/>
            </a:endParaRPr>
          </a:p>
        </p:txBody>
      </p:sp>
      <p:sp>
        <p:nvSpPr>
          <p:cNvPr id="11270" name="Google Shape;160;p18">
            <a:extLst>
              <a:ext uri="{FF2B5EF4-FFF2-40B4-BE49-F238E27FC236}">
                <a16:creationId xmlns:a16="http://schemas.microsoft.com/office/drawing/2014/main" id="{69D5B5AA-0168-4A6C-AB0D-4374FAAD81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2450" y="69850"/>
            <a:ext cx="677703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71" name="Google Shape;161;p18">
            <a:extLst>
              <a:ext uri="{FF2B5EF4-FFF2-40B4-BE49-F238E27FC236}">
                <a16:creationId xmlns:a16="http://schemas.microsoft.com/office/drawing/2014/main" id="{238C9E5D-5A7F-4F4F-B37A-7568517167CA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 smtClean="0">
                <a:solidFill>
                  <a:srgbClr val="88888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defRPr/>
            </a:pPr>
            <a:fld id="{FFB91C40-FCB9-4641-83DA-0013B503C4F6}" type="slidenum">
              <a:rPr lang="en-US" altLang="en-US" smtClean="0"/>
              <a:pPr>
                <a:defRPr/>
              </a:pPr>
              <a:t>8</a:t>
            </a:fld>
            <a:endParaRPr lang="en-US" altLang="en-US" sz="1200">
              <a:solidFill>
                <a:srgbClr val="888888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3ACB64-6388-4387-B043-C665666EE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9428" y="136525"/>
            <a:ext cx="1032088" cy="12261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B749966-D355-41CD-9668-5900A66310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361" y="1586576"/>
            <a:ext cx="4015607" cy="27923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BB75855-D3F9-480F-BD81-83D826B727A5}"/>
              </a:ext>
            </a:extLst>
          </p:cNvPr>
          <p:cNvSpPr/>
          <p:nvPr/>
        </p:nvSpPr>
        <p:spPr>
          <a:xfrm>
            <a:off x="201612" y="4457601"/>
            <a:ext cx="9606776" cy="19389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/>
              <a:t>15840/16269 [============================&gt;.] - ETA: 0s - loss: 0.4170 - acc: 0.8824</a:t>
            </a:r>
          </a:p>
          <a:p>
            <a:r>
              <a:rPr lang="en-US" sz="1200" dirty="0"/>
              <a:t>15904/16269 [============================&gt;.] - ETA: 0s - loss: 0.4165 - acc: 0.8826</a:t>
            </a:r>
          </a:p>
          <a:p>
            <a:r>
              <a:rPr lang="en-US" sz="1200" dirty="0"/>
              <a:t>15968/16269 [============================&gt;.] - ETA: 0s - loss: 0.4179 - acc: 0.8822</a:t>
            </a:r>
          </a:p>
          <a:p>
            <a:r>
              <a:rPr lang="en-US" sz="1200" dirty="0"/>
              <a:t>16032/16269 [============================&gt;.] - ETA: 0s - loss: 0.4173 - acc: 0.8823</a:t>
            </a:r>
          </a:p>
          <a:p>
            <a:r>
              <a:rPr lang="en-US" sz="1200" dirty="0"/>
              <a:t>16096/16269 [============================&gt;.] - ETA: 0s - loss: 0.4181 - acc: 0.8823</a:t>
            </a:r>
          </a:p>
          <a:p>
            <a:r>
              <a:rPr lang="en-US" sz="1200" dirty="0"/>
              <a:t>16160/16269 [============================&gt;.] - ETA: 0s - loss: 0.4180 - acc: 0.8822</a:t>
            </a:r>
          </a:p>
          <a:p>
            <a:r>
              <a:rPr lang="en-US" sz="1200" dirty="0"/>
              <a:t>16224/16269 [============================&gt;.] - ETA: 0s - loss: 0.4179 - acc: 0.8821</a:t>
            </a:r>
          </a:p>
          <a:p>
            <a:r>
              <a:rPr lang="en-US" sz="1200" dirty="0"/>
              <a:t>16269/16269 [==============================] - 14s 886us/step - loss: 0.4183 - acc: 0.8822 - </a:t>
            </a:r>
            <a:r>
              <a:rPr lang="en-US" sz="1200" dirty="0" err="1"/>
              <a:t>val_loss</a:t>
            </a:r>
            <a:r>
              <a:rPr lang="en-US" sz="1200" dirty="0"/>
              <a:t>: 0.8011 - </a:t>
            </a:r>
            <a:r>
              <a:rPr lang="en-US" sz="1200" dirty="0" err="1"/>
              <a:t>val_acc</a:t>
            </a:r>
            <a:r>
              <a:rPr lang="en-US" sz="1200" dirty="0"/>
              <a:t>: 0.8318</a:t>
            </a:r>
          </a:p>
          <a:p>
            <a:r>
              <a:rPr lang="en-US" sz="1200" dirty="0"/>
              <a:t>Test loss: 0.8010630374667288</a:t>
            </a:r>
          </a:p>
          <a:p>
            <a:r>
              <a:rPr lang="en-US" sz="1200" dirty="0"/>
              <a:t>Test accuracy: 0.8317659352972548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49F526-BC1F-4711-884B-E4EFC00CD9D7}"/>
              </a:ext>
            </a:extLst>
          </p:cNvPr>
          <p:cNvSpPr txBox="1"/>
          <p:nvPr/>
        </p:nvSpPr>
        <p:spPr>
          <a:xfrm>
            <a:off x="200484" y="1085334"/>
            <a:ext cx="20741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CNN</a:t>
            </a:r>
          </a:p>
        </p:txBody>
      </p:sp>
    </p:spTree>
    <p:extLst>
      <p:ext uri="{BB962C8B-B14F-4D97-AF65-F5344CB8AC3E}">
        <p14:creationId xmlns:p14="http://schemas.microsoft.com/office/powerpoint/2010/main" val="2850090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Google Shape;231;p23">
            <a:extLst>
              <a:ext uri="{FF2B5EF4-FFF2-40B4-BE49-F238E27FC236}">
                <a16:creationId xmlns:a16="http://schemas.microsoft.com/office/drawing/2014/main" id="{350C80A0-B832-4796-B1DE-EE8C917973E9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 smtClean="0">
                <a:solidFill>
                  <a:srgbClr val="88888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defRPr/>
            </a:pPr>
            <a:fld id="{FFB91C40-FCB9-4641-83DA-0013B503C4F6}" type="slidenum">
              <a:rPr lang="en-US" altLang="en-US" smtClean="0"/>
              <a:pPr>
                <a:defRPr/>
              </a:pPr>
              <a:t>9</a:t>
            </a:fld>
            <a:endParaRPr lang="en-US" altLang="en-US" sz="1200">
              <a:solidFill>
                <a:srgbClr val="888888"/>
              </a:solidFill>
            </a:endParaRPr>
          </a:p>
        </p:txBody>
      </p:sp>
      <p:sp>
        <p:nvSpPr>
          <p:cNvPr id="24580" name="Google Shape;232;p23">
            <a:extLst>
              <a:ext uri="{FF2B5EF4-FFF2-40B4-BE49-F238E27FC236}">
                <a16:creationId xmlns:a16="http://schemas.microsoft.com/office/drawing/2014/main" id="{B8E31E7C-867A-47AA-9946-1E677A8F0A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613" y="92075"/>
            <a:ext cx="6608762" cy="714375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SzPts val="2800"/>
              <a:buFont typeface="Helvetica Neue" charset="0"/>
              <a:buNone/>
            </a:pPr>
            <a:r>
              <a:rPr lang="en-US" altLang="en-US" sz="2800">
                <a:latin typeface="Helvetica Neue" charset="0"/>
                <a:cs typeface="Helvetica Neue" charset="0"/>
                <a:sym typeface="Helvetica Neue" charset="0"/>
              </a:rPr>
              <a:t>Understanding of Potential Algorithms</a:t>
            </a:r>
            <a:endParaRPr lang="en-US" altLang="en-US">
              <a:cs typeface="Helvetica Neue" charset="0"/>
            </a:endParaRPr>
          </a:p>
        </p:txBody>
      </p:sp>
      <p:sp>
        <p:nvSpPr>
          <p:cNvPr id="233" name="Google Shape;233;p23">
            <a:extLst>
              <a:ext uri="{FF2B5EF4-FFF2-40B4-BE49-F238E27FC236}">
                <a16:creationId xmlns:a16="http://schemas.microsoft.com/office/drawing/2014/main" id="{5DDB50DE-F9D5-4A62-AB96-36CC529C12F6}"/>
              </a:ext>
            </a:extLst>
          </p:cNvPr>
          <p:cNvSpPr txBox="1"/>
          <p:nvPr/>
        </p:nvSpPr>
        <p:spPr>
          <a:xfrm>
            <a:off x="431800" y="866775"/>
            <a:ext cx="8013700" cy="4702175"/>
          </a:xfrm>
          <a:prstGeom prst="rect">
            <a:avLst/>
          </a:prstGeom>
          <a:noFill/>
          <a:ln>
            <a:noFill/>
          </a:ln>
        </p:spPr>
        <p:txBody>
          <a:bodyPr spcFirstLastPara="1" lIns="91425" tIns="45700" rIns="91425" bIns="45700"/>
          <a:lstStyle/>
          <a:p>
            <a:pPr marL="342900" indent="-34290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ingdings" panose="05000000000000000000" pitchFamily="2" charset="2"/>
              <a:buChar char="q"/>
              <a:defRPr/>
            </a:pPr>
            <a:r>
              <a:rPr lang="en-US" sz="2100" kern="0" dirty="0" err="1">
                <a:solidFill>
                  <a:schemeClr val="dk1"/>
                </a:solidFill>
                <a:ea typeface="Arial"/>
                <a:cs typeface="Arial"/>
                <a:sym typeface="Arial"/>
              </a:rPr>
              <a:t>SafariBooksOnline</a:t>
            </a:r>
            <a:endParaRPr lang="en-US" sz="2100" kern="0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  <a:p>
            <a:pPr marL="742950" lvl="1" indent="-285750">
              <a:buClr>
                <a:schemeClr val="dk1"/>
              </a:buClr>
              <a:buSzPts val="2100"/>
              <a:buFont typeface="Wingdings" panose="05000000000000000000" pitchFamily="2" charset="2"/>
              <a:buChar char="§"/>
              <a:defRPr/>
            </a:pPr>
            <a:r>
              <a:rPr lang="en-US" kern="0" dirty="0">
                <a:solidFill>
                  <a:schemeClr val="dk1"/>
                </a:solidFill>
                <a:cs typeface="Arial"/>
              </a:rPr>
              <a:t>Deep Learning with TensorFlow: Applications of Deep Neural Networks to Machine Learning Task – Jon </a:t>
            </a:r>
            <a:r>
              <a:rPr lang="en-US" kern="0" dirty="0" err="1">
                <a:solidFill>
                  <a:schemeClr val="dk1"/>
                </a:solidFill>
                <a:cs typeface="Arial"/>
              </a:rPr>
              <a:t>Krohn</a:t>
            </a:r>
            <a:endParaRPr lang="en-US" sz="2100" kern="0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ingdings" panose="05000000000000000000" pitchFamily="2" charset="2"/>
              <a:buChar char="q"/>
              <a:defRPr/>
            </a:pPr>
            <a:r>
              <a:rPr lang="en-US" sz="2100" kern="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Previous coursework material – GMU CS580 (attended by team member)</a:t>
            </a:r>
          </a:p>
          <a:p>
            <a:pPr marL="342900" indent="-34290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ingdings" panose="05000000000000000000" pitchFamily="2" charset="2"/>
              <a:buChar char="q"/>
              <a:defRPr/>
            </a:pPr>
            <a:r>
              <a:rPr lang="en-US" sz="2100" kern="0" dirty="0">
                <a:ea typeface="Arial"/>
                <a:cs typeface="Arial"/>
                <a:sym typeface="Arial"/>
              </a:rPr>
              <a:t>Publication/Articles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defRPr/>
            </a:pPr>
            <a:r>
              <a:rPr lang="en-US" dirty="0">
                <a:hlinkClick r:id="rId3"/>
              </a:rPr>
              <a:t>https://blog.keras.io/building-powerful-image-classification-models-using-very-little-data.html</a:t>
            </a:r>
            <a:endParaRPr lang="en-US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defRPr/>
            </a:pPr>
            <a:r>
              <a:rPr lang="en-US" dirty="0">
                <a:hlinkClick r:id="rId4"/>
              </a:rPr>
              <a:t>https://machinelearningmastery.com/cnn-long-short-term-memory-networks/</a:t>
            </a:r>
            <a:endParaRPr lang="en-US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defRPr/>
            </a:pPr>
            <a:r>
              <a:rPr lang="en-US" dirty="0">
                <a:hlinkClick r:id="rId5"/>
              </a:rPr>
              <a:t>https://blog.algorithmia.com/introduction-to-deep-learning/</a:t>
            </a:r>
            <a:endParaRPr lang="en-US" dirty="0"/>
          </a:p>
          <a:p>
            <a:pPr>
              <a:buClr>
                <a:schemeClr val="dk1"/>
              </a:buClr>
              <a:buSzPts val="2100"/>
              <a:defRPr/>
            </a:pPr>
            <a:r>
              <a:rPr lang="en-US" dirty="0">
                <a:hlinkClick r:id="rId6"/>
              </a:rPr>
              <a:t>https://link.springer.com/chapter/10.1007/978-3-030-01424-7_25</a:t>
            </a:r>
            <a:endParaRPr lang="en-US" dirty="0"/>
          </a:p>
          <a:p>
            <a:pPr>
              <a:buClr>
                <a:schemeClr val="dk1"/>
              </a:buClr>
              <a:buSzPts val="2100"/>
              <a:defRPr/>
            </a:pPr>
            <a:r>
              <a:rPr lang="en-US" dirty="0">
                <a:hlinkClick r:id="rId7"/>
              </a:rPr>
              <a:t>https://arxiv.org/abs/1512.03385</a:t>
            </a:r>
            <a:endParaRPr lang="en-US" dirty="0"/>
          </a:p>
          <a:p>
            <a:r>
              <a:rPr lang="en-US" u="sng" dirty="0">
                <a:hlinkClick r:id="rId8"/>
              </a:rPr>
              <a:t>https://www.youtube.com/watch?v=Jy9-aGMB_TE</a:t>
            </a:r>
            <a:r>
              <a:rPr lang="en-US" dirty="0"/>
              <a:t> (discusses CNN)</a:t>
            </a:r>
          </a:p>
          <a:p>
            <a:r>
              <a:rPr lang="en-US" u="sng" dirty="0">
                <a:hlinkClick r:id="rId9"/>
              </a:rPr>
              <a:t>https://towardsdatascience.com/build-your-own-convolution-neural-network-in-5-mins-4217c2cf964f</a:t>
            </a:r>
            <a:r>
              <a:rPr lang="en-US" dirty="0"/>
              <a:t> (Convolution Neural Networks)</a:t>
            </a:r>
          </a:p>
          <a:p>
            <a:r>
              <a:rPr lang="en-US" u="sng" dirty="0">
                <a:hlinkClick r:id="rId10"/>
              </a:rPr>
              <a:t>https://skymind.ai/wiki/neural-network#define</a:t>
            </a:r>
            <a:r>
              <a:rPr lang="en-US" dirty="0"/>
              <a:t> (Deep Learning Brief Overview)</a:t>
            </a:r>
          </a:p>
          <a:p>
            <a:pPr>
              <a:buClr>
                <a:schemeClr val="dk1"/>
              </a:buClr>
              <a:buSzPts val="2100"/>
              <a:defRPr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D6E664-60BB-4AB6-86BE-3A04A08B6B2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959428" y="136525"/>
            <a:ext cx="1032088" cy="122618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622</Words>
  <Application>Microsoft Office PowerPoint</Application>
  <PresentationFormat>Widescreen</PresentationFormat>
  <Paragraphs>143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</vt:lpstr>
      <vt:lpstr>Arial Narrow</vt:lpstr>
      <vt:lpstr>Calibri</vt:lpstr>
      <vt:lpstr>Calibri Light</vt:lpstr>
      <vt:lpstr>Helvetica Neue</vt:lpstr>
      <vt:lpstr>Microsoft Sans Serif</vt:lpstr>
      <vt:lpstr>Noto Sans Symbols</vt:lpstr>
      <vt:lpstr>Symbol</vt:lpstr>
      <vt:lpstr>Wingdings</vt:lpstr>
      <vt:lpstr>Office Theme</vt:lpstr>
      <vt:lpstr>Image Detection of  Simpsons Characters</vt:lpstr>
      <vt:lpstr>Analytics /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Detection of  Simpsons Characters</dc:title>
  <dc:creator>mprasad4</dc:creator>
  <cp:lastModifiedBy>mprasad4</cp:lastModifiedBy>
  <cp:revision>66</cp:revision>
  <dcterms:created xsi:type="dcterms:W3CDTF">2019-06-16T22:01:32Z</dcterms:created>
  <dcterms:modified xsi:type="dcterms:W3CDTF">2019-06-23T21:34:42Z</dcterms:modified>
</cp:coreProperties>
</file>