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18"/>
  </p:notesMasterIdLst>
  <p:sldIdLst>
    <p:sldId id="256" r:id="rId2"/>
    <p:sldId id="271" r:id="rId3"/>
    <p:sldId id="270" r:id="rId4"/>
    <p:sldId id="269" r:id="rId5"/>
    <p:sldId id="273" r:id="rId6"/>
    <p:sldId id="266" r:id="rId7"/>
    <p:sldId id="289" r:id="rId8"/>
    <p:sldId id="260" r:id="rId9"/>
    <p:sldId id="282" r:id="rId10"/>
    <p:sldId id="293" r:id="rId11"/>
    <p:sldId id="283" r:id="rId12"/>
    <p:sldId id="278" r:id="rId13"/>
    <p:sldId id="285" r:id="rId14"/>
    <p:sldId id="291" r:id="rId15"/>
    <p:sldId id="294" r:id="rId16"/>
    <p:sldId id="29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B36120-E95F-4DFA-8B20-B578190A4A05}">
          <p14:sldIdLst>
            <p14:sldId id="256"/>
            <p14:sldId id="271"/>
            <p14:sldId id="270"/>
            <p14:sldId id="269"/>
            <p14:sldId id="273"/>
            <p14:sldId id="266"/>
            <p14:sldId id="289"/>
            <p14:sldId id="260"/>
            <p14:sldId id="282"/>
            <p14:sldId id="293"/>
            <p14:sldId id="283"/>
            <p14:sldId id="278"/>
            <p14:sldId id="285"/>
            <p14:sldId id="291"/>
            <p14:sldId id="294"/>
            <p14:sldId id="2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271E3A-CC5D-4C5E-AC2C-BC3743A9975F}" v="1" dt="2019-06-01T22:53:12.322"/>
    <p1510:client id="{8C4D3530-BC3F-4678-A1DC-1B5699EE64A5}" v="16" dt="2019-05-26T16:45:03.1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autoAdjust="0"/>
    <p:restoredTop sz="94101" autoAdjust="0"/>
  </p:normalViewPr>
  <p:slideViewPr>
    <p:cSldViewPr snapToGrid="0" snapToObjects="1">
      <p:cViewPr varScale="1">
        <p:scale>
          <a:sx n="99" d="100"/>
          <a:sy n="99" d="100"/>
        </p:scale>
        <p:origin x="740"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FA00C-7CD4-4E83-9588-809393050DE8}" type="datetimeFigureOut">
              <a:rPr lang="en-US" smtClean="0"/>
              <a:t>6/2/2019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F7350-8B16-47C9-9CA1-63AAAACE8782}" type="slidenum">
              <a:rPr lang="en-US" smtClean="0"/>
              <a:t>‹#›</a:t>
            </a:fld>
            <a:endParaRPr lang="en-US"/>
          </a:p>
        </p:txBody>
      </p:sp>
    </p:spTree>
    <p:extLst>
      <p:ext uri="{BB962C8B-B14F-4D97-AF65-F5344CB8AC3E}">
        <p14:creationId xmlns:p14="http://schemas.microsoft.com/office/powerpoint/2010/main" val="4104004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Suggest we concentrate on Metadata and NLP and NOT Externals other than what results from associations between metadata and content</a:t>
            </a:r>
          </a:p>
          <a:p>
            <a:endParaRPr lang="en-US" dirty="0"/>
          </a:p>
        </p:txBody>
      </p:sp>
      <p:sp>
        <p:nvSpPr>
          <p:cNvPr id="4" name="Slide Number Placeholder 3"/>
          <p:cNvSpPr>
            <a:spLocks noGrp="1"/>
          </p:cNvSpPr>
          <p:nvPr>
            <p:ph type="sldNum" sz="quarter" idx="10"/>
          </p:nvPr>
        </p:nvSpPr>
        <p:spPr/>
        <p:txBody>
          <a:bodyPr/>
          <a:lstStyle/>
          <a:p>
            <a:fld id="{299F7350-8B16-47C9-9CA1-63AAAACE8782}" type="slidenum">
              <a:rPr lang="en-US" smtClean="0"/>
              <a:t>9</a:t>
            </a:fld>
            <a:endParaRPr lang="en-US"/>
          </a:p>
        </p:txBody>
      </p:sp>
    </p:spTree>
    <p:extLst>
      <p:ext uri="{BB962C8B-B14F-4D97-AF65-F5344CB8AC3E}">
        <p14:creationId xmlns:p14="http://schemas.microsoft.com/office/powerpoint/2010/main" val="1848367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9F7350-8B16-47C9-9CA1-63AAAACE8782}" type="slidenum">
              <a:rPr lang="en-US" smtClean="0"/>
              <a:t>15</a:t>
            </a:fld>
            <a:endParaRPr lang="en-US"/>
          </a:p>
        </p:txBody>
      </p:sp>
    </p:spTree>
    <p:extLst>
      <p:ext uri="{BB962C8B-B14F-4D97-AF65-F5344CB8AC3E}">
        <p14:creationId xmlns:p14="http://schemas.microsoft.com/office/powerpoint/2010/main" val="1369126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9F7350-8B16-47C9-9CA1-63AAAACE8782}" type="slidenum">
              <a:rPr lang="en-US" smtClean="0"/>
              <a:t>16</a:t>
            </a:fld>
            <a:endParaRPr lang="en-US"/>
          </a:p>
        </p:txBody>
      </p:sp>
    </p:spTree>
    <p:extLst>
      <p:ext uri="{BB962C8B-B14F-4D97-AF65-F5344CB8AC3E}">
        <p14:creationId xmlns:p14="http://schemas.microsoft.com/office/powerpoint/2010/main" val="205855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C5529-CE61-41A5-A8EC-46624EF556B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EBD3E8D-6E6C-4B89-826A-374DE1CCF6F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284FC07-5145-4BA3-948E-6A1B2704765A}"/>
              </a:ext>
            </a:extLst>
          </p:cNvPr>
          <p:cNvSpPr>
            <a:spLocks noGrp="1"/>
          </p:cNvSpPr>
          <p:nvPr>
            <p:ph type="dt" sz="half" idx="10"/>
          </p:nvPr>
        </p:nvSpPr>
        <p:spPr/>
        <p:txBody>
          <a:bodyPr/>
          <a:lstStyle/>
          <a:p>
            <a:fld id="{A984ABB0-5E62-4383-982B-683D35610D65}" type="datetime1">
              <a:rPr lang="en-US" smtClean="0"/>
              <a:t>6/2/2019</a:t>
            </a:fld>
            <a:endParaRPr lang="en-US"/>
          </a:p>
        </p:txBody>
      </p:sp>
      <p:sp>
        <p:nvSpPr>
          <p:cNvPr id="5" name="Footer Placeholder 4">
            <a:extLst>
              <a:ext uri="{FF2B5EF4-FFF2-40B4-BE49-F238E27FC236}">
                <a16:creationId xmlns:a16="http://schemas.microsoft.com/office/drawing/2014/main" id="{2D7F0D08-F55C-43E1-A7EA-0F6FD9E99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E59155-5214-4F5B-8BB5-C2E9612E03D5}"/>
              </a:ext>
            </a:extLst>
          </p:cNvPr>
          <p:cNvSpPr>
            <a:spLocks noGrp="1"/>
          </p:cNvSpPr>
          <p:nvPr>
            <p:ph type="sldNum" sz="quarter" idx="12"/>
          </p:nvPr>
        </p:nvSpPr>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99673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D6285-E7EC-4F57-9B32-5758C34027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48DF14-0502-4851-A0A8-1C837C2DB3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1E6D2-B6CE-4402-BCF9-32FA510163FB}"/>
              </a:ext>
            </a:extLst>
          </p:cNvPr>
          <p:cNvSpPr>
            <a:spLocks noGrp="1"/>
          </p:cNvSpPr>
          <p:nvPr>
            <p:ph type="dt" sz="half" idx="10"/>
          </p:nvPr>
        </p:nvSpPr>
        <p:spPr/>
        <p:txBody>
          <a:bodyPr/>
          <a:lstStyle/>
          <a:p>
            <a:fld id="{162F9B80-8C74-42A8-B119-1EAF78C0AD56}" type="datetime1">
              <a:rPr lang="en-US" smtClean="0"/>
              <a:t>6/2/2019</a:t>
            </a:fld>
            <a:endParaRPr lang="en-US"/>
          </a:p>
        </p:txBody>
      </p:sp>
      <p:sp>
        <p:nvSpPr>
          <p:cNvPr id="5" name="Footer Placeholder 4">
            <a:extLst>
              <a:ext uri="{FF2B5EF4-FFF2-40B4-BE49-F238E27FC236}">
                <a16:creationId xmlns:a16="http://schemas.microsoft.com/office/drawing/2014/main" id="{1C662919-E55E-4F45-A3C8-14D159DEE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A7894-BD70-4CBE-B8CC-D34E37C64325}"/>
              </a:ext>
            </a:extLst>
          </p:cNvPr>
          <p:cNvSpPr>
            <a:spLocks noGrp="1"/>
          </p:cNvSpPr>
          <p:nvPr>
            <p:ph type="sldNum" sz="quarter" idx="12"/>
          </p:nvPr>
        </p:nvSpPr>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61635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25762E-A03E-4415-BAED-6C9A526EAF3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847A83-6E27-493B-84F7-DBB4E7E59F4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90CAC-BCE0-4945-956D-91F319673EE5}"/>
              </a:ext>
            </a:extLst>
          </p:cNvPr>
          <p:cNvSpPr>
            <a:spLocks noGrp="1"/>
          </p:cNvSpPr>
          <p:nvPr>
            <p:ph type="dt" sz="half" idx="10"/>
          </p:nvPr>
        </p:nvSpPr>
        <p:spPr/>
        <p:txBody>
          <a:bodyPr/>
          <a:lstStyle/>
          <a:p>
            <a:fld id="{B9F7D12F-B520-4100-B187-628AE6F9BB7E}" type="datetime1">
              <a:rPr lang="en-US" smtClean="0"/>
              <a:t>6/2/2019</a:t>
            </a:fld>
            <a:endParaRPr lang="en-US"/>
          </a:p>
        </p:txBody>
      </p:sp>
      <p:sp>
        <p:nvSpPr>
          <p:cNvPr id="5" name="Footer Placeholder 4">
            <a:extLst>
              <a:ext uri="{FF2B5EF4-FFF2-40B4-BE49-F238E27FC236}">
                <a16:creationId xmlns:a16="http://schemas.microsoft.com/office/drawing/2014/main" id="{5E5741F4-0E81-4CBA-B858-6FDD98496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5C27C-0A54-43C5-B3BF-FAEBC524BCE6}"/>
              </a:ext>
            </a:extLst>
          </p:cNvPr>
          <p:cNvSpPr>
            <a:spLocks noGrp="1"/>
          </p:cNvSpPr>
          <p:nvPr>
            <p:ph type="sldNum" sz="quarter" idx="12"/>
          </p:nvPr>
        </p:nvSpPr>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129537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8DEB6E-F642-49FA-83B9-2FA890926795}" type="datetime1">
              <a:rPr lang="en-US" smtClean="0"/>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D6E39-4156-F74F-A266-289F9D7958A6}"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1073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68D02-2F8E-4283-807B-2240DCE421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25BCB1-B621-4735-9A7F-0EA9B637DA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A7DB5-AE90-470F-B4B4-69B31775F4CE}"/>
              </a:ext>
            </a:extLst>
          </p:cNvPr>
          <p:cNvSpPr>
            <a:spLocks noGrp="1"/>
          </p:cNvSpPr>
          <p:nvPr>
            <p:ph type="dt" sz="half" idx="10"/>
          </p:nvPr>
        </p:nvSpPr>
        <p:spPr/>
        <p:txBody>
          <a:bodyPr/>
          <a:lstStyle/>
          <a:p>
            <a:fld id="{48D04463-6A48-4902-8F91-EB406B901A64}" type="datetime1">
              <a:rPr lang="en-US" smtClean="0"/>
              <a:t>6/2/2019</a:t>
            </a:fld>
            <a:endParaRPr lang="en-US"/>
          </a:p>
        </p:txBody>
      </p:sp>
      <p:sp>
        <p:nvSpPr>
          <p:cNvPr id="5" name="Footer Placeholder 4">
            <a:extLst>
              <a:ext uri="{FF2B5EF4-FFF2-40B4-BE49-F238E27FC236}">
                <a16:creationId xmlns:a16="http://schemas.microsoft.com/office/drawing/2014/main" id="{6AE540AE-5F2D-4189-A740-7A7B4773E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49288-F731-493D-AE36-337241851C4E}"/>
              </a:ext>
            </a:extLst>
          </p:cNvPr>
          <p:cNvSpPr>
            <a:spLocks noGrp="1"/>
          </p:cNvSpPr>
          <p:nvPr>
            <p:ph type="sldNum" sz="quarter" idx="12"/>
          </p:nvPr>
        </p:nvSpPr>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685232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DA7D-AFDA-4B59-908A-4FB63CBE34E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708175E-6011-4EC1-B119-16270713A96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521730-24E8-4FC0-8989-2A8C21CA7ABE}"/>
              </a:ext>
            </a:extLst>
          </p:cNvPr>
          <p:cNvSpPr>
            <a:spLocks noGrp="1"/>
          </p:cNvSpPr>
          <p:nvPr>
            <p:ph type="dt" sz="half" idx="10"/>
          </p:nvPr>
        </p:nvSpPr>
        <p:spPr/>
        <p:txBody>
          <a:bodyPr/>
          <a:lstStyle/>
          <a:p>
            <a:fld id="{ADE01750-03D2-40E0-851D-2E217F2B8472}" type="datetime1">
              <a:rPr lang="en-US" smtClean="0"/>
              <a:t>6/2/2019</a:t>
            </a:fld>
            <a:endParaRPr lang="en-US"/>
          </a:p>
        </p:txBody>
      </p:sp>
      <p:sp>
        <p:nvSpPr>
          <p:cNvPr id="5" name="Footer Placeholder 4">
            <a:extLst>
              <a:ext uri="{FF2B5EF4-FFF2-40B4-BE49-F238E27FC236}">
                <a16:creationId xmlns:a16="http://schemas.microsoft.com/office/drawing/2014/main" id="{B1DBA368-4721-469E-A6EE-FA5B6825E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11480A-7C0D-4B51-A00C-EE5E4A720EB5}"/>
              </a:ext>
            </a:extLst>
          </p:cNvPr>
          <p:cNvSpPr>
            <a:spLocks noGrp="1"/>
          </p:cNvSpPr>
          <p:nvPr>
            <p:ph type="sldNum" sz="quarter" idx="12"/>
          </p:nvPr>
        </p:nvSpPr>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374452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FAA5-48BB-4282-84FF-3BC16B8A58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1D8163-B47B-4449-B703-B6B171E79F2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C2B2BE-42F3-4E59-8EFF-37F09594C90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E703B1-46E9-4D48-BEA5-7AD917F2E8C4}"/>
              </a:ext>
            </a:extLst>
          </p:cNvPr>
          <p:cNvSpPr>
            <a:spLocks noGrp="1"/>
          </p:cNvSpPr>
          <p:nvPr>
            <p:ph type="dt" sz="half" idx="10"/>
          </p:nvPr>
        </p:nvSpPr>
        <p:spPr/>
        <p:txBody>
          <a:bodyPr/>
          <a:lstStyle/>
          <a:p>
            <a:fld id="{643A44F5-7D33-41A3-8948-886BBE7DDAE6}" type="datetime1">
              <a:rPr lang="en-US" smtClean="0"/>
              <a:t>6/2/2019</a:t>
            </a:fld>
            <a:endParaRPr lang="en-US"/>
          </a:p>
        </p:txBody>
      </p:sp>
      <p:sp>
        <p:nvSpPr>
          <p:cNvPr id="6" name="Footer Placeholder 5">
            <a:extLst>
              <a:ext uri="{FF2B5EF4-FFF2-40B4-BE49-F238E27FC236}">
                <a16:creationId xmlns:a16="http://schemas.microsoft.com/office/drawing/2014/main" id="{BA74A619-10AD-48A6-AD0E-CA75FA0F53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A5627-C460-479A-B7DD-88937CE568A9}"/>
              </a:ext>
            </a:extLst>
          </p:cNvPr>
          <p:cNvSpPr>
            <a:spLocks noGrp="1"/>
          </p:cNvSpPr>
          <p:nvPr>
            <p:ph type="sldNum" sz="quarter" idx="12"/>
          </p:nvPr>
        </p:nvSpPr>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476612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999CA-3A7B-41AA-8478-BE612868A372}"/>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5E6D0E-06BE-4094-9E90-C5AEFC719DA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BA2EC4D-F35E-4E2F-B8A0-034AA9148FDF}"/>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EE9193-0D46-4A0E-B3B9-1F525FD9A38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8B5643A-B976-41AB-AB9A-51B1022A16A5}"/>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E44454-C948-4FF6-9283-10DB067BD0BF}"/>
              </a:ext>
            </a:extLst>
          </p:cNvPr>
          <p:cNvSpPr>
            <a:spLocks noGrp="1"/>
          </p:cNvSpPr>
          <p:nvPr>
            <p:ph type="dt" sz="half" idx="10"/>
          </p:nvPr>
        </p:nvSpPr>
        <p:spPr/>
        <p:txBody>
          <a:bodyPr/>
          <a:lstStyle/>
          <a:p>
            <a:fld id="{3D9CBB45-50D3-455A-9CCC-909C930221E5}" type="datetime1">
              <a:rPr lang="en-US" smtClean="0"/>
              <a:t>6/2/2019</a:t>
            </a:fld>
            <a:endParaRPr lang="en-US"/>
          </a:p>
        </p:txBody>
      </p:sp>
      <p:sp>
        <p:nvSpPr>
          <p:cNvPr id="8" name="Footer Placeholder 7">
            <a:extLst>
              <a:ext uri="{FF2B5EF4-FFF2-40B4-BE49-F238E27FC236}">
                <a16:creationId xmlns:a16="http://schemas.microsoft.com/office/drawing/2014/main" id="{7B9A65E4-F1B2-4CF9-803E-F5C92AA362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3C6709-2D7A-4AB5-B94C-CB93ACC9EF5A}"/>
              </a:ext>
            </a:extLst>
          </p:cNvPr>
          <p:cNvSpPr>
            <a:spLocks noGrp="1"/>
          </p:cNvSpPr>
          <p:nvPr>
            <p:ph type="sldNum" sz="quarter" idx="12"/>
          </p:nvPr>
        </p:nvSpPr>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276958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2DAB-A1BE-48FE-8C3A-5A5091FAB0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DC5C78-3693-45FC-BE43-22246750C70C}"/>
              </a:ext>
            </a:extLst>
          </p:cNvPr>
          <p:cNvSpPr>
            <a:spLocks noGrp="1"/>
          </p:cNvSpPr>
          <p:nvPr>
            <p:ph type="dt" sz="half" idx="10"/>
          </p:nvPr>
        </p:nvSpPr>
        <p:spPr/>
        <p:txBody>
          <a:bodyPr/>
          <a:lstStyle/>
          <a:p>
            <a:fld id="{4163AB77-96D1-4D78-8DC0-48F79844823A}" type="datetime1">
              <a:rPr lang="en-US" smtClean="0"/>
              <a:t>6/2/2019</a:t>
            </a:fld>
            <a:endParaRPr lang="en-US"/>
          </a:p>
        </p:txBody>
      </p:sp>
      <p:sp>
        <p:nvSpPr>
          <p:cNvPr id="4" name="Footer Placeholder 3">
            <a:extLst>
              <a:ext uri="{FF2B5EF4-FFF2-40B4-BE49-F238E27FC236}">
                <a16:creationId xmlns:a16="http://schemas.microsoft.com/office/drawing/2014/main" id="{15779AD7-AD69-46FD-9DC9-EF6C3FBCFB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EAB975-B287-43FE-89DC-2163512ED30A}"/>
              </a:ext>
            </a:extLst>
          </p:cNvPr>
          <p:cNvSpPr>
            <a:spLocks noGrp="1"/>
          </p:cNvSpPr>
          <p:nvPr>
            <p:ph type="sldNum" sz="quarter" idx="12"/>
          </p:nvPr>
        </p:nvSpPr>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2451697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E0595F-05F5-4732-A718-B8042D27435A}"/>
              </a:ext>
            </a:extLst>
          </p:cNvPr>
          <p:cNvSpPr>
            <a:spLocks noGrp="1"/>
          </p:cNvSpPr>
          <p:nvPr>
            <p:ph type="dt" sz="half" idx="10"/>
          </p:nvPr>
        </p:nvSpPr>
        <p:spPr/>
        <p:txBody>
          <a:bodyPr/>
          <a:lstStyle/>
          <a:p>
            <a:fld id="{702F47A2-F278-4538-BFF7-17F5869955C8}" type="datetime1">
              <a:rPr lang="en-US" smtClean="0"/>
              <a:t>6/2/2019</a:t>
            </a:fld>
            <a:endParaRPr lang="en-US"/>
          </a:p>
        </p:txBody>
      </p:sp>
      <p:sp>
        <p:nvSpPr>
          <p:cNvPr id="3" name="Footer Placeholder 2">
            <a:extLst>
              <a:ext uri="{FF2B5EF4-FFF2-40B4-BE49-F238E27FC236}">
                <a16:creationId xmlns:a16="http://schemas.microsoft.com/office/drawing/2014/main" id="{02762EAF-7380-47BD-A6A8-19C292B970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FD758F-F7E3-486A-82BA-8C19E7C99398}"/>
              </a:ext>
            </a:extLst>
          </p:cNvPr>
          <p:cNvSpPr>
            <a:spLocks noGrp="1"/>
          </p:cNvSpPr>
          <p:nvPr>
            <p:ph type="sldNum" sz="quarter" idx="12"/>
          </p:nvPr>
        </p:nvSpPr>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238329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531D-2B5E-47A2-AF64-1827A7FD39F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9B445BB-7A83-45B4-8DC4-124550DDD14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A1597E-4EE4-4110-9860-08B4FAC142D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DFAEE39-56AD-4433-89D6-E9477D95B6BD}"/>
              </a:ext>
            </a:extLst>
          </p:cNvPr>
          <p:cNvSpPr>
            <a:spLocks noGrp="1"/>
          </p:cNvSpPr>
          <p:nvPr>
            <p:ph type="dt" sz="half" idx="10"/>
          </p:nvPr>
        </p:nvSpPr>
        <p:spPr/>
        <p:txBody>
          <a:bodyPr/>
          <a:lstStyle/>
          <a:p>
            <a:fld id="{0833BA91-0024-4634-A82A-550170C18D67}" type="datetime1">
              <a:rPr lang="en-US" smtClean="0"/>
              <a:t>6/2/2019</a:t>
            </a:fld>
            <a:endParaRPr lang="en-US"/>
          </a:p>
        </p:txBody>
      </p:sp>
      <p:sp>
        <p:nvSpPr>
          <p:cNvPr id="6" name="Footer Placeholder 5">
            <a:extLst>
              <a:ext uri="{FF2B5EF4-FFF2-40B4-BE49-F238E27FC236}">
                <a16:creationId xmlns:a16="http://schemas.microsoft.com/office/drawing/2014/main" id="{0354E720-B537-41AA-9FA3-CE2DD7C49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C551D-E4EF-4490-830E-A983DD515129}"/>
              </a:ext>
            </a:extLst>
          </p:cNvPr>
          <p:cNvSpPr>
            <a:spLocks noGrp="1"/>
          </p:cNvSpPr>
          <p:nvPr>
            <p:ph type="sldNum" sz="quarter" idx="12"/>
          </p:nvPr>
        </p:nvSpPr>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392759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B55E-512F-4C11-B2B9-63C332069EA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F083EB4-8D51-47AB-99C3-AD7024A6BB7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986E3E98-D495-4AB2-AB37-6B29BF24B37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FD82CBA-D7D0-4B00-8E09-8C84149F6FD2}"/>
              </a:ext>
            </a:extLst>
          </p:cNvPr>
          <p:cNvSpPr>
            <a:spLocks noGrp="1"/>
          </p:cNvSpPr>
          <p:nvPr>
            <p:ph type="dt" sz="half" idx="10"/>
          </p:nvPr>
        </p:nvSpPr>
        <p:spPr/>
        <p:txBody>
          <a:bodyPr/>
          <a:lstStyle/>
          <a:p>
            <a:fld id="{AC8CF0B0-CD3F-4DB8-AD88-D36DA1E97D5F}" type="datetime1">
              <a:rPr lang="en-US" smtClean="0"/>
              <a:t>6/2/2019</a:t>
            </a:fld>
            <a:endParaRPr lang="en-US"/>
          </a:p>
        </p:txBody>
      </p:sp>
      <p:sp>
        <p:nvSpPr>
          <p:cNvPr id="6" name="Footer Placeholder 5">
            <a:extLst>
              <a:ext uri="{FF2B5EF4-FFF2-40B4-BE49-F238E27FC236}">
                <a16:creationId xmlns:a16="http://schemas.microsoft.com/office/drawing/2014/main" id="{988F6E3C-F833-4505-A661-D86923FEF1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3AD46B-1F7F-442B-BA2D-11DD8085AA09}"/>
              </a:ext>
            </a:extLst>
          </p:cNvPr>
          <p:cNvSpPr>
            <a:spLocks noGrp="1"/>
          </p:cNvSpPr>
          <p:nvPr>
            <p:ph type="sldNum" sz="quarter" idx="12"/>
          </p:nvPr>
        </p:nvSpPr>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3382582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080FCB-92A6-4480-A940-A1968B8C113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3448B4-2AE2-4548-9609-9B1189B67BA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71A8E5-0DE5-4E68-A95A-86E8BC26E54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67BD8E2-D53B-4376-A6E3-1FE77A73C452}" type="datetime1">
              <a:rPr lang="en-US" smtClean="0"/>
              <a:t>6/2/2019</a:t>
            </a:fld>
            <a:endParaRPr lang="en-US"/>
          </a:p>
        </p:txBody>
      </p:sp>
      <p:sp>
        <p:nvSpPr>
          <p:cNvPr id="5" name="Footer Placeholder 4">
            <a:extLst>
              <a:ext uri="{FF2B5EF4-FFF2-40B4-BE49-F238E27FC236}">
                <a16:creationId xmlns:a16="http://schemas.microsoft.com/office/drawing/2014/main" id="{23544076-0BC0-40A1-8165-3711262467C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F010D3-45C5-4E16-B895-4EB1AF69F1A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CD6E39-4156-F74F-A266-289F9D7958A6}" type="slidenum">
              <a:rPr lang="en-US" smtClean="0"/>
              <a:t>‹#›</a:t>
            </a:fld>
            <a:endParaRPr lang="en-US"/>
          </a:p>
        </p:txBody>
      </p:sp>
    </p:spTree>
    <p:extLst>
      <p:ext uri="{BB962C8B-B14F-4D97-AF65-F5344CB8AC3E}">
        <p14:creationId xmlns:p14="http://schemas.microsoft.com/office/powerpoint/2010/main" val="155303429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gif"/></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68362"/>
            <a:ext cx="6858000" cy="2387600"/>
          </a:xfrm>
        </p:spPr>
        <p:txBody>
          <a:bodyPr anchor="ctr"/>
          <a:lstStyle/>
          <a:p>
            <a:r>
              <a:rPr lang="en-US" b="1" dirty="0"/>
              <a:t>Image Detection of  Simpsons Characters</a:t>
            </a:r>
          </a:p>
        </p:txBody>
      </p:sp>
      <p:sp>
        <p:nvSpPr>
          <p:cNvPr id="3" name="Subtitle 2"/>
          <p:cNvSpPr>
            <a:spLocks noGrp="1"/>
          </p:cNvSpPr>
          <p:nvPr>
            <p:ph type="subTitle" idx="1"/>
          </p:nvPr>
        </p:nvSpPr>
        <p:spPr>
          <a:xfrm>
            <a:off x="1143000" y="2871834"/>
            <a:ext cx="6858000" cy="1655762"/>
          </a:xfrm>
        </p:spPr>
        <p:txBody>
          <a:bodyPr>
            <a:noAutofit/>
          </a:bodyPr>
          <a:lstStyle/>
          <a:p>
            <a:endParaRPr lang="en-US" dirty="0"/>
          </a:p>
          <a:p>
            <a:r>
              <a:rPr lang="en-US" dirty="0"/>
              <a:t>DAEN 690 Project</a:t>
            </a:r>
          </a:p>
          <a:p>
            <a:r>
              <a:rPr lang="en-US" dirty="0"/>
              <a:t>Summer 2019</a:t>
            </a:r>
          </a:p>
        </p:txBody>
      </p:sp>
      <p:pic>
        <p:nvPicPr>
          <p:cNvPr id="4" name="Picture 3">
            <a:extLst>
              <a:ext uri="{FF2B5EF4-FFF2-40B4-BE49-F238E27FC236}">
                <a16:creationId xmlns:a16="http://schemas.microsoft.com/office/drawing/2014/main" id="{87BCA214-3392-4BEA-89D2-7A9A68E7D98C}"/>
              </a:ext>
            </a:extLst>
          </p:cNvPr>
          <p:cNvPicPr>
            <a:picLocks noChangeAspect="1"/>
          </p:cNvPicPr>
          <p:nvPr/>
        </p:nvPicPr>
        <p:blipFill>
          <a:blip r:embed="rId2"/>
          <a:stretch>
            <a:fillRect/>
          </a:stretch>
        </p:blipFill>
        <p:spPr>
          <a:xfrm rot="10800000" flipV="1">
            <a:off x="2448266" y="4006256"/>
            <a:ext cx="4388537" cy="2470745"/>
          </a:xfrm>
          <a:prstGeom prst="rect">
            <a:avLst/>
          </a:prstGeom>
        </p:spPr>
      </p:pic>
      <p:sp>
        <p:nvSpPr>
          <p:cNvPr id="5" name="Slide Number Placeholder 4">
            <a:extLst>
              <a:ext uri="{FF2B5EF4-FFF2-40B4-BE49-F238E27FC236}">
                <a16:creationId xmlns:a16="http://schemas.microsoft.com/office/drawing/2014/main" id="{0FE28DBE-C9B6-46D8-81E9-E084C1CD0DA0}"/>
              </a:ext>
            </a:extLst>
          </p:cNvPr>
          <p:cNvSpPr>
            <a:spLocks noGrp="1"/>
          </p:cNvSpPr>
          <p:nvPr>
            <p:ph type="sldNum" sz="quarter" idx="12"/>
          </p:nvPr>
        </p:nvSpPr>
        <p:spPr/>
        <p:txBody>
          <a:bodyPr/>
          <a:lstStyle/>
          <a:p>
            <a:fld id="{2CCD6E39-4156-F74F-A266-289F9D7958A6}" type="slidenum">
              <a:rPr lang="en-US" smtClean="0"/>
              <a:t>1</a:t>
            </a:fld>
            <a:endParaRPr lang="en-US"/>
          </a:p>
        </p:txBody>
      </p:sp>
    </p:spTree>
    <p:extLst>
      <p:ext uri="{BB962C8B-B14F-4D97-AF65-F5344CB8AC3E}">
        <p14:creationId xmlns:p14="http://schemas.microsoft.com/office/powerpoint/2010/main" val="3946423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1BCF3-9864-4026-A085-732C1A6CE4E6}"/>
              </a:ext>
            </a:extLst>
          </p:cNvPr>
          <p:cNvSpPr>
            <a:spLocks noGrp="1"/>
          </p:cNvSpPr>
          <p:nvPr>
            <p:ph idx="1"/>
          </p:nvPr>
        </p:nvSpPr>
        <p:spPr>
          <a:xfrm>
            <a:off x="362761" y="1164143"/>
            <a:ext cx="7886700" cy="5192207"/>
          </a:xfrm>
        </p:spPr>
        <p:txBody>
          <a:bodyPr>
            <a:normAutofit fontScale="85000" lnSpcReduction="20000"/>
          </a:bodyPr>
          <a:lstStyle/>
          <a:p>
            <a:pPr>
              <a:buFont typeface="Wingdings" panose="05000000000000000000" pitchFamily="2" charset="2"/>
              <a:buChar char="q"/>
            </a:pPr>
            <a:r>
              <a:rPr lang="en-US" b="1" dirty="0"/>
              <a:t>Repository</a:t>
            </a:r>
            <a:r>
              <a:rPr lang="en-US" dirty="0"/>
              <a:t> : </a:t>
            </a:r>
          </a:p>
          <a:p>
            <a:pPr lvl="1">
              <a:buFont typeface="Wingdings" panose="05000000000000000000" pitchFamily="2" charset="2"/>
              <a:buChar char="§"/>
            </a:pPr>
            <a:r>
              <a:rPr lang="en-US" dirty="0"/>
              <a:t>GitHub, </a:t>
            </a:r>
            <a:r>
              <a:rPr lang="en-US" dirty="0" err="1"/>
              <a:t>Github</a:t>
            </a:r>
            <a:r>
              <a:rPr lang="en-US" dirty="0"/>
              <a:t> Desktop, OneDrive, GitLab</a:t>
            </a:r>
          </a:p>
          <a:p>
            <a:pPr>
              <a:buFont typeface="Wingdings" panose="05000000000000000000" pitchFamily="2" charset="2"/>
              <a:buChar char="q"/>
            </a:pPr>
            <a:r>
              <a:rPr lang="en-US" b="1" dirty="0"/>
              <a:t>Development tool</a:t>
            </a:r>
            <a:r>
              <a:rPr lang="en-US" dirty="0"/>
              <a:t>: </a:t>
            </a:r>
          </a:p>
          <a:p>
            <a:pPr lvl="1">
              <a:buFont typeface="Wingdings" panose="05000000000000000000" pitchFamily="2" charset="2"/>
              <a:buChar char="§"/>
            </a:pPr>
            <a:r>
              <a:rPr lang="en-US" dirty="0" err="1"/>
              <a:t>Jupyter</a:t>
            </a:r>
            <a:r>
              <a:rPr lang="en-US" dirty="0"/>
              <a:t> notebook</a:t>
            </a:r>
          </a:p>
          <a:p>
            <a:pPr>
              <a:buFont typeface="Wingdings" panose="05000000000000000000" pitchFamily="2" charset="2"/>
              <a:buChar char="q"/>
            </a:pPr>
            <a:r>
              <a:rPr lang="en-US" b="1" dirty="0"/>
              <a:t>Compute</a:t>
            </a:r>
            <a:r>
              <a:rPr lang="en-US" dirty="0"/>
              <a:t>: </a:t>
            </a:r>
          </a:p>
          <a:p>
            <a:pPr lvl="1">
              <a:buFont typeface="Wingdings" panose="05000000000000000000" pitchFamily="2" charset="2"/>
              <a:buChar char="§"/>
            </a:pPr>
            <a:r>
              <a:rPr lang="en-US" dirty="0"/>
              <a:t>Argo, AWS</a:t>
            </a:r>
          </a:p>
          <a:p>
            <a:pPr>
              <a:buFont typeface="Wingdings" panose="05000000000000000000" pitchFamily="2" charset="2"/>
              <a:buChar char="q"/>
            </a:pPr>
            <a:r>
              <a:rPr lang="en-US" b="1" dirty="0"/>
              <a:t>Primary Development Language</a:t>
            </a:r>
            <a:r>
              <a:rPr lang="en-US" dirty="0"/>
              <a:t>: </a:t>
            </a:r>
          </a:p>
          <a:p>
            <a:pPr lvl="1">
              <a:buFont typeface="Wingdings" panose="05000000000000000000" pitchFamily="2" charset="2"/>
              <a:buChar char="§"/>
            </a:pPr>
            <a:r>
              <a:rPr lang="en-US" dirty="0"/>
              <a:t>Python 3.7.2</a:t>
            </a:r>
          </a:p>
          <a:p>
            <a:pPr>
              <a:buFont typeface="Wingdings" panose="05000000000000000000" pitchFamily="2" charset="2"/>
              <a:buChar char="q"/>
            </a:pPr>
            <a:r>
              <a:rPr lang="en-US" b="1" dirty="0"/>
              <a:t>ML Libraries</a:t>
            </a:r>
            <a:r>
              <a:rPr lang="en-US" dirty="0"/>
              <a:t>: </a:t>
            </a:r>
          </a:p>
          <a:p>
            <a:pPr lvl="1">
              <a:buFont typeface="Wingdings" panose="05000000000000000000" pitchFamily="2" charset="2"/>
              <a:buChar char="§"/>
            </a:pPr>
            <a:r>
              <a:rPr lang="en-US" dirty="0" err="1"/>
              <a:t>Tensorflow</a:t>
            </a:r>
            <a:r>
              <a:rPr lang="en-US" dirty="0"/>
              <a:t>, </a:t>
            </a:r>
            <a:r>
              <a:rPr lang="en-US" dirty="0" err="1"/>
              <a:t>Keras</a:t>
            </a:r>
            <a:r>
              <a:rPr lang="en-US" dirty="0"/>
              <a:t>, </a:t>
            </a:r>
            <a:r>
              <a:rPr lang="en-US" dirty="0" err="1"/>
              <a:t>PyTorch</a:t>
            </a:r>
            <a:r>
              <a:rPr lang="en-US" dirty="0"/>
              <a:t> (could include others)</a:t>
            </a:r>
          </a:p>
          <a:p>
            <a:pPr>
              <a:buFont typeface="Wingdings" panose="05000000000000000000" pitchFamily="2" charset="2"/>
              <a:buChar char="q"/>
            </a:pPr>
            <a:r>
              <a:rPr lang="en-US" b="1" dirty="0"/>
              <a:t>Agile board</a:t>
            </a:r>
            <a:r>
              <a:rPr lang="en-US" dirty="0"/>
              <a:t>: </a:t>
            </a:r>
          </a:p>
          <a:p>
            <a:pPr lvl="1">
              <a:buFont typeface="Wingdings" panose="05000000000000000000" pitchFamily="2" charset="2"/>
              <a:buChar char="§"/>
            </a:pPr>
            <a:r>
              <a:rPr lang="en-US" dirty="0" err="1"/>
              <a:t>YouTrack</a:t>
            </a:r>
            <a:r>
              <a:rPr lang="en-US" dirty="0"/>
              <a:t> </a:t>
            </a:r>
          </a:p>
          <a:p>
            <a:pPr>
              <a:buFont typeface="Wingdings" panose="05000000000000000000" pitchFamily="2" charset="2"/>
              <a:buChar char="q"/>
            </a:pPr>
            <a:r>
              <a:rPr lang="en-US" b="1" dirty="0"/>
              <a:t>Collaboration tools</a:t>
            </a:r>
            <a:r>
              <a:rPr lang="en-US" dirty="0"/>
              <a:t>: </a:t>
            </a:r>
          </a:p>
          <a:p>
            <a:pPr lvl="1">
              <a:buFont typeface="Wingdings" panose="05000000000000000000" pitchFamily="2" charset="2"/>
              <a:buChar char="§"/>
            </a:pPr>
            <a:r>
              <a:rPr lang="en-US" dirty="0"/>
              <a:t>Blackboard, Slack, </a:t>
            </a:r>
            <a:r>
              <a:rPr lang="en-US" dirty="0" err="1"/>
              <a:t>What’sApp</a:t>
            </a:r>
            <a:r>
              <a:rPr lang="en-US" dirty="0"/>
              <a:t> Web</a:t>
            </a:r>
          </a:p>
          <a:p>
            <a:pPr>
              <a:buFont typeface="Wingdings" panose="05000000000000000000" pitchFamily="2" charset="2"/>
              <a:buChar char="q"/>
            </a:pPr>
            <a:r>
              <a:rPr lang="en-US" b="1" dirty="0"/>
              <a:t>Others:</a:t>
            </a:r>
          </a:p>
          <a:p>
            <a:pPr lvl="1">
              <a:buFont typeface="Wingdings" panose="05000000000000000000" pitchFamily="2" charset="2"/>
              <a:buChar char="§"/>
            </a:pPr>
            <a:r>
              <a:rPr lang="en-US" sz="1900" dirty="0"/>
              <a:t>Explore SSD </a:t>
            </a:r>
            <a:r>
              <a:rPr lang="en-US" sz="1900" dirty="0" err="1"/>
              <a:t>MobileNet</a:t>
            </a:r>
            <a:r>
              <a:rPr lang="en-US" sz="1900" dirty="0"/>
              <a:t> for a live demo.</a:t>
            </a:r>
          </a:p>
          <a:p>
            <a:pPr lvl="1">
              <a:buFont typeface="Wingdings" panose="05000000000000000000" pitchFamily="2" charset="2"/>
              <a:buChar char="§"/>
            </a:pPr>
            <a:r>
              <a:rPr lang="en-US" sz="1900" dirty="0"/>
              <a:t>UI framework – JavaScript Libraries (TBD)</a:t>
            </a:r>
          </a:p>
          <a:p>
            <a:pPr marL="0" indent="0">
              <a:buNone/>
            </a:pPr>
            <a:endParaRPr lang="en-US" sz="1600" dirty="0"/>
          </a:p>
          <a:p>
            <a:pPr marL="0" indent="0">
              <a:buNone/>
            </a:pPr>
            <a:endParaRPr lang="en-US" sz="1600" dirty="0"/>
          </a:p>
          <a:p>
            <a:pPr marL="0" indent="0">
              <a:buNone/>
            </a:pPr>
            <a:r>
              <a:rPr lang="en-US" sz="1600" dirty="0"/>
              <a:t>*This list may change over time as we further define scope.</a:t>
            </a:r>
          </a:p>
          <a:p>
            <a:pPr marL="0" indent="0">
              <a:buNone/>
            </a:pPr>
            <a:endParaRPr lang="en-US" dirty="0"/>
          </a:p>
        </p:txBody>
      </p:sp>
      <p:sp>
        <p:nvSpPr>
          <p:cNvPr id="4" name="Slide Number Placeholder 3">
            <a:extLst>
              <a:ext uri="{FF2B5EF4-FFF2-40B4-BE49-F238E27FC236}">
                <a16:creationId xmlns:a16="http://schemas.microsoft.com/office/drawing/2014/main" id="{6B425965-4DB4-451B-B59C-3EBB15FC2D52}"/>
              </a:ext>
            </a:extLst>
          </p:cNvPr>
          <p:cNvSpPr>
            <a:spLocks noGrp="1"/>
          </p:cNvSpPr>
          <p:nvPr>
            <p:ph type="sldNum" sz="quarter" idx="12"/>
          </p:nvPr>
        </p:nvSpPr>
        <p:spPr/>
        <p:txBody>
          <a:bodyPr/>
          <a:lstStyle/>
          <a:p>
            <a:fld id="{2CCD6E39-4156-F74F-A266-289F9D7958A6}" type="slidenum">
              <a:rPr lang="en-US" smtClean="0"/>
              <a:t>10</a:t>
            </a:fld>
            <a:endParaRPr lang="en-US"/>
          </a:p>
        </p:txBody>
      </p:sp>
      <p:sp>
        <p:nvSpPr>
          <p:cNvPr id="5" name="Title 1">
            <a:extLst>
              <a:ext uri="{FF2B5EF4-FFF2-40B4-BE49-F238E27FC236}">
                <a16:creationId xmlns:a16="http://schemas.microsoft.com/office/drawing/2014/main" id="{C14C6A9E-B66B-4331-B923-F9093FB5CD01}"/>
              </a:ext>
            </a:extLst>
          </p:cNvPr>
          <p:cNvSpPr txBox="1">
            <a:spLocks/>
          </p:cNvSpPr>
          <p:nvPr/>
        </p:nvSpPr>
        <p:spPr>
          <a:xfrm>
            <a:off x="201670" y="92098"/>
            <a:ext cx="3455930" cy="714394"/>
          </a:xfrm>
          <a:prstGeom prst="rect">
            <a:avLst/>
          </a:prstGeom>
          <a:ln>
            <a:solidFill>
              <a:schemeClr val="tx1"/>
            </a:solidFill>
          </a:ln>
        </p:spPr>
        <p:txBody>
          <a:bodyPr vert="horz" lIns="91440" tIns="45720" rIns="91440" bIns="45720" rtlCol="0" anchor="ctr" anchorCtr="0">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t">
              <a:spcBef>
                <a:spcPts val="0"/>
              </a:spcBef>
            </a:pP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Technology/Tools</a:t>
            </a:r>
          </a:p>
        </p:txBody>
      </p:sp>
    </p:spTree>
    <p:extLst>
      <p:ext uri="{BB962C8B-B14F-4D97-AF65-F5344CB8AC3E}">
        <p14:creationId xmlns:p14="http://schemas.microsoft.com/office/powerpoint/2010/main" val="356496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88433" y="5401491"/>
            <a:ext cx="5956970" cy="367376"/>
          </a:xfrm>
          <a:prstGeom prst="rect">
            <a:avLst/>
          </a:prstGeom>
          <a:solidFill>
            <a:schemeClr val="bg1"/>
          </a:solidFill>
          <a:ln w="28575" cmpd="sng">
            <a:noFill/>
            <a:headEnd type="none" w="med" len="med"/>
            <a:tailEnd type="none" w="med" len="med"/>
          </a:ln>
          <a:effectLst/>
        </p:spPr>
        <p:style>
          <a:lnRef idx="3">
            <a:schemeClr val="lt1"/>
          </a:lnRef>
          <a:fillRef idx="1">
            <a:schemeClr val="dk1"/>
          </a:fillRef>
          <a:effectRef idx="1">
            <a:schemeClr val="dk1"/>
          </a:effectRef>
          <a:fontRef idx="minor">
            <a:schemeClr val="lt1"/>
          </a:fontRef>
        </p:style>
        <p:txBody>
          <a:bodyPr lIns="91438" tIns="45719" rIns="91438" bIns="45719" anchor="t" anchorCtr="0"/>
          <a:lstStyle/>
          <a:p>
            <a:pPr algn="r" eaLnBrk="0" fontAlgn="base" hangingPunct="0">
              <a:spcBef>
                <a:spcPct val="0"/>
              </a:spcBef>
              <a:spcAft>
                <a:spcPct val="0"/>
              </a:spcAft>
              <a:defRPr/>
            </a:pPr>
            <a:endParaRPr lang="en-US" sz="1600" dirty="0">
              <a:solidFill>
                <a:srgbClr val="000000"/>
              </a:solidFill>
              <a:latin typeface="Arial"/>
            </a:endParaRPr>
          </a:p>
        </p:txBody>
      </p:sp>
      <p:sp>
        <p:nvSpPr>
          <p:cNvPr id="6" name="Title 1"/>
          <p:cNvSpPr txBox="1">
            <a:spLocks/>
          </p:cNvSpPr>
          <p:nvPr/>
        </p:nvSpPr>
        <p:spPr>
          <a:xfrm>
            <a:off x="0" y="0"/>
            <a:ext cx="0" cy="0"/>
          </a:xfrm>
          <a:prstGeom prst="rect">
            <a:avLst/>
          </a:prstGeom>
        </p:spPr>
        <p:txBody>
          <a:bodyPr vert="horz" lIns="91440" tIns="45720" rIns="91440" bIns="45720" rtlCol="0" anchor="ctr">
            <a:normAutofit fontScale="2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fontAlgn="t">
              <a:spcBef>
                <a:spcPts val="0"/>
              </a:spcBef>
            </a:pPr>
            <a:r>
              <a:rPr lang="en-US"/>
              <a:t>DAEN 690</a:t>
            </a:r>
            <a:endParaRPr lang="en-US" dirty="0"/>
          </a:p>
        </p:txBody>
      </p:sp>
      <p:pic>
        <p:nvPicPr>
          <p:cNvPr id="37" name="Picture 36"/>
          <p:cNvPicPr>
            <a:picLocks noChangeAspect="1"/>
          </p:cNvPicPr>
          <p:nvPr/>
        </p:nvPicPr>
        <p:blipFill>
          <a:blip r:embed="rId2"/>
          <a:stretch>
            <a:fillRect/>
          </a:stretch>
        </p:blipFill>
        <p:spPr>
          <a:xfrm>
            <a:off x="176844" y="1741182"/>
            <a:ext cx="8775700" cy="4178300"/>
          </a:xfrm>
          <a:prstGeom prst="rect">
            <a:avLst/>
          </a:prstGeom>
        </p:spPr>
      </p:pic>
      <p:sp>
        <p:nvSpPr>
          <p:cNvPr id="3" name="Rectangle 2"/>
          <p:cNvSpPr/>
          <p:nvPr/>
        </p:nvSpPr>
        <p:spPr>
          <a:xfrm>
            <a:off x="6526845" y="2136164"/>
            <a:ext cx="2425700" cy="825500"/>
          </a:xfrm>
          <a:prstGeom prst="rect">
            <a:avLst/>
          </a:prstGeom>
          <a:solidFill>
            <a:schemeClr val="lt1">
              <a:alpha val="15000"/>
            </a:schemeClr>
          </a:solidFill>
          <a:ln w="7620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p:cNvSpPr/>
          <p:nvPr/>
        </p:nvSpPr>
        <p:spPr>
          <a:xfrm>
            <a:off x="4134119" y="2960382"/>
            <a:ext cx="2392726" cy="565150"/>
          </a:xfrm>
          <a:prstGeom prst="rect">
            <a:avLst/>
          </a:prstGeom>
          <a:solidFill>
            <a:schemeClr val="lt1">
              <a:alpha val="2000"/>
            </a:schemeClr>
          </a:solidFill>
          <a:ln w="7620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p:cNvSpPr/>
          <p:nvPr/>
        </p:nvSpPr>
        <p:spPr>
          <a:xfrm>
            <a:off x="6526843" y="3569982"/>
            <a:ext cx="2425701" cy="825500"/>
          </a:xfrm>
          <a:prstGeom prst="rect">
            <a:avLst/>
          </a:prstGeom>
          <a:solidFill>
            <a:schemeClr val="lt1">
              <a:alpha val="2000"/>
            </a:schemeClr>
          </a:solidFill>
          <a:ln w="7620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9" name="Rectangle 8"/>
          <p:cNvSpPr/>
          <p:nvPr/>
        </p:nvSpPr>
        <p:spPr>
          <a:xfrm>
            <a:off x="6526843" y="4379950"/>
            <a:ext cx="2425701" cy="660400"/>
          </a:xfrm>
          <a:prstGeom prst="rect">
            <a:avLst/>
          </a:prstGeom>
          <a:solidFill>
            <a:schemeClr val="lt1">
              <a:alpha val="2000"/>
            </a:schemeClr>
          </a:solidFill>
          <a:ln w="7620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4134118" y="5090473"/>
            <a:ext cx="2392725" cy="660400"/>
          </a:xfrm>
          <a:prstGeom prst="rect">
            <a:avLst/>
          </a:prstGeom>
          <a:solidFill>
            <a:schemeClr val="lt1">
              <a:alpha val="2000"/>
            </a:schemeClr>
          </a:solidFill>
          <a:ln w="7620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4" name="Picture 2">
            <a:extLst>
              <a:ext uri="{FF2B5EF4-FFF2-40B4-BE49-F238E27FC236}">
                <a16:creationId xmlns:a16="http://schemas.microsoft.com/office/drawing/2014/main" id="{6D6E6180-6CAB-41CA-984C-8F895A8BE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0374" y="92098"/>
            <a:ext cx="521956" cy="71439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CCB9AD41-FCEB-4FD9-9026-918FA5737F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4479" y="107400"/>
            <a:ext cx="595895" cy="6837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D5AFB3B-1FFF-4498-BE9C-020CE2136C35}"/>
              </a:ext>
            </a:extLst>
          </p:cNvPr>
          <p:cNvSpPr>
            <a:spLocks noGrp="1"/>
          </p:cNvSpPr>
          <p:nvPr>
            <p:ph type="sldNum" sz="quarter" idx="12"/>
          </p:nvPr>
        </p:nvSpPr>
        <p:spPr/>
        <p:txBody>
          <a:bodyPr/>
          <a:lstStyle/>
          <a:p>
            <a:fld id="{2CCD6E39-4156-F74F-A266-289F9D7958A6}" type="slidenum">
              <a:rPr lang="en-US" smtClean="0"/>
              <a:t>11</a:t>
            </a:fld>
            <a:endParaRPr lang="en-US"/>
          </a:p>
        </p:txBody>
      </p:sp>
      <p:sp>
        <p:nvSpPr>
          <p:cNvPr id="17" name="Title 1">
            <a:extLst>
              <a:ext uri="{FF2B5EF4-FFF2-40B4-BE49-F238E27FC236}">
                <a16:creationId xmlns:a16="http://schemas.microsoft.com/office/drawing/2014/main" id="{01BC5E8B-57EE-4D1C-AA2C-DA13A2D3AB7C}"/>
              </a:ext>
            </a:extLst>
          </p:cNvPr>
          <p:cNvSpPr txBox="1">
            <a:spLocks/>
          </p:cNvSpPr>
          <p:nvPr/>
        </p:nvSpPr>
        <p:spPr>
          <a:xfrm>
            <a:off x="201670" y="92098"/>
            <a:ext cx="3455930" cy="714394"/>
          </a:xfrm>
          <a:prstGeom prst="rect">
            <a:avLst/>
          </a:prstGeom>
          <a:ln>
            <a:solidFill>
              <a:schemeClr val="tx1"/>
            </a:solidFill>
          </a:ln>
        </p:spPr>
        <p:txBody>
          <a:bodyPr vert="horz" lIns="91440" tIns="45720" rIns="91440" bIns="45720" rtlCol="0" anchor="ctr" anchorCtr="0">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t">
              <a:spcBef>
                <a:spcPts val="0"/>
              </a:spcBef>
            </a:pP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Project Complexity</a:t>
            </a:r>
          </a:p>
        </p:txBody>
      </p:sp>
    </p:spTree>
    <p:extLst>
      <p:ext uri="{BB962C8B-B14F-4D97-AF65-F5344CB8AC3E}">
        <p14:creationId xmlns:p14="http://schemas.microsoft.com/office/powerpoint/2010/main" val="232838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2348F80A-E6BB-4D60-9A9E-8C67FA0CC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374" y="92098"/>
            <a:ext cx="521956" cy="7143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24F0792-0686-4665-97D2-FF85145B9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479" y="107400"/>
            <a:ext cx="595895" cy="6837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3354CD9-DF8C-4CB8-9A05-795D978E8A88}"/>
              </a:ext>
            </a:extLst>
          </p:cNvPr>
          <p:cNvSpPr>
            <a:spLocks noGrp="1"/>
          </p:cNvSpPr>
          <p:nvPr>
            <p:ph type="sldNum" sz="quarter" idx="12"/>
          </p:nvPr>
        </p:nvSpPr>
        <p:spPr/>
        <p:txBody>
          <a:bodyPr/>
          <a:lstStyle/>
          <a:p>
            <a:fld id="{2CCD6E39-4156-F74F-A266-289F9D7958A6}" type="slidenum">
              <a:rPr lang="en-US" smtClean="0"/>
              <a:t>12</a:t>
            </a:fld>
            <a:endParaRPr lang="en-US" dirty="0"/>
          </a:p>
        </p:txBody>
      </p:sp>
      <p:sp>
        <p:nvSpPr>
          <p:cNvPr id="10" name="Title 1">
            <a:extLst>
              <a:ext uri="{FF2B5EF4-FFF2-40B4-BE49-F238E27FC236}">
                <a16:creationId xmlns:a16="http://schemas.microsoft.com/office/drawing/2014/main" id="{58E48F49-54D4-41BC-9B54-3100BC4630D7}"/>
              </a:ext>
            </a:extLst>
          </p:cNvPr>
          <p:cNvSpPr txBox="1">
            <a:spLocks/>
          </p:cNvSpPr>
          <p:nvPr/>
        </p:nvSpPr>
        <p:spPr>
          <a:xfrm>
            <a:off x="201669" y="92098"/>
            <a:ext cx="6465019" cy="714394"/>
          </a:xfrm>
          <a:prstGeom prst="rect">
            <a:avLst/>
          </a:prstGeom>
          <a:ln>
            <a:solidFill>
              <a:schemeClr val="tx1"/>
            </a:solidFill>
          </a:ln>
        </p:spPr>
        <p:txBody>
          <a:bodyPr vert="horz" lIns="91440" tIns="45720" rIns="91440" bIns="45720" rtlCol="0" anchor="ctr" anchorCtr="0">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t">
              <a:spcBef>
                <a:spcPts val="0"/>
              </a:spcBef>
            </a:pP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Project Risks and Planned Mitigation</a:t>
            </a:r>
          </a:p>
        </p:txBody>
      </p:sp>
      <p:graphicFrame>
        <p:nvGraphicFramePr>
          <p:cNvPr id="2" name="Table 1">
            <a:extLst>
              <a:ext uri="{FF2B5EF4-FFF2-40B4-BE49-F238E27FC236}">
                <a16:creationId xmlns:a16="http://schemas.microsoft.com/office/drawing/2014/main" id="{DBDBD4EB-B4D2-4E4B-B946-E398ABD82DA3}"/>
              </a:ext>
            </a:extLst>
          </p:cNvPr>
          <p:cNvGraphicFramePr>
            <a:graphicFrameLocks noGrp="1"/>
          </p:cNvGraphicFramePr>
          <p:nvPr>
            <p:extLst>
              <p:ext uri="{D42A27DB-BD31-4B8C-83A1-F6EECF244321}">
                <p14:modId xmlns:p14="http://schemas.microsoft.com/office/powerpoint/2010/main" val="2374138310"/>
              </p:ext>
            </p:extLst>
          </p:nvPr>
        </p:nvGraphicFramePr>
        <p:xfrm>
          <a:off x="475989" y="1189973"/>
          <a:ext cx="8367388" cy="5339771"/>
        </p:xfrm>
        <a:graphic>
          <a:graphicData uri="http://schemas.openxmlformats.org/drawingml/2006/table">
            <a:tbl>
              <a:tblPr firstRow="1">
                <a:tableStyleId>{EB9631B5-78F2-41C9-869B-9F39066F8104}</a:tableStyleId>
              </a:tblPr>
              <a:tblGrid>
                <a:gridCol w="2853681">
                  <a:extLst>
                    <a:ext uri="{9D8B030D-6E8A-4147-A177-3AD203B41FA5}">
                      <a16:colId xmlns:a16="http://schemas.microsoft.com/office/drawing/2014/main" val="344180872"/>
                    </a:ext>
                  </a:extLst>
                </a:gridCol>
                <a:gridCol w="1536701">
                  <a:extLst>
                    <a:ext uri="{9D8B030D-6E8A-4147-A177-3AD203B41FA5}">
                      <a16:colId xmlns:a16="http://schemas.microsoft.com/office/drawing/2014/main" val="3789468262"/>
                    </a:ext>
                  </a:extLst>
                </a:gridCol>
                <a:gridCol w="1225908">
                  <a:extLst>
                    <a:ext uri="{9D8B030D-6E8A-4147-A177-3AD203B41FA5}">
                      <a16:colId xmlns:a16="http://schemas.microsoft.com/office/drawing/2014/main" val="719624176"/>
                    </a:ext>
                  </a:extLst>
                </a:gridCol>
                <a:gridCol w="2751098">
                  <a:extLst>
                    <a:ext uri="{9D8B030D-6E8A-4147-A177-3AD203B41FA5}">
                      <a16:colId xmlns:a16="http://schemas.microsoft.com/office/drawing/2014/main" val="292771838"/>
                    </a:ext>
                  </a:extLst>
                </a:gridCol>
              </a:tblGrid>
              <a:tr h="601249">
                <a:tc>
                  <a:txBody>
                    <a:bodyPr/>
                    <a:lstStyle/>
                    <a:p>
                      <a:pPr algn="ctr"/>
                      <a:r>
                        <a:rPr lang="en-US" altLang="zh-CN" sz="2000" b="1" dirty="0">
                          <a:solidFill>
                            <a:schemeClr val="tx1"/>
                          </a:solidFill>
                          <a:latin typeface="Calisto MT" panose="02040603050505030304" pitchFamily="18" charset="0"/>
                          <a:cs typeface="Times New Roman" panose="02020603050405020304" pitchFamily="18" charset="0"/>
                        </a:rPr>
                        <a:t>Risk</a:t>
                      </a:r>
                      <a:endParaRPr lang="zh-CN" altLang="en-US" sz="1800" b="1" dirty="0">
                        <a:solidFill>
                          <a:schemeClr val="tx1"/>
                        </a:solidFill>
                        <a:latin typeface="Calisto MT" panose="0204060305050503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1" dirty="0">
                          <a:solidFill>
                            <a:schemeClr val="tx1"/>
                          </a:solidFill>
                          <a:latin typeface="Calisto MT" panose="02040603050505030304" pitchFamily="18" charset="0"/>
                          <a:cs typeface="Times New Roman" panose="02020603050405020304" pitchFamily="18" charset="0"/>
                        </a:rPr>
                        <a:t>Probability</a:t>
                      </a:r>
                      <a:endParaRPr lang="zh-CN" altLang="en-US" sz="1800" b="1" dirty="0">
                        <a:solidFill>
                          <a:schemeClr val="tx1"/>
                        </a:solidFill>
                        <a:latin typeface="Calisto MT" panose="0204060305050503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1" dirty="0">
                          <a:solidFill>
                            <a:schemeClr val="tx1"/>
                          </a:solidFill>
                          <a:latin typeface="Calisto MT" panose="02040603050505030304" pitchFamily="18" charset="0"/>
                          <a:cs typeface="Times New Roman" panose="02020603050405020304" pitchFamily="18" charset="0"/>
                        </a:rPr>
                        <a:t>Impact</a:t>
                      </a:r>
                      <a:endParaRPr lang="zh-CN" altLang="en-US" sz="1800" b="1" dirty="0">
                        <a:solidFill>
                          <a:schemeClr val="tx1"/>
                        </a:solidFill>
                        <a:latin typeface="Calisto MT" panose="0204060305050503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1" dirty="0">
                          <a:solidFill>
                            <a:schemeClr val="tx1"/>
                          </a:solidFill>
                          <a:latin typeface="Calisto MT" panose="02040603050505030304" pitchFamily="18" charset="0"/>
                          <a:cs typeface="Times New Roman" panose="02020603050405020304" pitchFamily="18" charset="0"/>
                        </a:rPr>
                        <a:t>Mitigations</a:t>
                      </a:r>
                      <a:endParaRPr lang="zh-CN" altLang="en-US" sz="1800" b="1" dirty="0">
                        <a:solidFill>
                          <a:schemeClr val="tx1"/>
                        </a:solidFill>
                        <a:latin typeface="Calisto MT" panose="0204060305050503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21380106"/>
                  </a:ext>
                </a:extLst>
              </a:tr>
              <a:tr h="2813163">
                <a:tc>
                  <a:txBody>
                    <a:bodyPr/>
                    <a:lstStyle/>
                    <a:p>
                      <a:pPr algn="ctr"/>
                      <a:endParaRPr lang="en-US" altLang="zh-CN" sz="1600" b="0" dirty="0">
                        <a:latin typeface="Calisto MT" panose="02040603050505030304" pitchFamily="18" charset="0"/>
                      </a:endParaRPr>
                    </a:p>
                    <a:p>
                      <a:pPr algn="ctr"/>
                      <a:r>
                        <a:rPr lang="en-US" altLang="zh-CN" sz="1600" b="1" dirty="0">
                          <a:latin typeface="Calisto MT" panose="02040603050505030304" pitchFamily="18" charset="0"/>
                        </a:rPr>
                        <a:t>Computing power required to run image detection code can be high.  Risk of programs taking too long to run is possible.  This may impact the amount of time the team has to test and implement.</a:t>
                      </a:r>
                    </a:p>
                    <a:p>
                      <a:pPr algn="ctr"/>
                      <a:endParaRPr lang="zh-CN" altLang="en-US" sz="1600" b="0" dirty="0">
                        <a:latin typeface="Calisto MT" panose="0204060305050503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Calisto MT" panose="02040603050505030304" pitchFamily="18" charset="0"/>
                          <a:cs typeface="Times New Roman" panose="02020603050405020304" pitchFamily="18" charset="0"/>
                        </a:rPr>
                        <a:t>Medium</a:t>
                      </a:r>
                    </a:p>
                    <a:p>
                      <a:endParaRPr lang="zh-CN" altLang="en-US" sz="1600" b="0" dirty="0">
                        <a:latin typeface="Calisto MT" panose="0204060305050503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0" dirty="0">
                          <a:solidFill>
                            <a:schemeClr val="tx1"/>
                          </a:solidFill>
                          <a:latin typeface="Calisto MT" panose="02040603050505030304" pitchFamily="18" charset="0"/>
                          <a:cs typeface="Times New Roman" panose="02020603050405020304" pitchFamily="18" charset="0"/>
                        </a:rPr>
                        <a:t>High</a:t>
                      </a:r>
                      <a:endParaRPr lang="zh-CN" altLang="en-US" sz="1600" b="0" dirty="0">
                        <a:solidFill>
                          <a:schemeClr val="tx1"/>
                        </a:solidFill>
                        <a:latin typeface="Calisto MT" panose="0204060305050503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altLang="zh-CN" sz="1600" b="0" dirty="0">
                          <a:latin typeface="Calisto MT" panose="02040603050505030304" pitchFamily="18" charset="0"/>
                        </a:rPr>
                        <a:t>Use GMU’s Argo cluster</a:t>
                      </a:r>
                    </a:p>
                    <a:p>
                      <a:pPr marL="285750" indent="-285750" algn="l">
                        <a:buFont typeface="Arial" panose="020B0604020202020204" pitchFamily="34" charset="0"/>
                        <a:buChar char="•"/>
                      </a:pPr>
                      <a:r>
                        <a:rPr lang="en-US" altLang="zh-CN" sz="1600" b="0" dirty="0">
                          <a:latin typeface="Calisto MT" panose="02040603050505030304" pitchFamily="18" charset="0"/>
                        </a:rPr>
                        <a:t>Use Cloud Computing</a:t>
                      </a:r>
                    </a:p>
                    <a:p>
                      <a:pPr algn="l"/>
                      <a:endParaRPr lang="zh-CN" altLang="en-US" sz="1600" b="0" dirty="0">
                        <a:latin typeface="Calisto MT" panose="0204060305050503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9497978"/>
                  </a:ext>
                </a:extLst>
              </a:tr>
              <a:tr h="192535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altLang="zh-CN" sz="1600" b="0" dirty="0">
                        <a:latin typeface="Calisto MT" panose="02040603050505030304" pitchFamily="18" charset="0"/>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b="1" dirty="0">
                          <a:latin typeface="Calisto MT" panose="02040603050505030304" pitchFamily="18" charset="0"/>
                        </a:rPr>
                        <a:t>Scope includes a few aspirational items, completing of which will be directly dependent on available time.</a:t>
                      </a:r>
                    </a:p>
                    <a:p>
                      <a:pPr marL="0" marR="0" lvl="0" indent="0" algn="ctr" defTabSz="685800" rtl="0" eaLnBrk="1" fontAlgn="auto" latinLnBrk="0" hangingPunct="1">
                        <a:lnSpc>
                          <a:spcPct val="100000"/>
                        </a:lnSpc>
                        <a:spcBef>
                          <a:spcPts val="0"/>
                        </a:spcBef>
                        <a:spcAft>
                          <a:spcPts val="0"/>
                        </a:spcAft>
                        <a:buClrTx/>
                        <a:buSzTx/>
                        <a:buFontTx/>
                        <a:buNone/>
                        <a:tabLst/>
                        <a:defRPr/>
                      </a:pPr>
                      <a:endParaRPr lang="en-US" altLang="zh-CN" sz="1600" b="0" dirty="0">
                        <a:solidFill>
                          <a:schemeClr val="bg2">
                            <a:lumMod val="50000"/>
                          </a:schemeClr>
                        </a:solidFill>
                        <a:latin typeface="Calisto MT" panose="0204060305050503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0" dirty="0">
                          <a:solidFill>
                            <a:schemeClr val="tx1"/>
                          </a:solidFill>
                          <a:latin typeface="Calisto MT" panose="02040603050505030304" pitchFamily="18" charset="0"/>
                          <a:cs typeface="Times New Roman" panose="02020603050405020304" pitchFamily="18" charset="0"/>
                        </a:rPr>
                        <a:t>High</a:t>
                      </a:r>
                      <a:endParaRPr lang="zh-CN" altLang="en-US" sz="1600" b="0" dirty="0">
                        <a:solidFill>
                          <a:schemeClr val="tx1"/>
                        </a:solidFill>
                        <a:latin typeface="Calisto MT" panose="0204060305050503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0" dirty="0">
                          <a:solidFill>
                            <a:schemeClr val="tx1"/>
                          </a:solidFill>
                          <a:latin typeface="Calisto MT" panose="02040603050505030304" pitchFamily="18" charset="0"/>
                          <a:cs typeface="Times New Roman" panose="02020603050405020304" pitchFamily="18" charset="0"/>
                        </a:rPr>
                        <a:t>Medium</a:t>
                      </a:r>
                      <a:endParaRPr lang="zh-CN" altLang="en-US" sz="1600" b="0" dirty="0">
                        <a:solidFill>
                          <a:schemeClr val="tx1"/>
                        </a:solidFill>
                        <a:latin typeface="Calisto MT" panose="0204060305050503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600" b="0" dirty="0">
                          <a:solidFill>
                            <a:schemeClr val="tx1"/>
                          </a:solidFill>
                          <a:latin typeface="Calisto MT" panose="02040603050505030304" pitchFamily="18" charset="0"/>
                          <a:ea typeface="ＭＳ 明朝"/>
                          <a:cs typeface="Times New Roman" panose="02020603050405020304" pitchFamily="18" charset="0"/>
                        </a:rPr>
                        <a:t>Prioritization of tasks and communication with team/professors could help mitigate this risk.</a:t>
                      </a:r>
                    </a:p>
                    <a:p>
                      <a:endParaRPr lang="zh-CN" altLang="en-US" sz="1600" b="0" dirty="0">
                        <a:latin typeface="Calisto MT" panose="0204060305050503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0857713"/>
                  </a:ext>
                </a:extLst>
              </a:tr>
            </a:tbl>
          </a:graphicData>
        </a:graphic>
      </p:graphicFrame>
    </p:spTree>
    <p:extLst>
      <p:ext uri="{BB962C8B-B14F-4D97-AF65-F5344CB8AC3E}">
        <p14:creationId xmlns:p14="http://schemas.microsoft.com/office/powerpoint/2010/main" val="2062350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50" y="1225599"/>
            <a:ext cx="8229600" cy="3657688"/>
          </a:xfrm>
        </p:spPr>
        <p:txBody>
          <a:bodyPr>
            <a:normAutofit/>
          </a:bodyPr>
          <a:lstStyle/>
          <a:p>
            <a:pPr lvl="0"/>
            <a:r>
              <a:rPr lang="en-US" dirty="0"/>
              <a:t>Images in the dataset are distinct enough to train an image recognition model.</a:t>
            </a:r>
          </a:p>
          <a:p>
            <a:pPr lvl="0"/>
            <a:r>
              <a:rPr lang="en-US" dirty="0"/>
              <a:t>Number of images for each dataset meet the minimal threshold to train a model that can predict with good accuracy.</a:t>
            </a:r>
          </a:p>
        </p:txBody>
      </p:sp>
      <p:pic>
        <p:nvPicPr>
          <p:cNvPr id="4" name="Picture 2">
            <a:extLst>
              <a:ext uri="{FF2B5EF4-FFF2-40B4-BE49-F238E27FC236}">
                <a16:creationId xmlns:a16="http://schemas.microsoft.com/office/drawing/2014/main" id="{0A0F33D5-8CBA-44CE-BA82-90E6AD14B8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374" y="92098"/>
            <a:ext cx="521956" cy="7143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F1CD25D-0A43-48EE-B380-9DB0BC862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479" y="107400"/>
            <a:ext cx="595895" cy="68379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392D6BE3-DB10-42AD-A26F-17E1A664C7F6}"/>
              </a:ext>
            </a:extLst>
          </p:cNvPr>
          <p:cNvSpPr>
            <a:spLocks noGrp="1"/>
          </p:cNvSpPr>
          <p:nvPr>
            <p:ph type="sldNum" sz="quarter" idx="12"/>
          </p:nvPr>
        </p:nvSpPr>
        <p:spPr/>
        <p:txBody>
          <a:bodyPr/>
          <a:lstStyle/>
          <a:p>
            <a:fld id="{2CCD6E39-4156-F74F-A266-289F9D7958A6}" type="slidenum">
              <a:rPr lang="en-US" smtClean="0"/>
              <a:t>13</a:t>
            </a:fld>
            <a:endParaRPr lang="en-US"/>
          </a:p>
        </p:txBody>
      </p:sp>
      <p:sp>
        <p:nvSpPr>
          <p:cNvPr id="7" name="Title 1">
            <a:extLst>
              <a:ext uri="{FF2B5EF4-FFF2-40B4-BE49-F238E27FC236}">
                <a16:creationId xmlns:a16="http://schemas.microsoft.com/office/drawing/2014/main" id="{3B30375C-DF1A-49BF-9F2A-9434E1B0F63E}"/>
              </a:ext>
            </a:extLst>
          </p:cNvPr>
          <p:cNvSpPr txBox="1">
            <a:spLocks/>
          </p:cNvSpPr>
          <p:nvPr/>
        </p:nvSpPr>
        <p:spPr>
          <a:xfrm>
            <a:off x="201669" y="92098"/>
            <a:ext cx="3481871" cy="714394"/>
          </a:xfrm>
          <a:prstGeom prst="rect">
            <a:avLst/>
          </a:prstGeom>
          <a:ln>
            <a:solidFill>
              <a:schemeClr val="tx1"/>
            </a:solidFill>
          </a:ln>
        </p:spPr>
        <p:txBody>
          <a:bodyPr vert="horz" lIns="91440" tIns="45720" rIns="91440" bIns="45720" rtlCol="0" anchor="ctr" anchorCtr="0">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t">
              <a:spcBef>
                <a:spcPts val="0"/>
              </a:spcBef>
            </a:pP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Project Assumptions</a:t>
            </a:r>
          </a:p>
        </p:txBody>
      </p:sp>
    </p:spTree>
    <p:extLst>
      <p:ext uri="{BB962C8B-B14F-4D97-AF65-F5344CB8AC3E}">
        <p14:creationId xmlns:p14="http://schemas.microsoft.com/office/powerpoint/2010/main" val="674645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4D0C5F4E-B645-4981-AB2E-D11EACA6E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374" y="92098"/>
            <a:ext cx="521956" cy="7143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4469AD3-2246-49CC-A553-BDD802026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479" y="107400"/>
            <a:ext cx="595895" cy="6837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BB7CCB7-A491-4842-972C-98CE3C99B09F}"/>
              </a:ext>
            </a:extLst>
          </p:cNvPr>
          <p:cNvSpPr>
            <a:spLocks noGrp="1"/>
          </p:cNvSpPr>
          <p:nvPr>
            <p:ph type="sldNum" sz="quarter" idx="12"/>
          </p:nvPr>
        </p:nvSpPr>
        <p:spPr/>
        <p:txBody>
          <a:bodyPr/>
          <a:lstStyle/>
          <a:p>
            <a:fld id="{2CCD6E39-4156-F74F-A266-289F9D7958A6}" type="slidenum">
              <a:rPr lang="en-US" smtClean="0"/>
              <a:t>14</a:t>
            </a:fld>
            <a:endParaRPr lang="en-US"/>
          </a:p>
        </p:txBody>
      </p:sp>
      <p:sp>
        <p:nvSpPr>
          <p:cNvPr id="8" name="Title 1">
            <a:extLst>
              <a:ext uri="{FF2B5EF4-FFF2-40B4-BE49-F238E27FC236}">
                <a16:creationId xmlns:a16="http://schemas.microsoft.com/office/drawing/2014/main" id="{B31F6D29-4D3B-4CC8-BC69-48295E9F6901}"/>
              </a:ext>
            </a:extLst>
          </p:cNvPr>
          <p:cNvSpPr txBox="1">
            <a:spLocks/>
          </p:cNvSpPr>
          <p:nvPr/>
        </p:nvSpPr>
        <p:spPr>
          <a:xfrm>
            <a:off x="201670" y="92098"/>
            <a:ext cx="3721819" cy="714394"/>
          </a:xfrm>
          <a:prstGeom prst="rect">
            <a:avLst/>
          </a:prstGeom>
          <a:ln>
            <a:solidFill>
              <a:schemeClr val="tx1"/>
            </a:solidFill>
          </a:ln>
        </p:spPr>
        <p:txBody>
          <a:bodyPr vert="horz" lIns="91440" tIns="45720" rIns="91440" bIns="45720" rtlCol="0" anchor="ctr" anchorCtr="0">
            <a:normAutofit fontScale="92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t">
              <a:spcBef>
                <a:spcPts val="0"/>
              </a:spcBef>
            </a:pP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Agile update: YouTrack </a:t>
            </a:r>
          </a:p>
        </p:txBody>
      </p:sp>
      <p:pic>
        <p:nvPicPr>
          <p:cNvPr id="2" name="Picture 1">
            <a:extLst>
              <a:ext uri="{FF2B5EF4-FFF2-40B4-BE49-F238E27FC236}">
                <a16:creationId xmlns:a16="http://schemas.microsoft.com/office/drawing/2014/main" id="{5A133FFD-146A-4241-8FDB-58C8558A1CA7}"/>
              </a:ext>
            </a:extLst>
          </p:cNvPr>
          <p:cNvPicPr>
            <a:picLocks noChangeAspect="1"/>
          </p:cNvPicPr>
          <p:nvPr/>
        </p:nvPicPr>
        <p:blipFill>
          <a:blip r:embed="rId4"/>
          <a:stretch>
            <a:fillRect/>
          </a:stretch>
        </p:blipFill>
        <p:spPr>
          <a:xfrm>
            <a:off x="525551" y="1431709"/>
            <a:ext cx="2874343" cy="2437344"/>
          </a:xfrm>
          <a:prstGeom prst="rect">
            <a:avLst/>
          </a:prstGeom>
        </p:spPr>
      </p:pic>
      <p:pic>
        <p:nvPicPr>
          <p:cNvPr id="3" name="Picture 2">
            <a:extLst>
              <a:ext uri="{FF2B5EF4-FFF2-40B4-BE49-F238E27FC236}">
                <a16:creationId xmlns:a16="http://schemas.microsoft.com/office/drawing/2014/main" id="{7BBF9D64-7B23-40AA-BCAC-F934FC90FBEC}"/>
              </a:ext>
            </a:extLst>
          </p:cNvPr>
          <p:cNvPicPr>
            <a:picLocks noChangeAspect="1"/>
          </p:cNvPicPr>
          <p:nvPr/>
        </p:nvPicPr>
        <p:blipFill>
          <a:blip r:embed="rId5"/>
          <a:stretch>
            <a:fillRect/>
          </a:stretch>
        </p:blipFill>
        <p:spPr>
          <a:xfrm>
            <a:off x="525551" y="4515336"/>
            <a:ext cx="7970739" cy="1615748"/>
          </a:xfrm>
          <a:prstGeom prst="rect">
            <a:avLst/>
          </a:prstGeom>
        </p:spPr>
      </p:pic>
      <p:sp>
        <p:nvSpPr>
          <p:cNvPr id="5" name="TextBox 4">
            <a:extLst>
              <a:ext uri="{FF2B5EF4-FFF2-40B4-BE49-F238E27FC236}">
                <a16:creationId xmlns:a16="http://schemas.microsoft.com/office/drawing/2014/main" id="{7C44DA58-14D4-480D-A8D6-2CEDE93EB089}"/>
              </a:ext>
            </a:extLst>
          </p:cNvPr>
          <p:cNvSpPr txBox="1"/>
          <p:nvPr/>
        </p:nvSpPr>
        <p:spPr>
          <a:xfrm>
            <a:off x="525551" y="1059125"/>
            <a:ext cx="3921459" cy="369332"/>
          </a:xfrm>
          <a:prstGeom prst="rect">
            <a:avLst/>
          </a:prstGeom>
          <a:noFill/>
        </p:spPr>
        <p:txBody>
          <a:bodyPr wrap="square" rtlCol="0">
            <a:spAutoFit/>
          </a:bodyPr>
          <a:lstStyle/>
          <a:p>
            <a:r>
              <a:rPr lang="en-US" b="1" dirty="0"/>
              <a:t>Agile report</a:t>
            </a:r>
            <a:r>
              <a:rPr lang="en-US" dirty="0"/>
              <a:t>: Task distribution by Sprint</a:t>
            </a:r>
          </a:p>
        </p:txBody>
      </p:sp>
      <p:sp>
        <p:nvSpPr>
          <p:cNvPr id="9" name="TextBox 8">
            <a:extLst>
              <a:ext uri="{FF2B5EF4-FFF2-40B4-BE49-F238E27FC236}">
                <a16:creationId xmlns:a16="http://schemas.microsoft.com/office/drawing/2014/main" id="{84522091-FF07-4D48-81AB-D7EBC5B131AC}"/>
              </a:ext>
            </a:extLst>
          </p:cNvPr>
          <p:cNvSpPr txBox="1"/>
          <p:nvPr/>
        </p:nvSpPr>
        <p:spPr>
          <a:xfrm>
            <a:off x="441128" y="4146004"/>
            <a:ext cx="3921459" cy="369332"/>
          </a:xfrm>
          <a:prstGeom prst="rect">
            <a:avLst/>
          </a:prstGeom>
          <a:noFill/>
        </p:spPr>
        <p:txBody>
          <a:bodyPr wrap="square" rtlCol="0">
            <a:spAutoFit/>
          </a:bodyPr>
          <a:lstStyle/>
          <a:p>
            <a:r>
              <a:rPr lang="en-US" b="1" dirty="0"/>
              <a:t>Agile report</a:t>
            </a:r>
            <a:r>
              <a:rPr lang="en-US" dirty="0"/>
              <a:t>: Count of Issues by State</a:t>
            </a:r>
          </a:p>
        </p:txBody>
      </p:sp>
    </p:spTree>
    <p:extLst>
      <p:ext uri="{BB962C8B-B14F-4D97-AF65-F5344CB8AC3E}">
        <p14:creationId xmlns:p14="http://schemas.microsoft.com/office/powerpoint/2010/main" val="1908956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4D0C5F4E-B645-4981-AB2E-D11EACA6E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0374" y="92098"/>
            <a:ext cx="521956" cy="7143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4469AD3-2246-49CC-A553-BDD8020262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4479" y="107400"/>
            <a:ext cx="595895" cy="6837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BB7CCB7-A491-4842-972C-98CE3C99B09F}"/>
              </a:ext>
            </a:extLst>
          </p:cNvPr>
          <p:cNvSpPr>
            <a:spLocks noGrp="1"/>
          </p:cNvSpPr>
          <p:nvPr>
            <p:ph type="sldNum" sz="quarter" idx="12"/>
          </p:nvPr>
        </p:nvSpPr>
        <p:spPr/>
        <p:txBody>
          <a:bodyPr/>
          <a:lstStyle/>
          <a:p>
            <a:fld id="{2CCD6E39-4156-F74F-A266-289F9D7958A6}" type="slidenum">
              <a:rPr lang="en-US" smtClean="0"/>
              <a:t>15</a:t>
            </a:fld>
            <a:endParaRPr lang="en-US"/>
          </a:p>
        </p:txBody>
      </p:sp>
      <p:sp>
        <p:nvSpPr>
          <p:cNvPr id="8" name="Title 1">
            <a:extLst>
              <a:ext uri="{FF2B5EF4-FFF2-40B4-BE49-F238E27FC236}">
                <a16:creationId xmlns:a16="http://schemas.microsoft.com/office/drawing/2014/main" id="{B31F6D29-4D3B-4CC8-BC69-48295E9F6901}"/>
              </a:ext>
            </a:extLst>
          </p:cNvPr>
          <p:cNvSpPr txBox="1">
            <a:spLocks/>
          </p:cNvSpPr>
          <p:nvPr/>
        </p:nvSpPr>
        <p:spPr>
          <a:xfrm>
            <a:off x="201670" y="92098"/>
            <a:ext cx="3721819" cy="714394"/>
          </a:xfrm>
          <a:prstGeom prst="rect">
            <a:avLst/>
          </a:prstGeom>
          <a:ln>
            <a:solidFill>
              <a:schemeClr val="tx1"/>
            </a:solidFill>
          </a:ln>
        </p:spPr>
        <p:txBody>
          <a:bodyPr vert="horz" lIns="91440" tIns="45720" rIns="91440" bIns="45720" rtlCol="0" anchor="ctr" anchorCtr="0">
            <a:normAutofit fontScale="92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t">
              <a:spcBef>
                <a:spcPts val="0"/>
              </a:spcBef>
            </a:pP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Agile update: YouTrack </a:t>
            </a:r>
          </a:p>
        </p:txBody>
      </p:sp>
      <p:pic>
        <p:nvPicPr>
          <p:cNvPr id="5" name="Picture 4">
            <a:extLst>
              <a:ext uri="{FF2B5EF4-FFF2-40B4-BE49-F238E27FC236}">
                <a16:creationId xmlns:a16="http://schemas.microsoft.com/office/drawing/2014/main" id="{2B4D79E7-D1CF-49D4-87A6-818D1412030F}"/>
              </a:ext>
            </a:extLst>
          </p:cNvPr>
          <p:cNvPicPr>
            <a:picLocks noChangeAspect="1"/>
          </p:cNvPicPr>
          <p:nvPr/>
        </p:nvPicPr>
        <p:blipFill>
          <a:blip r:embed="rId5"/>
          <a:stretch>
            <a:fillRect/>
          </a:stretch>
        </p:blipFill>
        <p:spPr>
          <a:xfrm>
            <a:off x="201670" y="1061354"/>
            <a:ext cx="7785391" cy="4306634"/>
          </a:xfrm>
          <a:prstGeom prst="rect">
            <a:avLst/>
          </a:prstGeom>
        </p:spPr>
      </p:pic>
      <p:sp>
        <p:nvSpPr>
          <p:cNvPr id="9" name="TextBox 8">
            <a:extLst>
              <a:ext uri="{FF2B5EF4-FFF2-40B4-BE49-F238E27FC236}">
                <a16:creationId xmlns:a16="http://schemas.microsoft.com/office/drawing/2014/main" id="{61C783D6-7918-4C98-B30E-43DCFA602559}"/>
              </a:ext>
            </a:extLst>
          </p:cNvPr>
          <p:cNvSpPr txBox="1"/>
          <p:nvPr/>
        </p:nvSpPr>
        <p:spPr>
          <a:xfrm>
            <a:off x="201670" y="5476300"/>
            <a:ext cx="7837156" cy="369332"/>
          </a:xfrm>
          <a:prstGeom prst="rect">
            <a:avLst/>
          </a:prstGeom>
          <a:noFill/>
        </p:spPr>
        <p:txBody>
          <a:bodyPr wrap="square" rtlCol="0">
            <a:spAutoFit/>
          </a:bodyPr>
          <a:lstStyle/>
          <a:p>
            <a:r>
              <a:rPr lang="en-US" b="1" dirty="0"/>
              <a:t>Sample Unassigned Task from Sprint 2</a:t>
            </a:r>
            <a:r>
              <a:rPr lang="en-US" dirty="0"/>
              <a:t>: Story -&gt; Task -&gt; Description -&gt; Exit Criteria</a:t>
            </a:r>
          </a:p>
        </p:txBody>
      </p:sp>
    </p:spTree>
    <p:extLst>
      <p:ext uri="{BB962C8B-B14F-4D97-AF65-F5344CB8AC3E}">
        <p14:creationId xmlns:p14="http://schemas.microsoft.com/office/powerpoint/2010/main" val="220259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4D0C5F4E-B645-4981-AB2E-D11EACA6E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0374" y="92098"/>
            <a:ext cx="521956" cy="7143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4469AD3-2246-49CC-A553-BDD8020262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4479" y="107400"/>
            <a:ext cx="595895" cy="6837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BB7CCB7-A491-4842-972C-98CE3C99B09F}"/>
              </a:ext>
            </a:extLst>
          </p:cNvPr>
          <p:cNvSpPr>
            <a:spLocks noGrp="1"/>
          </p:cNvSpPr>
          <p:nvPr>
            <p:ph type="sldNum" sz="quarter" idx="12"/>
          </p:nvPr>
        </p:nvSpPr>
        <p:spPr/>
        <p:txBody>
          <a:bodyPr/>
          <a:lstStyle/>
          <a:p>
            <a:fld id="{2CCD6E39-4156-F74F-A266-289F9D7958A6}" type="slidenum">
              <a:rPr lang="en-US" smtClean="0"/>
              <a:t>16</a:t>
            </a:fld>
            <a:endParaRPr lang="en-US"/>
          </a:p>
        </p:txBody>
      </p:sp>
      <p:sp>
        <p:nvSpPr>
          <p:cNvPr id="8" name="Title 1">
            <a:extLst>
              <a:ext uri="{FF2B5EF4-FFF2-40B4-BE49-F238E27FC236}">
                <a16:creationId xmlns:a16="http://schemas.microsoft.com/office/drawing/2014/main" id="{B31F6D29-4D3B-4CC8-BC69-48295E9F6901}"/>
              </a:ext>
            </a:extLst>
          </p:cNvPr>
          <p:cNvSpPr txBox="1">
            <a:spLocks/>
          </p:cNvSpPr>
          <p:nvPr/>
        </p:nvSpPr>
        <p:spPr>
          <a:xfrm>
            <a:off x="201670" y="92098"/>
            <a:ext cx="3721819" cy="714394"/>
          </a:xfrm>
          <a:prstGeom prst="rect">
            <a:avLst/>
          </a:prstGeom>
          <a:ln>
            <a:solidFill>
              <a:schemeClr val="tx1"/>
            </a:solidFill>
          </a:ln>
        </p:spPr>
        <p:txBody>
          <a:bodyPr vert="horz" lIns="91440" tIns="45720" rIns="91440" bIns="45720" rtlCol="0" anchor="ctr" anchorCtr="0">
            <a:normAutofit fontScale="92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t">
              <a:spcBef>
                <a:spcPts val="0"/>
              </a:spcBef>
            </a:pP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Agile update: YouTrack </a:t>
            </a:r>
          </a:p>
        </p:txBody>
      </p:sp>
      <p:sp>
        <p:nvSpPr>
          <p:cNvPr id="9" name="TextBox 8">
            <a:extLst>
              <a:ext uri="{FF2B5EF4-FFF2-40B4-BE49-F238E27FC236}">
                <a16:creationId xmlns:a16="http://schemas.microsoft.com/office/drawing/2014/main" id="{61C783D6-7918-4C98-B30E-43DCFA602559}"/>
              </a:ext>
            </a:extLst>
          </p:cNvPr>
          <p:cNvSpPr txBox="1"/>
          <p:nvPr/>
        </p:nvSpPr>
        <p:spPr>
          <a:xfrm>
            <a:off x="201670" y="5103674"/>
            <a:ext cx="1983811" cy="1569660"/>
          </a:xfrm>
          <a:prstGeom prst="rect">
            <a:avLst/>
          </a:prstGeom>
          <a:noFill/>
        </p:spPr>
        <p:txBody>
          <a:bodyPr wrap="square" rtlCol="0">
            <a:spAutoFit/>
          </a:bodyPr>
          <a:lstStyle/>
          <a:p>
            <a:r>
              <a:rPr lang="en-US" sz="1600" b="1" dirty="0"/>
              <a:t>Sample Completed Tasks from Sprint 1: </a:t>
            </a:r>
            <a:r>
              <a:rPr lang="en-US" sz="1600" dirty="0"/>
              <a:t>Story -&gt; Task -&gt; Description -&gt; Exit Criteria -&gt; Reviewed by</a:t>
            </a:r>
          </a:p>
        </p:txBody>
      </p:sp>
      <p:pic>
        <p:nvPicPr>
          <p:cNvPr id="2" name="Picture 1">
            <a:extLst>
              <a:ext uri="{FF2B5EF4-FFF2-40B4-BE49-F238E27FC236}">
                <a16:creationId xmlns:a16="http://schemas.microsoft.com/office/drawing/2014/main" id="{774BC5C4-D40F-441A-B136-8C99990DD3ED}"/>
              </a:ext>
            </a:extLst>
          </p:cNvPr>
          <p:cNvPicPr>
            <a:picLocks noChangeAspect="1"/>
          </p:cNvPicPr>
          <p:nvPr/>
        </p:nvPicPr>
        <p:blipFill>
          <a:blip r:embed="rId5"/>
          <a:stretch>
            <a:fillRect/>
          </a:stretch>
        </p:blipFill>
        <p:spPr>
          <a:xfrm>
            <a:off x="201669" y="946426"/>
            <a:ext cx="6215569" cy="4150867"/>
          </a:xfrm>
          <a:prstGeom prst="rect">
            <a:avLst/>
          </a:prstGeom>
        </p:spPr>
      </p:pic>
      <p:pic>
        <p:nvPicPr>
          <p:cNvPr id="3" name="Picture 2">
            <a:extLst>
              <a:ext uri="{FF2B5EF4-FFF2-40B4-BE49-F238E27FC236}">
                <a16:creationId xmlns:a16="http://schemas.microsoft.com/office/drawing/2014/main" id="{CFF53B48-BFAD-48B5-8B7A-5CCD7BAB0EF1}"/>
              </a:ext>
            </a:extLst>
          </p:cNvPr>
          <p:cNvPicPr>
            <a:picLocks noChangeAspect="1"/>
          </p:cNvPicPr>
          <p:nvPr/>
        </p:nvPicPr>
        <p:blipFill>
          <a:blip r:embed="rId6"/>
          <a:stretch>
            <a:fillRect/>
          </a:stretch>
        </p:blipFill>
        <p:spPr>
          <a:xfrm>
            <a:off x="2358712" y="2060898"/>
            <a:ext cx="6061662" cy="4660578"/>
          </a:xfrm>
          <a:prstGeom prst="rect">
            <a:avLst/>
          </a:prstGeom>
        </p:spPr>
      </p:pic>
    </p:spTree>
    <p:extLst>
      <p:ext uri="{BB962C8B-B14F-4D97-AF65-F5344CB8AC3E}">
        <p14:creationId xmlns:p14="http://schemas.microsoft.com/office/powerpoint/2010/main" val="117639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732" y="2944678"/>
            <a:ext cx="6858000" cy="816684"/>
          </a:xfrm>
        </p:spPr>
        <p:txBody>
          <a:bodyPr anchor="t">
            <a:normAutofit fontScale="90000"/>
          </a:bodyPr>
          <a:lstStyle/>
          <a:p>
            <a:r>
              <a:rPr lang="en-US" sz="3600" dirty="0"/>
              <a:t>Problem Definition and Planning</a:t>
            </a:r>
            <a:br>
              <a:rPr lang="en-US" sz="6000" dirty="0"/>
            </a:br>
            <a:endParaRPr lang="en-US" sz="6000" dirty="0"/>
          </a:p>
        </p:txBody>
      </p:sp>
      <p:sp>
        <p:nvSpPr>
          <p:cNvPr id="3" name="Subtitle 2"/>
          <p:cNvSpPr>
            <a:spLocks noGrp="1"/>
          </p:cNvSpPr>
          <p:nvPr>
            <p:ph type="subTitle" idx="1"/>
          </p:nvPr>
        </p:nvSpPr>
        <p:spPr/>
        <p:txBody>
          <a:bodyPr anchor="ctr">
            <a:noAutofit/>
          </a:bodyPr>
          <a:lstStyle/>
          <a:p>
            <a:r>
              <a:rPr lang="en-US" dirty="0"/>
              <a:t>Sprint 1 – Week 2 Presentation</a:t>
            </a:r>
          </a:p>
          <a:p>
            <a:r>
              <a:rPr lang="en-US" dirty="0"/>
              <a:t>4 June 2019</a:t>
            </a:r>
          </a:p>
        </p:txBody>
      </p:sp>
      <p:sp>
        <p:nvSpPr>
          <p:cNvPr id="5" name="Title 1">
            <a:extLst>
              <a:ext uri="{FF2B5EF4-FFF2-40B4-BE49-F238E27FC236}">
                <a16:creationId xmlns:a16="http://schemas.microsoft.com/office/drawing/2014/main" id="{9CF5C840-2FA0-4A66-A0CA-829D054AB830}"/>
              </a:ext>
            </a:extLst>
          </p:cNvPr>
          <p:cNvSpPr txBox="1">
            <a:spLocks/>
          </p:cNvSpPr>
          <p:nvPr/>
        </p:nvSpPr>
        <p:spPr>
          <a:xfrm>
            <a:off x="201670" y="92098"/>
            <a:ext cx="2587580" cy="714394"/>
          </a:xfrm>
          <a:prstGeom prst="rect">
            <a:avLst/>
          </a:prstGeom>
          <a:ln>
            <a:solidFill>
              <a:schemeClr val="tx1"/>
            </a:solidFill>
          </a:ln>
        </p:spPr>
        <p:txBody>
          <a:bodyPr vert="horz" lIns="91440" tIns="45720" rIns="91440" bIns="45720" rtlCol="0" anchor="ctr" anchorCtr="0">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t">
              <a:spcBef>
                <a:spcPts val="0"/>
              </a:spcBef>
            </a:pP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Project Phase</a:t>
            </a:r>
          </a:p>
        </p:txBody>
      </p:sp>
      <p:pic>
        <p:nvPicPr>
          <p:cNvPr id="10" name="Picture 2">
            <a:extLst>
              <a:ext uri="{FF2B5EF4-FFF2-40B4-BE49-F238E27FC236}">
                <a16:creationId xmlns:a16="http://schemas.microsoft.com/office/drawing/2014/main" id="{F30B9E4F-C08B-43E6-A391-AF91E52F0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374" y="92098"/>
            <a:ext cx="521956" cy="71439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8D07BF93-4360-4D3F-8C86-658E3B752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479" y="107400"/>
            <a:ext cx="595895" cy="68379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CF3A2ACC-1A03-4A72-B50F-3F0E72BC9BD6}"/>
              </a:ext>
            </a:extLst>
          </p:cNvPr>
          <p:cNvSpPr>
            <a:spLocks noGrp="1"/>
          </p:cNvSpPr>
          <p:nvPr>
            <p:ph type="sldNum" sz="quarter" idx="12"/>
          </p:nvPr>
        </p:nvSpPr>
        <p:spPr/>
        <p:txBody>
          <a:bodyPr/>
          <a:lstStyle/>
          <a:p>
            <a:fld id="{2CCD6E39-4156-F74F-A266-289F9D7958A6}" type="slidenum">
              <a:rPr lang="en-US" smtClean="0"/>
              <a:t>2</a:t>
            </a:fld>
            <a:endParaRPr lang="en-US"/>
          </a:p>
        </p:txBody>
      </p:sp>
    </p:spTree>
    <p:extLst>
      <p:ext uri="{BB962C8B-B14F-4D97-AF65-F5344CB8AC3E}">
        <p14:creationId xmlns:p14="http://schemas.microsoft.com/office/powerpoint/2010/main" val="111554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65591" y="4943308"/>
            <a:ext cx="8812820" cy="619761"/>
            <a:chOff x="165590" y="1331029"/>
            <a:chExt cx="8812820" cy="619761"/>
          </a:xfrm>
          <a:solidFill>
            <a:srgbClr val="FD979B"/>
          </a:solidFill>
        </p:grpSpPr>
        <p:sp>
          <p:nvSpPr>
            <p:cNvPr id="28" name="Rectangle 27"/>
            <p:cNvSpPr/>
            <p:nvPr/>
          </p:nvSpPr>
          <p:spPr>
            <a:xfrm>
              <a:off x="165590" y="1331029"/>
              <a:ext cx="1802420" cy="619761"/>
            </a:xfrm>
            <a:prstGeom prst="rect">
              <a:avLst/>
            </a:prstGeom>
            <a:grpFill/>
            <a:ln>
              <a:solidFill>
                <a:srgbClr val="000000"/>
              </a:solidFill>
            </a:ln>
          </p:spPr>
          <p:txBody>
            <a:bodyPr wrap="square">
              <a:noAutofit/>
            </a:bodyPr>
            <a:lstStyle/>
            <a:p>
              <a:pPr eaLnBrk="0" fontAlgn="base" hangingPunct="0"/>
              <a:r>
                <a:rPr lang="en-US" sz="1600" dirty="0">
                  <a:latin typeface="Arial Narrow"/>
                  <a:cs typeface="Arial Narrow"/>
                </a:rPr>
                <a:t>Final Presentations</a:t>
              </a:r>
            </a:p>
          </p:txBody>
        </p:sp>
        <p:sp>
          <p:nvSpPr>
            <p:cNvPr id="29" name="Rectangle 28"/>
            <p:cNvSpPr/>
            <p:nvPr/>
          </p:nvSpPr>
          <p:spPr>
            <a:xfrm>
              <a:off x="1968010" y="1331030"/>
              <a:ext cx="5570710" cy="619760"/>
            </a:xfrm>
            <a:prstGeom prst="rect">
              <a:avLst/>
            </a:prstGeom>
            <a:grpFill/>
            <a:ln>
              <a:solidFill>
                <a:srgbClr val="000000"/>
              </a:solidFill>
            </a:ln>
          </p:spPr>
          <p:txBody>
            <a:bodyPr wrap="square" numCol="2">
              <a:noAutofit/>
            </a:bodyPr>
            <a:lstStyle/>
            <a:p>
              <a:pPr marL="112710" indent="-112710">
                <a:buFont typeface="Arial"/>
                <a:buChar char="•"/>
              </a:pPr>
              <a:r>
                <a:rPr lang="en-US" sz="1600" dirty="0">
                  <a:latin typeface="Arial Narrow"/>
                  <a:cs typeface="Arial Narrow"/>
                </a:rPr>
                <a:t>Project components completed</a:t>
              </a:r>
            </a:p>
            <a:p>
              <a:pPr marL="112710" indent="-112710">
                <a:buFont typeface="Arial"/>
                <a:buChar char="•"/>
              </a:pPr>
              <a:r>
                <a:rPr lang="en-US" sz="1600" dirty="0">
                  <a:latin typeface="Arial Narrow"/>
                  <a:cs typeface="Arial Narrow"/>
                </a:rPr>
                <a:t>Project components integrated</a:t>
              </a:r>
            </a:p>
            <a:p>
              <a:pPr marL="112710" indent="-112710">
                <a:buFont typeface="Arial"/>
                <a:buChar char="•"/>
              </a:pPr>
              <a:r>
                <a:rPr lang="en-US" sz="1600" dirty="0">
                  <a:latin typeface="Arial Narrow"/>
                  <a:cs typeface="Arial Narrow"/>
                </a:rPr>
                <a:t>Project supports final decision</a:t>
              </a:r>
            </a:p>
            <a:p>
              <a:pPr marL="112710" indent="-112710">
                <a:buFont typeface="Arial"/>
                <a:buChar char="•"/>
              </a:pPr>
              <a:r>
                <a:rPr lang="en-US" sz="1600" dirty="0">
                  <a:latin typeface="Arial Narrow"/>
                  <a:cs typeface="Arial Narrow"/>
                </a:rPr>
                <a:t>Presentation made</a:t>
              </a:r>
            </a:p>
          </p:txBody>
        </p:sp>
        <p:sp>
          <p:nvSpPr>
            <p:cNvPr id="30" name="Rectangle 29"/>
            <p:cNvSpPr/>
            <p:nvPr/>
          </p:nvSpPr>
          <p:spPr>
            <a:xfrm>
              <a:off x="7538720" y="1331029"/>
              <a:ext cx="1439690" cy="619761"/>
            </a:xfrm>
            <a:prstGeom prst="rect">
              <a:avLst/>
            </a:prstGeom>
            <a:grpFill/>
            <a:ln>
              <a:solidFill>
                <a:srgbClr val="000000"/>
              </a:solidFill>
            </a:ln>
          </p:spPr>
          <p:txBody>
            <a:bodyPr wrap="square">
              <a:noAutofit/>
            </a:bodyPr>
            <a:lstStyle/>
            <a:p>
              <a:r>
                <a:rPr lang="en-US" sz="1200" dirty="0">
                  <a:solidFill>
                    <a:srgbClr val="000000"/>
                  </a:solidFill>
                  <a:latin typeface="Arial Narrow"/>
                </a:rPr>
                <a:t>Mid-Sprint 30 July;</a:t>
              </a:r>
            </a:p>
            <a:p>
              <a:r>
                <a:rPr lang="en-US" sz="1200" dirty="0">
                  <a:solidFill>
                    <a:srgbClr val="000000"/>
                  </a:solidFill>
                  <a:latin typeface="Arial Narrow"/>
                  <a:cs typeface="Arial Narrow"/>
                </a:rPr>
                <a:t>Full Sprint 6 Aug</a:t>
              </a:r>
              <a:endParaRPr lang="en-US" sz="1600" dirty="0">
                <a:latin typeface="Arial Narrow"/>
                <a:cs typeface="Arial Narrow"/>
              </a:endParaRPr>
            </a:p>
          </p:txBody>
        </p:sp>
      </p:grpSp>
      <p:grpSp>
        <p:nvGrpSpPr>
          <p:cNvPr id="4" name="Group 3"/>
          <p:cNvGrpSpPr/>
          <p:nvPr/>
        </p:nvGrpSpPr>
        <p:grpSpPr>
          <a:xfrm>
            <a:off x="165591" y="1607869"/>
            <a:ext cx="8812820" cy="399265"/>
            <a:chOff x="165590" y="931764"/>
            <a:chExt cx="8812820" cy="399265"/>
          </a:xfrm>
        </p:grpSpPr>
        <p:sp>
          <p:nvSpPr>
            <p:cNvPr id="6" name="Rectangle 5"/>
            <p:cNvSpPr/>
            <p:nvPr/>
          </p:nvSpPr>
          <p:spPr>
            <a:xfrm>
              <a:off x="165590" y="931764"/>
              <a:ext cx="1802420" cy="399265"/>
            </a:xfrm>
            <a:prstGeom prst="rect">
              <a:avLst/>
            </a:prstGeom>
            <a:solidFill>
              <a:srgbClr val="3D637E"/>
            </a:solidFill>
            <a:ln>
              <a:solidFill>
                <a:srgbClr val="000000"/>
              </a:solidFill>
            </a:ln>
          </p:spPr>
          <p:txBody>
            <a:bodyPr wrap="square">
              <a:noAutofit/>
            </a:bodyPr>
            <a:lstStyle/>
            <a:p>
              <a:pPr eaLnBrk="0" fontAlgn="base" hangingPunct="0"/>
              <a:r>
                <a:rPr lang="en-US" sz="1600" b="1" dirty="0">
                  <a:solidFill>
                    <a:schemeClr val="bg1"/>
                  </a:solidFill>
                  <a:effectLst>
                    <a:outerShdw blurRad="38100" dist="38100" dir="2700000" algn="tl">
                      <a:srgbClr val="000000">
                        <a:alpha val="43137"/>
                      </a:srgbClr>
                    </a:outerShdw>
                  </a:effectLst>
                  <a:latin typeface="Arial" charset="0"/>
                </a:rPr>
                <a:t>Sprint</a:t>
              </a:r>
            </a:p>
            <a:p>
              <a:pPr marL="174621" eaLnBrk="0" hangingPunct="0"/>
              <a:endParaRPr lang="en-US" sz="1600" dirty="0">
                <a:solidFill>
                  <a:schemeClr val="bg1"/>
                </a:solidFill>
                <a:effectLst>
                  <a:outerShdw blurRad="38100" dist="38100" dir="2700000" algn="tl">
                    <a:srgbClr val="000000">
                      <a:alpha val="43137"/>
                    </a:srgbClr>
                  </a:outerShdw>
                </a:effectLst>
                <a:latin typeface="Arial" charset="0"/>
              </a:endParaRPr>
            </a:p>
          </p:txBody>
        </p:sp>
        <p:sp>
          <p:nvSpPr>
            <p:cNvPr id="8" name="Rectangle 7"/>
            <p:cNvSpPr/>
            <p:nvPr/>
          </p:nvSpPr>
          <p:spPr>
            <a:xfrm>
              <a:off x="1968010" y="931764"/>
              <a:ext cx="5570710" cy="399265"/>
            </a:xfrm>
            <a:prstGeom prst="rect">
              <a:avLst/>
            </a:prstGeom>
            <a:solidFill>
              <a:srgbClr val="3D637E"/>
            </a:solidFill>
            <a:ln>
              <a:solidFill>
                <a:srgbClr val="000000"/>
              </a:solidFill>
            </a:ln>
          </p:spPr>
          <p:txBody>
            <a:bodyPr wrap="square">
              <a:noAutofit/>
            </a:bodyPr>
            <a:lstStyle/>
            <a:p>
              <a:pPr eaLnBrk="0" fontAlgn="base" hangingPunct="0"/>
              <a:r>
                <a:rPr lang="en-US" sz="1600" b="1" dirty="0">
                  <a:solidFill>
                    <a:schemeClr val="bg1"/>
                  </a:solidFill>
                  <a:effectLst>
                    <a:outerShdw blurRad="38100" dist="38100" dir="2700000" algn="tl">
                      <a:srgbClr val="000000">
                        <a:alpha val="43137"/>
                      </a:srgbClr>
                    </a:outerShdw>
                  </a:effectLst>
                  <a:latin typeface="Arial" charset="0"/>
                </a:rPr>
                <a:t>Milestone Goals</a:t>
              </a:r>
            </a:p>
            <a:p>
              <a:pPr marL="174621" eaLnBrk="0" hangingPunct="0"/>
              <a:endParaRPr lang="en-US" sz="1600" dirty="0">
                <a:solidFill>
                  <a:schemeClr val="bg1"/>
                </a:solidFill>
                <a:effectLst>
                  <a:outerShdw blurRad="38100" dist="38100" dir="2700000" algn="tl">
                    <a:srgbClr val="000000">
                      <a:alpha val="43137"/>
                    </a:srgbClr>
                  </a:outerShdw>
                </a:effectLst>
                <a:latin typeface="Arial" charset="0"/>
              </a:endParaRPr>
            </a:p>
          </p:txBody>
        </p:sp>
        <p:sp>
          <p:nvSpPr>
            <p:cNvPr id="11" name="Rectangle 10"/>
            <p:cNvSpPr/>
            <p:nvPr/>
          </p:nvSpPr>
          <p:spPr>
            <a:xfrm>
              <a:off x="7538720" y="931764"/>
              <a:ext cx="1439690" cy="399265"/>
            </a:xfrm>
            <a:prstGeom prst="rect">
              <a:avLst/>
            </a:prstGeom>
            <a:solidFill>
              <a:srgbClr val="3D637E"/>
            </a:solidFill>
            <a:ln>
              <a:solidFill>
                <a:srgbClr val="000000"/>
              </a:solidFill>
            </a:ln>
          </p:spPr>
          <p:txBody>
            <a:bodyPr wrap="square">
              <a:noAutofit/>
            </a:bodyPr>
            <a:lstStyle/>
            <a:p>
              <a:pPr eaLnBrk="0" fontAlgn="base" hangingPunct="0"/>
              <a:r>
                <a:rPr lang="en-US" sz="1600" b="1" dirty="0">
                  <a:solidFill>
                    <a:schemeClr val="bg1"/>
                  </a:solidFill>
                  <a:effectLst>
                    <a:outerShdw blurRad="38100" dist="38100" dir="2700000" algn="tl">
                      <a:srgbClr val="000000">
                        <a:alpha val="43137"/>
                      </a:srgbClr>
                    </a:outerShdw>
                  </a:effectLst>
                  <a:latin typeface="Arial" charset="0"/>
                </a:rPr>
                <a:t>Presentation </a:t>
              </a:r>
            </a:p>
            <a:p>
              <a:pPr marL="174621" eaLnBrk="0" hangingPunct="0"/>
              <a:endParaRPr lang="en-US" sz="1600" dirty="0">
                <a:solidFill>
                  <a:schemeClr val="bg1"/>
                </a:solidFill>
                <a:effectLst>
                  <a:outerShdw blurRad="38100" dist="38100" dir="2700000" algn="tl">
                    <a:srgbClr val="000000">
                      <a:alpha val="43137"/>
                    </a:srgbClr>
                  </a:outerShdw>
                </a:effectLst>
                <a:latin typeface="Arial" charset="0"/>
              </a:endParaRPr>
            </a:p>
          </p:txBody>
        </p:sp>
      </p:grpSp>
      <p:grpSp>
        <p:nvGrpSpPr>
          <p:cNvPr id="3" name="Group 2"/>
          <p:cNvGrpSpPr/>
          <p:nvPr/>
        </p:nvGrpSpPr>
        <p:grpSpPr>
          <a:xfrm>
            <a:off x="165591" y="2007134"/>
            <a:ext cx="8812820" cy="1076891"/>
            <a:chOff x="165590" y="1331029"/>
            <a:chExt cx="8812820" cy="1076891"/>
          </a:xfrm>
          <a:solidFill>
            <a:schemeClr val="accent2">
              <a:lumMod val="60000"/>
              <a:lumOff val="40000"/>
            </a:schemeClr>
          </a:solidFill>
        </p:grpSpPr>
        <p:sp>
          <p:nvSpPr>
            <p:cNvPr id="9" name="Rectangle 8"/>
            <p:cNvSpPr/>
            <p:nvPr/>
          </p:nvSpPr>
          <p:spPr>
            <a:xfrm>
              <a:off x="165590" y="1331029"/>
              <a:ext cx="1802420" cy="1076891"/>
            </a:xfrm>
            <a:prstGeom prst="rect">
              <a:avLst/>
            </a:prstGeom>
            <a:grpFill/>
            <a:ln>
              <a:solidFill>
                <a:srgbClr val="000000"/>
              </a:solidFill>
            </a:ln>
          </p:spPr>
          <p:txBody>
            <a:bodyPr wrap="square">
              <a:noAutofit/>
            </a:bodyPr>
            <a:lstStyle/>
            <a:p>
              <a:pPr eaLnBrk="0" fontAlgn="base" hangingPunct="0"/>
              <a:r>
                <a:rPr lang="en-US" sz="1600" dirty="0">
                  <a:latin typeface="Arial Narrow"/>
                  <a:cs typeface="Arial Narrow"/>
                </a:rPr>
                <a:t>Problem Definition and Project Plans</a:t>
              </a:r>
            </a:p>
          </p:txBody>
        </p:sp>
        <p:sp>
          <p:nvSpPr>
            <p:cNvPr id="10" name="Rectangle 9"/>
            <p:cNvSpPr/>
            <p:nvPr/>
          </p:nvSpPr>
          <p:spPr>
            <a:xfrm>
              <a:off x="1968010" y="1331029"/>
              <a:ext cx="5570710" cy="1076891"/>
            </a:xfrm>
            <a:prstGeom prst="rect">
              <a:avLst/>
            </a:prstGeom>
            <a:grpFill/>
            <a:ln>
              <a:solidFill>
                <a:srgbClr val="000000"/>
              </a:solidFill>
            </a:ln>
          </p:spPr>
          <p:txBody>
            <a:bodyPr wrap="square" numCol="2">
              <a:noAutofit/>
            </a:bodyPr>
            <a:lstStyle/>
            <a:p>
              <a:pPr marL="112710" indent="-112710">
                <a:buFont typeface="Arial"/>
                <a:buChar char="•"/>
              </a:pPr>
              <a:r>
                <a:rPr lang="en-US" sz="1600" dirty="0">
                  <a:solidFill>
                    <a:srgbClr val="000000"/>
                  </a:solidFill>
                  <a:latin typeface="Arial Narrow"/>
                  <a:cs typeface="Arial Narrow"/>
                </a:rPr>
                <a:t>Problem (decision) defined</a:t>
              </a:r>
              <a:endParaRPr lang="en-US" sz="1600" dirty="0">
                <a:solidFill>
                  <a:schemeClr val="dk1"/>
                </a:solidFill>
              </a:endParaRPr>
            </a:p>
            <a:p>
              <a:pPr marL="112710" indent="-112710">
                <a:buFont typeface="Arial"/>
                <a:buChar char="•"/>
              </a:pPr>
              <a:r>
                <a:rPr lang="en-US" sz="1600" dirty="0">
                  <a:solidFill>
                    <a:srgbClr val="000000"/>
                  </a:solidFill>
                  <a:latin typeface="Arial Narrow"/>
                  <a:cs typeface="Arial Narrow"/>
                </a:rPr>
                <a:t>Understanding of complexity</a:t>
              </a:r>
            </a:p>
            <a:p>
              <a:pPr marL="112710" indent="-112710">
                <a:buFont typeface="Arial"/>
                <a:buChar char="•"/>
              </a:pPr>
              <a:r>
                <a:rPr lang="en-US" sz="1600" dirty="0">
                  <a:solidFill>
                    <a:srgbClr val="000000"/>
                  </a:solidFill>
                  <a:latin typeface="Arial Narrow"/>
                  <a:cs typeface="Arial Narrow"/>
                </a:rPr>
                <a:t>Potential data source identified</a:t>
              </a:r>
              <a:endParaRPr lang="en-US" sz="1600" dirty="0">
                <a:solidFill>
                  <a:schemeClr val="dk1"/>
                </a:solidFill>
              </a:endParaRPr>
            </a:p>
            <a:p>
              <a:pPr marL="112710" indent="-112710">
                <a:buFont typeface="Arial"/>
                <a:buChar char="•"/>
              </a:pPr>
              <a:r>
                <a:rPr lang="en-US" sz="1600" dirty="0">
                  <a:solidFill>
                    <a:srgbClr val="000000"/>
                  </a:solidFill>
                  <a:latin typeface="Arial Narrow"/>
                  <a:cs typeface="Arial Narrow"/>
                </a:rPr>
                <a:t>Potential analytics identified</a:t>
              </a:r>
              <a:endParaRPr lang="en-US" sz="1600" dirty="0">
                <a:solidFill>
                  <a:schemeClr val="dk1"/>
                </a:solidFill>
              </a:endParaRPr>
            </a:p>
            <a:p>
              <a:pPr marL="112710" indent="-112710">
                <a:buFont typeface="Arial"/>
                <a:buChar char="•"/>
              </a:pPr>
              <a:r>
                <a:rPr lang="en-US" sz="1600" dirty="0">
                  <a:solidFill>
                    <a:srgbClr val="000000"/>
                  </a:solidFill>
                  <a:latin typeface="Arial Narrow"/>
                  <a:cs typeface="Arial Narrow"/>
                </a:rPr>
                <a:t>Project schedule defined</a:t>
              </a:r>
              <a:endParaRPr lang="en-US" sz="1600" dirty="0">
                <a:solidFill>
                  <a:schemeClr val="dk1"/>
                </a:solidFill>
              </a:endParaRPr>
            </a:p>
            <a:p>
              <a:pPr marL="112710" indent="-112710">
                <a:buFont typeface="Arial"/>
                <a:buChar char="•"/>
              </a:pPr>
              <a:r>
                <a:rPr lang="en-US" sz="1600" dirty="0">
                  <a:solidFill>
                    <a:srgbClr val="000000"/>
                  </a:solidFill>
                  <a:latin typeface="Arial Narrow"/>
                  <a:cs typeface="Arial Narrow"/>
                </a:rPr>
                <a:t>Participant roles assigned</a:t>
              </a:r>
            </a:p>
            <a:p>
              <a:pPr marL="112710" indent="-112710">
                <a:buFont typeface="Arial"/>
                <a:buChar char="•"/>
              </a:pPr>
              <a:r>
                <a:rPr lang="en-US" sz="1600" dirty="0">
                  <a:solidFill>
                    <a:srgbClr val="000000"/>
                  </a:solidFill>
                  <a:latin typeface="Arial Narrow"/>
                  <a:cs typeface="Arial Narrow"/>
                </a:rPr>
                <a:t>Risks identified and mitigation plan</a:t>
              </a:r>
              <a:endParaRPr lang="en-US" sz="1600" dirty="0">
                <a:latin typeface="Arial Narrow"/>
                <a:cs typeface="Arial Narrow"/>
              </a:endParaRPr>
            </a:p>
          </p:txBody>
        </p:sp>
        <p:sp>
          <p:nvSpPr>
            <p:cNvPr id="12" name="Rectangle 11"/>
            <p:cNvSpPr/>
            <p:nvPr/>
          </p:nvSpPr>
          <p:spPr>
            <a:xfrm>
              <a:off x="7538720" y="1331029"/>
              <a:ext cx="1439690" cy="1076891"/>
            </a:xfrm>
            <a:prstGeom prst="rect">
              <a:avLst/>
            </a:prstGeom>
            <a:grpFill/>
            <a:ln>
              <a:solidFill>
                <a:srgbClr val="000000"/>
              </a:solidFill>
            </a:ln>
          </p:spPr>
          <p:txBody>
            <a:bodyPr wrap="square">
              <a:noAutofit/>
            </a:bodyPr>
            <a:lstStyle/>
            <a:p>
              <a:r>
                <a:rPr lang="en-US" sz="1200" dirty="0">
                  <a:solidFill>
                    <a:srgbClr val="000000"/>
                  </a:solidFill>
                  <a:latin typeface="Arial Narrow"/>
                </a:rPr>
                <a:t>Mid-Sprint 28 May; Full Sprint 4 Jun</a:t>
              </a:r>
            </a:p>
            <a:p>
              <a:endParaRPr lang="en-US" sz="1600" dirty="0"/>
            </a:p>
            <a:p>
              <a:pPr algn="ctr" eaLnBrk="0" fontAlgn="base" hangingPunct="0"/>
              <a:endParaRPr lang="en-US" sz="1600" dirty="0">
                <a:latin typeface="Arial Narrow"/>
                <a:cs typeface="Arial Narrow"/>
              </a:endParaRPr>
            </a:p>
          </p:txBody>
        </p:sp>
      </p:grpSp>
      <p:grpSp>
        <p:nvGrpSpPr>
          <p:cNvPr id="13" name="Group 12"/>
          <p:cNvGrpSpPr/>
          <p:nvPr/>
        </p:nvGrpSpPr>
        <p:grpSpPr>
          <a:xfrm>
            <a:off x="165591" y="3173408"/>
            <a:ext cx="8812820" cy="619761"/>
            <a:chOff x="165590" y="1331029"/>
            <a:chExt cx="8812820" cy="619761"/>
          </a:xfrm>
          <a:solidFill>
            <a:srgbClr val="FFA0FE"/>
          </a:solidFill>
        </p:grpSpPr>
        <p:sp>
          <p:nvSpPr>
            <p:cNvPr id="14" name="Rectangle 13"/>
            <p:cNvSpPr/>
            <p:nvPr/>
          </p:nvSpPr>
          <p:spPr>
            <a:xfrm>
              <a:off x="165590" y="1331029"/>
              <a:ext cx="1802420" cy="619761"/>
            </a:xfrm>
            <a:prstGeom prst="rect">
              <a:avLst/>
            </a:prstGeom>
            <a:grpFill/>
            <a:ln>
              <a:solidFill>
                <a:srgbClr val="000000"/>
              </a:solidFill>
            </a:ln>
          </p:spPr>
          <p:txBody>
            <a:bodyPr wrap="square">
              <a:noAutofit/>
            </a:bodyPr>
            <a:lstStyle/>
            <a:p>
              <a:pPr eaLnBrk="0" fontAlgn="base" hangingPunct="0"/>
              <a:r>
                <a:rPr lang="en-US" sz="1600" dirty="0">
                  <a:latin typeface="Arial Narrow"/>
                  <a:cs typeface="Arial Narrow"/>
                </a:rPr>
                <a:t>Data Sets</a:t>
              </a:r>
            </a:p>
          </p:txBody>
        </p:sp>
        <p:sp>
          <p:nvSpPr>
            <p:cNvPr id="17" name="Rectangle 16"/>
            <p:cNvSpPr/>
            <p:nvPr/>
          </p:nvSpPr>
          <p:spPr>
            <a:xfrm>
              <a:off x="1968010" y="1331030"/>
              <a:ext cx="5570710" cy="619760"/>
            </a:xfrm>
            <a:prstGeom prst="rect">
              <a:avLst/>
            </a:prstGeom>
            <a:grpFill/>
            <a:ln>
              <a:solidFill>
                <a:srgbClr val="000000"/>
              </a:solidFill>
            </a:ln>
          </p:spPr>
          <p:txBody>
            <a:bodyPr wrap="square" numCol="2">
              <a:noAutofit/>
            </a:bodyPr>
            <a:lstStyle/>
            <a:p>
              <a:pPr marL="112710" indent="-112710">
                <a:buFont typeface="Arial"/>
                <a:buChar char="•"/>
              </a:pPr>
              <a:r>
                <a:rPr lang="en-US" sz="1600" dirty="0">
                  <a:latin typeface="Arial Narrow"/>
                  <a:cs typeface="Arial Narrow"/>
                </a:rPr>
                <a:t>Data located and accessed</a:t>
              </a:r>
            </a:p>
            <a:p>
              <a:pPr marL="112710" indent="-112710">
                <a:buFont typeface="Arial"/>
                <a:buChar char="•"/>
              </a:pPr>
              <a:r>
                <a:rPr lang="en-US" sz="1600" dirty="0">
                  <a:latin typeface="Arial Narrow"/>
                  <a:cs typeface="Arial Narrow"/>
                </a:rPr>
                <a:t>Initial processing underway</a:t>
              </a:r>
            </a:p>
            <a:p>
              <a:pPr marL="112710" indent="-112710">
                <a:buFont typeface="Arial"/>
                <a:buChar char="•"/>
              </a:pPr>
              <a:r>
                <a:rPr lang="en-US" sz="1600" dirty="0">
                  <a:solidFill>
                    <a:srgbClr val="000000"/>
                  </a:solidFill>
                  <a:latin typeface="Arial Narrow"/>
                  <a:cs typeface="Arial Narrow"/>
                </a:rPr>
                <a:t>Risks identified and mitigated</a:t>
              </a:r>
              <a:endParaRPr lang="en-US" sz="1600" dirty="0">
                <a:latin typeface="Arial Narrow"/>
                <a:cs typeface="Arial Narrow"/>
              </a:endParaRPr>
            </a:p>
          </p:txBody>
        </p:sp>
        <p:sp>
          <p:nvSpPr>
            <p:cNvPr id="18" name="Rectangle 17"/>
            <p:cNvSpPr/>
            <p:nvPr/>
          </p:nvSpPr>
          <p:spPr>
            <a:xfrm>
              <a:off x="7538720" y="1331029"/>
              <a:ext cx="1439690" cy="619761"/>
            </a:xfrm>
            <a:prstGeom prst="rect">
              <a:avLst/>
            </a:prstGeom>
            <a:grpFill/>
            <a:ln>
              <a:solidFill>
                <a:srgbClr val="000000"/>
              </a:solidFill>
            </a:ln>
          </p:spPr>
          <p:txBody>
            <a:bodyPr wrap="square">
              <a:noAutofit/>
            </a:bodyPr>
            <a:lstStyle/>
            <a:p>
              <a:r>
                <a:rPr lang="en-US" sz="1200" dirty="0">
                  <a:solidFill>
                    <a:srgbClr val="000000"/>
                  </a:solidFill>
                  <a:latin typeface="Arial Narrow"/>
                </a:rPr>
                <a:t>Mid-sprint 11 Jun; </a:t>
              </a:r>
            </a:p>
            <a:p>
              <a:r>
                <a:rPr lang="en-US" sz="1200" dirty="0">
                  <a:solidFill>
                    <a:srgbClr val="000000"/>
                  </a:solidFill>
                  <a:latin typeface="Arial Narrow"/>
                </a:rPr>
                <a:t>Full Sprint 18 Jun</a:t>
              </a:r>
              <a:endParaRPr lang="en-US" sz="1200" dirty="0"/>
            </a:p>
            <a:p>
              <a:pPr algn="ctr" eaLnBrk="0" fontAlgn="base" hangingPunct="0"/>
              <a:endParaRPr lang="en-US" sz="1600" dirty="0">
                <a:latin typeface="Arial Narrow"/>
                <a:cs typeface="Arial Narrow"/>
              </a:endParaRPr>
            </a:p>
          </p:txBody>
        </p:sp>
      </p:grpSp>
      <p:grpSp>
        <p:nvGrpSpPr>
          <p:cNvPr id="19" name="Group 18"/>
          <p:cNvGrpSpPr/>
          <p:nvPr/>
        </p:nvGrpSpPr>
        <p:grpSpPr>
          <a:xfrm>
            <a:off x="165591" y="3703786"/>
            <a:ext cx="8812820" cy="619761"/>
            <a:chOff x="165590" y="1331029"/>
            <a:chExt cx="8812820" cy="619761"/>
          </a:xfrm>
          <a:solidFill>
            <a:srgbClr val="FFFF88"/>
          </a:solidFill>
        </p:grpSpPr>
        <p:sp>
          <p:nvSpPr>
            <p:cNvPr id="20" name="Rectangle 19"/>
            <p:cNvSpPr/>
            <p:nvPr/>
          </p:nvSpPr>
          <p:spPr>
            <a:xfrm>
              <a:off x="165590" y="1331029"/>
              <a:ext cx="1802420" cy="619761"/>
            </a:xfrm>
            <a:prstGeom prst="rect">
              <a:avLst/>
            </a:prstGeom>
            <a:grpFill/>
            <a:ln>
              <a:solidFill>
                <a:srgbClr val="000000"/>
              </a:solidFill>
            </a:ln>
          </p:spPr>
          <p:txBody>
            <a:bodyPr wrap="square">
              <a:noAutofit/>
            </a:bodyPr>
            <a:lstStyle/>
            <a:p>
              <a:pPr eaLnBrk="0" fontAlgn="base" hangingPunct="0"/>
              <a:r>
                <a:rPr lang="en-US" sz="1600" dirty="0">
                  <a:latin typeface="Arial Narrow"/>
                  <a:cs typeface="Arial Narrow"/>
                </a:rPr>
                <a:t>Analytics/algorithms</a:t>
              </a:r>
            </a:p>
          </p:txBody>
        </p:sp>
        <p:sp>
          <p:nvSpPr>
            <p:cNvPr id="21" name="Rectangle 20"/>
            <p:cNvSpPr/>
            <p:nvPr/>
          </p:nvSpPr>
          <p:spPr>
            <a:xfrm>
              <a:off x="1968010" y="1331030"/>
              <a:ext cx="5570710" cy="619760"/>
            </a:xfrm>
            <a:prstGeom prst="rect">
              <a:avLst/>
            </a:prstGeom>
            <a:grpFill/>
            <a:ln>
              <a:solidFill>
                <a:srgbClr val="000000"/>
              </a:solidFill>
            </a:ln>
          </p:spPr>
          <p:txBody>
            <a:bodyPr wrap="square" numCol="2">
              <a:noAutofit/>
            </a:bodyPr>
            <a:lstStyle/>
            <a:p>
              <a:pPr marL="112710" indent="-112710">
                <a:buFont typeface="Arial"/>
                <a:buChar char="•"/>
              </a:pPr>
              <a:r>
                <a:rPr lang="en-US" sz="1600" dirty="0">
                  <a:latin typeface="Arial Narrow"/>
                  <a:cs typeface="Arial Narrow"/>
                </a:rPr>
                <a:t>Algorithms defined and coded</a:t>
              </a:r>
            </a:p>
            <a:p>
              <a:pPr marL="112710" indent="-112710">
                <a:buFont typeface="Arial"/>
                <a:buChar char="•"/>
              </a:pPr>
              <a:r>
                <a:rPr lang="en-US" sz="1600" dirty="0">
                  <a:latin typeface="Arial Narrow"/>
                  <a:cs typeface="Arial Narrow"/>
                </a:rPr>
                <a:t>Initial applications completed</a:t>
              </a:r>
            </a:p>
            <a:p>
              <a:pPr marL="112710" indent="-112710">
                <a:buFont typeface="Arial"/>
                <a:buChar char="•"/>
              </a:pPr>
              <a:r>
                <a:rPr lang="en-US" sz="1600" dirty="0">
                  <a:solidFill>
                    <a:srgbClr val="000000"/>
                  </a:solidFill>
                  <a:latin typeface="Arial Narrow"/>
                  <a:cs typeface="Arial Narrow"/>
                </a:rPr>
                <a:t>Risks identified and mitigated</a:t>
              </a:r>
              <a:endParaRPr lang="en-US" sz="1600" dirty="0">
                <a:latin typeface="Arial Narrow"/>
                <a:cs typeface="Arial Narrow"/>
              </a:endParaRPr>
            </a:p>
          </p:txBody>
        </p:sp>
        <p:sp>
          <p:nvSpPr>
            <p:cNvPr id="22" name="Rectangle 21"/>
            <p:cNvSpPr/>
            <p:nvPr/>
          </p:nvSpPr>
          <p:spPr>
            <a:xfrm>
              <a:off x="7538720" y="1331029"/>
              <a:ext cx="1439690" cy="619761"/>
            </a:xfrm>
            <a:prstGeom prst="rect">
              <a:avLst/>
            </a:prstGeom>
            <a:grpFill/>
            <a:ln>
              <a:solidFill>
                <a:srgbClr val="000000"/>
              </a:solidFill>
            </a:ln>
          </p:spPr>
          <p:txBody>
            <a:bodyPr wrap="square">
              <a:noAutofit/>
            </a:bodyPr>
            <a:lstStyle/>
            <a:p>
              <a:pPr eaLnBrk="0" fontAlgn="base" hangingPunct="0"/>
              <a:r>
                <a:rPr lang="en-US" sz="1200" dirty="0">
                  <a:latin typeface="Arial Narrow"/>
                  <a:cs typeface="Arial Narrow"/>
                </a:rPr>
                <a:t>Mid-sprint 25 Jun </a:t>
              </a:r>
            </a:p>
            <a:p>
              <a:pPr eaLnBrk="0" fontAlgn="base" hangingPunct="0"/>
              <a:r>
                <a:rPr lang="en-US" sz="1200" dirty="0">
                  <a:latin typeface="Arial Narrow"/>
                  <a:cs typeface="Arial Narrow"/>
                </a:rPr>
                <a:t>&amp; 2 Jul; </a:t>
              </a:r>
            </a:p>
            <a:p>
              <a:pPr eaLnBrk="0" fontAlgn="base" hangingPunct="0"/>
              <a:r>
                <a:rPr lang="en-US" sz="1200" dirty="0">
                  <a:latin typeface="Arial Narrow"/>
                  <a:cs typeface="Arial Narrow"/>
                </a:rPr>
                <a:t>Full Sprint 9 Jul</a:t>
              </a:r>
            </a:p>
          </p:txBody>
        </p:sp>
      </p:grpSp>
      <p:grpSp>
        <p:nvGrpSpPr>
          <p:cNvPr id="23" name="Group 22"/>
          <p:cNvGrpSpPr/>
          <p:nvPr/>
        </p:nvGrpSpPr>
        <p:grpSpPr>
          <a:xfrm>
            <a:off x="165591" y="4323547"/>
            <a:ext cx="8812820" cy="619761"/>
            <a:chOff x="165590" y="1331029"/>
            <a:chExt cx="8812820" cy="619761"/>
          </a:xfrm>
          <a:solidFill>
            <a:srgbClr val="99CCFF"/>
          </a:solidFill>
        </p:grpSpPr>
        <p:sp>
          <p:nvSpPr>
            <p:cNvPr id="24" name="Rectangle 23"/>
            <p:cNvSpPr/>
            <p:nvPr/>
          </p:nvSpPr>
          <p:spPr>
            <a:xfrm>
              <a:off x="165590" y="1331029"/>
              <a:ext cx="1802420" cy="619761"/>
            </a:xfrm>
            <a:prstGeom prst="rect">
              <a:avLst/>
            </a:prstGeom>
            <a:grpFill/>
            <a:ln>
              <a:solidFill>
                <a:srgbClr val="000000"/>
              </a:solidFill>
            </a:ln>
          </p:spPr>
          <p:txBody>
            <a:bodyPr wrap="square">
              <a:noAutofit/>
            </a:bodyPr>
            <a:lstStyle/>
            <a:p>
              <a:pPr eaLnBrk="0" fontAlgn="base" hangingPunct="0"/>
              <a:r>
                <a:rPr lang="en-US" sz="1600" dirty="0">
                  <a:latin typeface="Arial Narrow"/>
                  <a:cs typeface="Arial Narrow"/>
                </a:rPr>
                <a:t>Visualizations</a:t>
              </a:r>
            </a:p>
          </p:txBody>
        </p:sp>
        <p:sp>
          <p:nvSpPr>
            <p:cNvPr id="25" name="Rectangle 24"/>
            <p:cNvSpPr/>
            <p:nvPr/>
          </p:nvSpPr>
          <p:spPr>
            <a:xfrm>
              <a:off x="1968010" y="1331030"/>
              <a:ext cx="5570710" cy="619760"/>
            </a:xfrm>
            <a:prstGeom prst="rect">
              <a:avLst/>
            </a:prstGeom>
            <a:grpFill/>
            <a:ln>
              <a:solidFill>
                <a:srgbClr val="000000"/>
              </a:solidFill>
            </a:ln>
          </p:spPr>
          <p:txBody>
            <a:bodyPr wrap="square" numCol="2">
              <a:noAutofit/>
            </a:bodyPr>
            <a:lstStyle/>
            <a:p>
              <a:pPr marL="112710" indent="-112710">
                <a:buFont typeface="Arial"/>
                <a:buChar char="•"/>
              </a:pPr>
              <a:r>
                <a:rPr lang="en-US" sz="1600" dirty="0">
                  <a:latin typeface="Arial Narrow"/>
                  <a:cs typeface="Arial Narrow"/>
                </a:rPr>
                <a:t>Visualization concepts defined</a:t>
              </a:r>
            </a:p>
            <a:p>
              <a:pPr marL="112710" indent="-112710">
                <a:buFont typeface="Arial"/>
                <a:buChar char="•"/>
              </a:pPr>
              <a:r>
                <a:rPr lang="en-US" sz="1600" dirty="0">
                  <a:latin typeface="Arial Narrow"/>
                  <a:cs typeface="Arial Narrow"/>
                </a:rPr>
                <a:t>Visualization implemented</a:t>
              </a:r>
            </a:p>
            <a:p>
              <a:pPr marL="112710" indent="-112710">
                <a:buFont typeface="Arial"/>
                <a:buChar char="•"/>
              </a:pPr>
              <a:r>
                <a:rPr lang="en-US" sz="1600" dirty="0">
                  <a:solidFill>
                    <a:srgbClr val="000000"/>
                  </a:solidFill>
                  <a:latin typeface="Arial Narrow"/>
                  <a:cs typeface="Arial Narrow"/>
                </a:rPr>
                <a:t>Risks identified and mitigated</a:t>
              </a:r>
              <a:endParaRPr lang="en-US" sz="1600" dirty="0">
                <a:latin typeface="Arial Narrow"/>
                <a:cs typeface="Arial Narrow"/>
              </a:endParaRPr>
            </a:p>
          </p:txBody>
        </p:sp>
        <p:sp>
          <p:nvSpPr>
            <p:cNvPr id="26" name="Rectangle 25"/>
            <p:cNvSpPr/>
            <p:nvPr/>
          </p:nvSpPr>
          <p:spPr>
            <a:xfrm>
              <a:off x="7538720" y="1331029"/>
              <a:ext cx="1439690" cy="619761"/>
            </a:xfrm>
            <a:prstGeom prst="rect">
              <a:avLst/>
            </a:prstGeom>
            <a:grpFill/>
            <a:ln>
              <a:solidFill>
                <a:srgbClr val="000000"/>
              </a:solidFill>
            </a:ln>
          </p:spPr>
          <p:txBody>
            <a:bodyPr wrap="square">
              <a:noAutofit/>
            </a:bodyPr>
            <a:lstStyle/>
            <a:p>
              <a:pPr eaLnBrk="0" fontAlgn="base" hangingPunct="0"/>
              <a:r>
                <a:rPr lang="en-US" sz="1200" dirty="0">
                  <a:latin typeface="Arial Narrow"/>
                  <a:cs typeface="Arial Narrow"/>
                </a:rPr>
                <a:t>Mid-sprint 16 Jul; </a:t>
              </a:r>
            </a:p>
            <a:p>
              <a:pPr eaLnBrk="0" fontAlgn="base" hangingPunct="0"/>
              <a:r>
                <a:rPr lang="en-US" sz="1200" dirty="0">
                  <a:latin typeface="Arial Narrow"/>
                  <a:cs typeface="Arial Narrow"/>
                </a:rPr>
                <a:t>Full Sprint 23 Jul</a:t>
              </a:r>
            </a:p>
          </p:txBody>
        </p:sp>
      </p:grpSp>
      <p:pic>
        <p:nvPicPr>
          <p:cNvPr id="32" name="Picture 2">
            <a:extLst>
              <a:ext uri="{FF2B5EF4-FFF2-40B4-BE49-F238E27FC236}">
                <a16:creationId xmlns:a16="http://schemas.microsoft.com/office/drawing/2014/main" id="{B5290123-81ED-4E60-93C3-CA8B5EC4B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374" y="92098"/>
            <a:ext cx="521956" cy="71439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a:extLst>
              <a:ext uri="{FF2B5EF4-FFF2-40B4-BE49-F238E27FC236}">
                <a16:creationId xmlns:a16="http://schemas.microsoft.com/office/drawing/2014/main" id="{5CEFD412-4EC6-4406-9953-319C8C017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479" y="107400"/>
            <a:ext cx="595895" cy="6837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AFA0755-ED4D-4D8A-8D4B-58782F9101C7}"/>
              </a:ext>
            </a:extLst>
          </p:cNvPr>
          <p:cNvSpPr/>
          <p:nvPr/>
        </p:nvSpPr>
        <p:spPr>
          <a:xfrm>
            <a:off x="111833" y="1554358"/>
            <a:ext cx="8933491" cy="1599855"/>
          </a:xfrm>
          <a:prstGeom prst="rect">
            <a:avLst/>
          </a:prstGeom>
          <a:no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1">
            <a:extLst>
              <a:ext uri="{FF2B5EF4-FFF2-40B4-BE49-F238E27FC236}">
                <a16:creationId xmlns:a16="http://schemas.microsoft.com/office/drawing/2014/main" id="{0BE245DA-2CC6-49C4-A377-DB5BD4656FFB}"/>
              </a:ext>
            </a:extLst>
          </p:cNvPr>
          <p:cNvSpPr txBox="1">
            <a:spLocks/>
          </p:cNvSpPr>
          <p:nvPr/>
        </p:nvSpPr>
        <p:spPr>
          <a:xfrm>
            <a:off x="201670" y="92098"/>
            <a:ext cx="2587580" cy="714394"/>
          </a:xfrm>
          <a:prstGeom prst="rect">
            <a:avLst/>
          </a:prstGeom>
          <a:ln>
            <a:solidFill>
              <a:schemeClr val="tx1"/>
            </a:solidFill>
          </a:ln>
        </p:spPr>
        <p:txBody>
          <a:bodyPr vert="horz" lIns="91440" tIns="45720" rIns="91440" bIns="45720" rtlCol="0" anchor="ctr" anchorCtr="0">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t">
              <a:spcBef>
                <a:spcPts val="0"/>
              </a:spcBef>
            </a:pP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Project Sprints</a:t>
            </a:r>
          </a:p>
        </p:txBody>
      </p:sp>
      <p:sp>
        <p:nvSpPr>
          <p:cNvPr id="35" name="Slide Number Placeholder 34">
            <a:extLst>
              <a:ext uri="{FF2B5EF4-FFF2-40B4-BE49-F238E27FC236}">
                <a16:creationId xmlns:a16="http://schemas.microsoft.com/office/drawing/2014/main" id="{FD185EA6-A958-491B-94FB-2CEFC1E484EC}"/>
              </a:ext>
            </a:extLst>
          </p:cNvPr>
          <p:cNvSpPr>
            <a:spLocks noGrp="1"/>
          </p:cNvSpPr>
          <p:nvPr>
            <p:ph type="sldNum" sz="quarter" idx="12"/>
          </p:nvPr>
        </p:nvSpPr>
        <p:spPr/>
        <p:txBody>
          <a:bodyPr/>
          <a:lstStyle/>
          <a:p>
            <a:fld id="{2CCD6E39-4156-F74F-A266-289F9D7958A6}" type="slidenum">
              <a:rPr lang="en-US" smtClean="0"/>
              <a:t>3</a:t>
            </a:fld>
            <a:endParaRPr lang="en-US"/>
          </a:p>
        </p:txBody>
      </p:sp>
    </p:spTree>
    <p:extLst>
      <p:ext uri="{BB962C8B-B14F-4D97-AF65-F5344CB8AC3E}">
        <p14:creationId xmlns:p14="http://schemas.microsoft.com/office/powerpoint/2010/main" val="3480201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674" y="1253331"/>
            <a:ext cx="7886700" cy="4351338"/>
          </a:xfrm>
        </p:spPr>
        <p:txBody>
          <a:bodyPr>
            <a:normAutofit/>
          </a:bodyPr>
          <a:lstStyle/>
          <a:p>
            <a:pPr>
              <a:buFont typeface="Wingdings" panose="05000000000000000000" pitchFamily="2" charset="2"/>
              <a:buChar char="q"/>
            </a:pPr>
            <a:r>
              <a:rPr lang="en-US" dirty="0"/>
              <a:t>Participant roles assigned</a:t>
            </a:r>
          </a:p>
          <a:p>
            <a:pPr>
              <a:buFont typeface="Wingdings" panose="05000000000000000000" pitchFamily="2" charset="2"/>
              <a:buChar char="q"/>
            </a:pPr>
            <a:r>
              <a:rPr lang="en-US" dirty="0"/>
              <a:t>Define Problem Statement</a:t>
            </a:r>
          </a:p>
          <a:p>
            <a:pPr>
              <a:buFont typeface="Wingdings" panose="05000000000000000000" pitchFamily="2" charset="2"/>
              <a:buChar char="q"/>
            </a:pPr>
            <a:r>
              <a:rPr lang="en-US" dirty="0"/>
              <a:t>Define Project scope – include core and stretch goals</a:t>
            </a:r>
          </a:p>
          <a:p>
            <a:pPr>
              <a:buFont typeface="Wingdings" panose="05000000000000000000" pitchFamily="2" charset="2"/>
              <a:buChar char="q"/>
            </a:pPr>
            <a:r>
              <a:rPr lang="en-US" dirty="0"/>
              <a:t>Develop high level Project Timeline/Project plan</a:t>
            </a:r>
          </a:p>
          <a:p>
            <a:pPr>
              <a:buFont typeface="Wingdings" panose="05000000000000000000" pitchFamily="2" charset="2"/>
              <a:buChar char="q"/>
            </a:pPr>
            <a:r>
              <a:rPr lang="en-US" dirty="0"/>
              <a:t>Technology</a:t>
            </a:r>
          </a:p>
          <a:p>
            <a:pPr lvl="1">
              <a:buFont typeface="Wingdings" panose="05000000000000000000" pitchFamily="2" charset="2"/>
              <a:buChar char="q"/>
            </a:pPr>
            <a:r>
              <a:rPr lang="en-US" dirty="0"/>
              <a:t>GitHub repository setup – code &amp; other artifacts</a:t>
            </a:r>
          </a:p>
          <a:p>
            <a:pPr lvl="1">
              <a:buFont typeface="Wingdings" panose="05000000000000000000" pitchFamily="2" charset="2"/>
              <a:buChar char="q"/>
            </a:pPr>
            <a:r>
              <a:rPr lang="en-US" dirty="0"/>
              <a:t>Define individual laptop setup requirement (software/tools/versions)</a:t>
            </a:r>
          </a:p>
          <a:p>
            <a:pPr lvl="1">
              <a:buFont typeface="Wingdings" panose="05000000000000000000" pitchFamily="2" charset="2"/>
              <a:buChar char="q"/>
            </a:pPr>
            <a:r>
              <a:rPr lang="en-US" dirty="0"/>
              <a:t>Identify topics for learning</a:t>
            </a:r>
          </a:p>
          <a:p>
            <a:pPr>
              <a:buFont typeface="Wingdings" panose="05000000000000000000" pitchFamily="2" charset="2"/>
              <a:buChar char="q"/>
            </a:pPr>
            <a:r>
              <a:rPr lang="en-US" dirty="0"/>
              <a:t>Understanding of complexity</a:t>
            </a:r>
          </a:p>
          <a:p>
            <a:pPr>
              <a:buFont typeface="Wingdings" panose="05000000000000000000" pitchFamily="2" charset="2"/>
              <a:buChar char="q"/>
            </a:pPr>
            <a:r>
              <a:rPr lang="en-US" dirty="0"/>
              <a:t>Risks identified and mitigation plan defined.</a:t>
            </a:r>
          </a:p>
        </p:txBody>
      </p:sp>
      <p:pic>
        <p:nvPicPr>
          <p:cNvPr id="4" name="Picture 2">
            <a:extLst>
              <a:ext uri="{FF2B5EF4-FFF2-40B4-BE49-F238E27FC236}">
                <a16:creationId xmlns:a16="http://schemas.microsoft.com/office/drawing/2014/main" id="{C8007132-8E09-4D19-B666-2BA26DB77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374" y="92098"/>
            <a:ext cx="521956" cy="7143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C3AA9C8-B754-4DBA-9D6E-1DCB8C26A5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479" y="107400"/>
            <a:ext cx="595895" cy="68379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467178A-A170-4720-80A6-066D6929883D}"/>
              </a:ext>
            </a:extLst>
          </p:cNvPr>
          <p:cNvSpPr txBox="1">
            <a:spLocks/>
          </p:cNvSpPr>
          <p:nvPr/>
        </p:nvSpPr>
        <p:spPr>
          <a:xfrm>
            <a:off x="201670" y="92098"/>
            <a:ext cx="2587580" cy="714394"/>
          </a:xfrm>
          <a:prstGeom prst="rect">
            <a:avLst/>
          </a:prstGeom>
          <a:ln>
            <a:solidFill>
              <a:schemeClr val="tx1"/>
            </a:solidFill>
          </a:ln>
        </p:spPr>
        <p:txBody>
          <a:bodyPr vert="horz" lIns="91440" tIns="45720" rIns="91440" bIns="45720" rtlCol="0" anchor="ctr" anchorCtr="0">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t">
              <a:spcBef>
                <a:spcPts val="0"/>
              </a:spcBef>
            </a:pP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Sprint Goals</a:t>
            </a:r>
          </a:p>
        </p:txBody>
      </p:sp>
      <p:sp>
        <p:nvSpPr>
          <p:cNvPr id="9" name="Slide Number Placeholder 8">
            <a:extLst>
              <a:ext uri="{FF2B5EF4-FFF2-40B4-BE49-F238E27FC236}">
                <a16:creationId xmlns:a16="http://schemas.microsoft.com/office/drawing/2014/main" id="{D356020B-444B-44D0-BA36-ADC91B1FCA2A}"/>
              </a:ext>
            </a:extLst>
          </p:cNvPr>
          <p:cNvSpPr>
            <a:spLocks noGrp="1"/>
          </p:cNvSpPr>
          <p:nvPr>
            <p:ph type="sldNum" sz="quarter" idx="12"/>
          </p:nvPr>
        </p:nvSpPr>
        <p:spPr/>
        <p:txBody>
          <a:bodyPr/>
          <a:lstStyle/>
          <a:p>
            <a:fld id="{2CCD6E39-4156-F74F-A266-289F9D7958A6}" type="slidenum">
              <a:rPr lang="en-US" smtClean="0"/>
              <a:t>4</a:t>
            </a:fld>
            <a:endParaRPr lang="en-US"/>
          </a:p>
        </p:txBody>
      </p:sp>
    </p:spTree>
    <p:extLst>
      <p:ext uri="{BB962C8B-B14F-4D97-AF65-F5344CB8AC3E}">
        <p14:creationId xmlns:p14="http://schemas.microsoft.com/office/powerpoint/2010/main" val="396643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752" y="1075549"/>
            <a:ext cx="8229600" cy="4964628"/>
          </a:xfrm>
        </p:spPr>
        <p:txBody>
          <a:bodyPr>
            <a:normAutofit/>
          </a:bodyPr>
          <a:lstStyle/>
          <a:p>
            <a:pPr lvl="0">
              <a:buFont typeface="Wingdings" panose="05000000000000000000" pitchFamily="2" charset="2"/>
              <a:buChar char="q"/>
            </a:pPr>
            <a:r>
              <a:rPr lang="en-US" b="1" dirty="0"/>
              <a:t>Team Roles:</a:t>
            </a:r>
          </a:p>
          <a:p>
            <a:pPr lvl="1">
              <a:buFont typeface="Wingdings" panose="05000000000000000000" pitchFamily="2" charset="2"/>
              <a:buChar char="§"/>
            </a:pPr>
            <a:r>
              <a:rPr lang="en-US" dirty="0"/>
              <a:t>Product Owner – Ravi Rane</a:t>
            </a:r>
          </a:p>
          <a:p>
            <a:pPr lvl="1">
              <a:buFont typeface="Wingdings" panose="05000000000000000000" pitchFamily="2" charset="2"/>
              <a:buChar char="§"/>
            </a:pPr>
            <a:r>
              <a:rPr lang="en-US" dirty="0"/>
              <a:t>Scrum Master – Manju Prasad</a:t>
            </a:r>
          </a:p>
          <a:p>
            <a:pPr lvl="1">
              <a:buFont typeface="Wingdings" panose="05000000000000000000" pitchFamily="2" charset="2"/>
              <a:buChar char="§"/>
            </a:pPr>
            <a:r>
              <a:rPr lang="en-US" dirty="0"/>
              <a:t>Developer – Yinchen Niu</a:t>
            </a:r>
          </a:p>
          <a:p>
            <a:pPr lvl="1">
              <a:buFont typeface="Wingdings" panose="05000000000000000000" pitchFamily="2" charset="2"/>
              <a:buChar char="§"/>
            </a:pPr>
            <a:r>
              <a:rPr lang="en-US" dirty="0"/>
              <a:t>Developer – </a:t>
            </a:r>
            <a:r>
              <a:rPr lang="en-US" dirty="0" err="1"/>
              <a:t>Zegang</a:t>
            </a:r>
            <a:r>
              <a:rPr lang="en-US" dirty="0"/>
              <a:t> Liu</a:t>
            </a:r>
          </a:p>
          <a:p>
            <a:pPr marL="457200" lvl="1" indent="0">
              <a:buNone/>
            </a:pPr>
            <a:endParaRPr lang="en-US" b="1" dirty="0"/>
          </a:p>
          <a:p>
            <a:pPr marL="342900" lvl="1" indent="0">
              <a:buNone/>
            </a:pPr>
            <a:endParaRPr lang="en-US" b="1" dirty="0"/>
          </a:p>
          <a:p>
            <a:pPr lvl="0">
              <a:buFont typeface="Wingdings" panose="05000000000000000000" pitchFamily="2" charset="2"/>
              <a:buChar char="q"/>
            </a:pPr>
            <a:r>
              <a:rPr lang="en-US" b="1" dirty="0"/>
              <a:t>Business Rhythm:</a:t>
            </a:r>
          </a:p>
          <a:p>
            <a:pPr lvl="1">
              <a:buFont typeface="Wingdings" panose="05000000000000000000" pitchFamily="2" charset="2"/>
              <a:buChar char="§"/>
            </a:pPr>
            <a:r>
              <a:rPr lang="en-US" dirty="0"/>
              <a:t>All days: Individual work on tasks/as needed collaboration</a:t>
            </a:r>
          </a:p>
          <a:p>
            <a:pPr lvl="1">
              <a:buFont typeface="Wingdings" panose="05000000000000000000" pitchFamily="2" charset="2"/>
              <a:buChar char="§"/>
            </a:pPr>
            <a:r>
              <a:rPr lang="en-US" dirty="0"/>
              <a:t>Sat/Sun afternoon: Sprint planning &amp; meetings, Backlog grooming, Sprint deliverables</a:t>
            </a:r>
          </a:p>
        </p:txBody>
      </p:sp>
      <p:pic>
        <p:nvPicPr>
          <p:cNvPr id="5" name="Picture 2">
            <a:extLst>
              <a:ext uri="{FF2B5EF4-FFF2-40B4-BE49-F238E27FC236}">
                <a16:creationId xmlns:a16="http://schemas.microsoft.com/office/drawing/2014/main" id="{B804D7B3-8389-4280-BDDF-3325DA78F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374" y="92098"/>
            <a:ext cx="521956" cy="7143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F94FDDFE-9DE2-40F8-8140-4D75AE3B9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479" y="107400"/>
            <a:ext cx="595895" cy="6837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83B85E9-1F12-40AC-BE2A-F7459750799E}"/>
              </a:ext>
            </a:extLst>
          </p:cNvPr>
          <p:cNvSpPr>
            <a:spLocks noGrp="1"/>
          </p:cNvSpPr>
          <p:nvPr>
            <p:ph type="sldNum" sz="quarter" idx="12"/>
          </p:nvPr>
        </p:nvSpPr>
        <p:spPr/>
        <p:txBody>
          <a:bodyPr/>
          <a:lstStyle/>
          <a:p>
            <a:fld id="{2CCD6E39-4156-F74F-A266-289F9D7958A6}" type="slidenum">
              <a:rPr lang="en-US" smtClean="0"/>
              <a:t>5</a:t>
            </a:fld>
            <a:endParaRPr lang="en-US"/>
          </a:p>
        </p:txBody>
      </p:sp>
      <p:sp>
        <p:nvSpPr>
          <p:cNvPr id="10" name="Title 1">
            <a:extLst>
              <a:ext uri="{FF2B5EF4-FFF2-40B4-BE49-F238E27FC236}">
                <a16:creationId xmlns:a16="http://schemas.microsoft.com/office/drawing/2014/main" id="{953C0F62-3FB2-410C-8DD5-4E9AE80724C8}"/>
              </a:ext>
            </a:extLst>
          </p:cNvPr>
          <p:cNvSpPr txBox="1">
            <a:spLocks/>
          </p:cNvSpPr>
          <p:nvPr/>
        </p:nvSpPr>
        <p:spPr>
          <a:xfrm>
            <a:off x="201669" y="92098"/>
            <a:ext cx="3455931" cy="714394"/>
          </a:xfrm>
          <a:prstGeom prst="rect">
            <a:avLst/>
          </a:prstGeom>
          <a:ln>
            <a:solidFill>
              <a:schemeClr val="tx1"/>
            </a:solidFill>
          </a:ln>
        </p:spPr>
        <p:txBody>
          <a:bodyPr vert="horz" lIns="91440" tIns="45720" rIns="91440" bIns="45720" rtlCol="0" anchor="ctr" anchorCtr="0">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t">
              <a:spcBef>
                <a:spcPts val="0"/>
              </a:spcBef>
            </a:pP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Team Organization</a:t>
            </a:r>
          </a:p>
        </p:txBody>
      </p:sp>
    </p:spTree>
    <p:extLst>
      <p:ext uri="{BB962C8B-B14F-4D97-AF65-F5344CB8AC3E}">
        <p14:creationId xmlns:p14="http://schemas.microsoft.com/office/powerpoint/2010/main" val="3064216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057" y="1007799"/>
            <a:ext cx="7794172" cy="5049498"/>
          </a:xfrm>
        </p:spPr>
        <p:txBody>
          <a:bodyPr>
            <a:noAutofit/>
          </a:bodyPr>
          <a:lstStyle/>
          <a:p>
            <a:endParaRPr lang="en-US" sz="1500" dirty="0">
              <a:solidFill>
                <a:srgbClr val="000000"/>
              </a:solidFill>
            </a:endParaRPr>
          </a:p>
          <a:p>
            <a:pPr>
              <a:buFont typeface="Wingdings" panose="05000000000000000000" pitchFamily="2" charset="2"/>
              <a:buChar char="q"/>
            </a:pPr>
            <a:r>
              <a:rPr lang="en-US" dirty="0"/>
              <a:t>We want to classify Simpson characters from images and from videos. </a:t>
            </a:r>
          </a:p>
          <a:p>
            <a:pPr>
              <a:buFont typeface="Wingdings" panose="05000000000000000000" pitchFamily="2" charset="2"/>
              <a:buChar char="q"/>
            </a:pPr>
            <a:r>
              <a:rPr lang="en-US" dirty="0"/>
              <a:t>We also want to extend this functionality when we have multiple characters in an image. </a:t>
            </a:r>
          </a:p>
          <a:p>
            <a:pPr>
              <a:buFont typeface="Wingdings" panose="05000000000000000000" pitchFamily="2" charset="2"/>
              <a:buChar char="q"/>
            </a:pPr>
            <a:r>
              <a:rPr lang="en-US" dirty="0"/>
              <a:t>We should be able to recognize each individual character and draw bounding box around each. </a:t>
            </a:r>
          </a:p>
          <a:p>
            <a:pPr>
              <a:buFont typeface="Wingdings" panose="05000000000000000000" pitchFamily="2" charset="2"/>
              <a:buChar char="q"/>
            </a:pPr>
            <a:r>
              <a:rPr lang="en-US" dirty="0"/>
              <a:t>We need to have good interface to perform the classification.</a:t>
            </a:r>
          </a:p>
        </p:txBody>
      </p:sp>
      <p:pic>
        <p:nvPicPr>
          <p:cNvPr id="6" name="Picture 2">
            <a:extLst>
              <a:ext uri="{FF2B5EF4-FFF2-40B4-BE49-F238E27FC236}">
                <a16:creationId xmlns:a16="http://schemas.microsoft.com/office/drawing/2014/main" id="{D47DCF0E-5DE6-4458-97A2-576C0CA68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374" y="92098"/>
            <a:ext cx="521956" cy="7143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28562B92-B366-48F6-85E3-461801638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479" y="107400"/>
            <a:ext cx="595895" cy="6837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F49E4F3-371A-43E3-BBE0-6A898C524F2A}"/>
              </a:ext>
            </a:extLst>
          </p:cNvPr>
          <p:cNvSpPr>
            <a:spLocks noGrp="1"/>
          </p:cNvSpPr>
          <p:nvPr>
            <p:ph type="sldNum" sz="quarter" idx="12"/>
          </p:nvPr>
        </p:nvSpPr>
        <p:spPr/>
        <p:txBody>
          <a:bodyPr/>
          <a:lstStyle/>
          <a:p>
            <a:fld id="{2CCD6E39-4156-F74F-A266-289F9D7958A6}" type="slidenum">
              <a:rPr lang="en-US" smtClean="0"/>
              <a:t>6</a:t>
            </a:fld>
            <a:endParaRPr lang="en-US"/>
          </a:p>
        </p:txBody>
      </p:sp>
      <p:sp>
        <p:nvSpPr>
          <p:cNvPr id="8" name="Title 1">
            <a:extLst>
              <a:ext uri="{FF2B5EF4-FFF2-40B4-BE49-F238E27FC236}">
                <a16:creationId xmlns:a16="http://schemas.microsoft.com/office/drawing/2014/main" id="{0143CDAF-9F8C-42E8-878A-20BE2C88B716}"/>
              </a:ext>
            </a:extLst>
          </p:cNvPr>
          <p:cNvSpPr txBox="1">
            <a:spLocks/>
          </p:cNvSpPr>
          <p:nvPr/>
        </p:nvSpPr>
        <p:spPr>
          <a:xfrm>
            <a:off x="201669" y="92098"/>
            <a:ext cx="3455931" cy="714394"/>
          </a:xfrm>
          <a:prstGeom prst="rect">
            <a:avLst/>
          </a:prstGeom>
          <a:ln>
            <a:solidFill>
              <a:schemeClr val="tx1"/>
            </a:solidFill>
          </a:ln>
        </p:spPr>
        <p:txBody>
          <a:bodyPr vert="horz" lIns="91440" tIns="45720" rIns="91440" bIns="45720" rtlCol="0" anchor="ctr" anchorCtr="0">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t">
              <a:spcBef>
                <a:spcPts val="0"/>
              </a:spcBef>
            </a:pP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Problem Definition</a:t>
            </a:r>
          </a:p>
        </p:txBody>
      </p:sp>
    </p:spTree>
    <p:extLst>
      <p:ext uri="{BB962C8B-B14F-4D97-AF65-F5344CB8AC3E}">
        <p14:creationId xmlns:p14="http://schemas.microsoft.com/office/powerpoint/2010/main" val="194724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4D0C5F4E-B645-4981-AB2E-D11EACA6E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374" y="92098"/>
            <a:ext cx="521956" cy="7143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4469AD3-2246-49CC-A553-BDD802026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479" y="107400"/>
            <a:ext cx="595895" cy="6837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BB7CCB7-A491-4842-972C-98CE3C99B09F}"/>
              </a:ext>
            </a:extLst>
          </p:cNvPr>
          <p:cNvSpPr>
            <a:spLocks noGrp="1"/>
          </p:cNvSpPr>
          <p:nvPr>
            <p:ph type="sldNum" sz="quarter" idx="12"/>
          </p:nvPr>
        </p:nvSpPr>
        <p:spPr/>
        <p:txBody>
          <a:bodyPr/>
          <a:lstStyle/>
          <a:p>
            <a:fld id="{2CCD6E39-4156-F74F-A266-289F9D7958A6}" type="slidenum">
              <a:rPr lang="en-US" smtClean="0"/>
              <a:t>7</a:t>
            </a:fld>
            <a:endParaRPr lang="en-US"/>
          </a:p>
        </p:txBody>
      </p:sp>
      <p:sp>
        <p:nvSpPr>
          <p:cNvPr id="8" name="Title 1">
            <a:extLst>
              <a:ext uri="{FF2B5EF4-FFF2-40B4-BE49-F238E27FC236}">
                <a16:creationId xmlns:a16="http://schemas.microsoft.com/office/drawing/2014/main" id="{B31F6D29-4D3B-4CC8-BC69-48295E9F6901}"/>
              </a:ext>
            </a:extLst>
          </p:cNvPr>
          <p:cNvSpPr txBox="1">
            <a:spLocks/>
          </p:cNvSpPr>
          <p:nvPr/>
        </p:nvSpPr>
        <p:spPr>
          <a:xfrm>
            <a:off x="201670" y="92098"/>
            <a:ext cx="2979388" cy="714394"/>
          </a:xfrm>
          <a:prstGeom prst="rect">
            <a:avLst/>
          </a:prstGeom>
          <a:ln>
            <a:solidFill>
              <a:schemeClr val="tx1"/>
            </a:solidFill>
          </a:ln>
        </p:spPr>
        <p:txBody>
          <a:bodyPr vert="horz" lIns="91440" tIns="45720" rIns="91440" bIns="45720" rtlCol="0" anchor="ctr" anchorCtr="0">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t">
              <a:spcBef>
                <a:spcPts val="0"/>
              </a:spcBef>
            </a:pP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Project Scope</a:t>
            </a:r>
          </a:p>
        </p:txBody>
      </p:sp>
      <p:graphicFrame>
        <p:nvGraphicFramePr>
          <p:cNvPr id="13" name="Table 12">
            <a:extLst>
              <a:ext uri="{FF2B5EF4-FFF2-40B4-BE49-F238E27FC236}">
                <a16:creationId xmlns:a16="http://schemas.microsoft.com/office/drawing/2014/main" id="{56A63C48-1ACC-4D2F-8C25-180DF384B087}"/>
              </a:ext>
            </a:extLst>
          </p:cNvPr>
          <p:cNvGraphicFramePr>
            <a:graphicFrameLocks noGrp="1"/>
          </p:cNvGraphicFramePr>
          <p:nvPr>
            <p:extLst>
              <p:ext uri="{D42A27DB-BD31-4B8C-83A1-F6EECF244321}">
                <p14:modId xmlns:p14="http://schemas.microsoft.com/office/powerpoint/2010/main" val="3032082942"/>
              </p:ext>
            </p:extLst>
          </p:nvPr>
        </p:nvGraphicFramePr>
        <p:xfrm>
          <a:off x="810138" y="1762372"/>
          <a:ext cx="6919502" cy="1593723"/>
        </p:xfrm>
        <a:graphic>
          <a:graphicData uri="http://schemas.openxmlformats.org/drawingml/2006/table">
            <a:tbl>
              <a:tblPr firstRow="1" firstCol="1" bandRow="1">
                <a:tableStyleId>{5C22544A-7EE6-4342-B048-85BDC9FD1C3A}</a:tableStyleId>
              </a:tblPr>
              <a:tblGrid>
                <a:gridCol w="2104495">
                  <a:extLst>
                    <a:ext uri="{9D8B030D-6E8A-4147-A177-3AD203B41FA5}">
                      <a16:colId xmlns:a16="http://schemas.microsoft.com/office/drawing/2014/main" val="3145137471"/>
                    </a:ext>
                  </a:extLst>
                </a:gridCol>
                <a:gridCol w="4815007">
                  <a:extLst>
                    <a:ext uri="{9D8B030D-6E8A-4147-A177-3AD203B41FA5}">
                      <a16:colId xmlns:a16="http://schemas.microsoft.com/office/drawing/2014/main" val="56209012"/>
                    </a:ext>
                  </a:extLst>
                </a:gridCol>
              </a:tblGrid>
              <a:tr h="0">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Scope</a:t>
                      </a:r>
                    </a:p>
                  </a:txBody>
                  <a:tcPr marL="9525" marR="9525" marT="9525" marB="9525" anchor="ctr"/>
                </a:tc>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Deep Learning Architectures to explore</a:t>
                      </a:r>
                    </a:p>
                  </a:txBody>
                  <a:tcPr marL="9525" marR="9525" marT="9525" marB="9525" anchor="ctr"/>
                </a:tc>
                <a:extLst>
                  <a:ext uri="{0D108BD9-81ED-4DB2-BD59-A6C34878D82A}">
                    <a16:rowId xmlns:a16="http://schemas.microsoft.com/office/drawing/2014/main" val="144915554"/>
                  </a:ext>
                </a:extLst>
              </a:tr>
              <a:tr h="0">
                <a:tc>
                  <a:txBody>
                    <a:bodyPr/>
                    <a:lstStyle/>
                    <a:p>
                      <a:pPr marL="0" marR="0">
                        <a:lnSpc>
                          <a:spcPct val="107000"/>
                        </a:lnSpc>
                        <a:spcBef>
                          <a:spcPts val="0"/>
                        </a:spcBef>
                        <a:spcAft>
                          <a:spcPts val="0"/>
                        </a:spcAft>
                      </a:pPr>
                      <a:r>
                        <a:rPr lang="en-US" sz="1400" dirty="0">
                          <a:effectLst/>
                        </a:rPr>
                        <a:t>Image Classification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fontAlgn="base">
                        <a:lnSpc>
                          <a:spcPct val="107000"/>
                        </a:lnSpc>
                        <a:spcBef>
                          <a:spcPts val="0"/>
                        </a:spcBef>
                        <a:spcAft>
                          <a:spcPts val="0"/>
                        </a:spcAft>
                        <a:buFont typeface="+mj-lt"/>
                        <a:buNone/>
                      </a:pPr>
                      <a:r>
                        <a:rPr lang="en-US" sz="1400" dirty="0">
                          <a:effectLst/>
                        </a:rPr>
                        <a:t>1. CNN </a:t>
                      </a:r>
                      <a:endParaRPr lang="en-US" sz="1200" dirty="0">
                        <a:effectLst/>
                      </a:endParaRPr>
                    </a:p>
                    <a:p>
                      <a:pPr marL="0" marR="0" fontAlgn="base">
                        <a:lnSpc>
                          <a:spcPct val="107000"/>
                        </a:lnSpc>
                        <a:spcBef>
                          <a:spcPts val="0"/>
                        </a:spcBef>
                        <a:spcAft>
                          <a:spcPts val="0"/>
                        </a:spcAft>
                      </a:pPr>
                      <a:r>
                        <a:rPr lang="en-US" sz="1400" dirty="0">
                          <a:effectLst/>
                        </a:rPr>
                        <a:t>2. Hybrid CNN-ELM - Image Classification</a:t>
                      </a:r>
                      <a:endParaRPr lang="en-US" sz="1200" dirty="0">
                        <a:effectLst/>
                      </a:endParaRPr>
                    </a:p>
                    <a:p>
                      <a:pPr marL="0" marR="0" fontAlgn="base">
                        <a:lnSpc>
                          <a:spcPct val="107000"/>
                        </a:lnSpc>
                        <a:spcBef>
                          <a:spcPts val="0"/>
                        </a:spcBef>
                        <a:spcAft>
                          <a:spcPts val="0"/>
                        </a:spcAft>
                      </a:pPr>
                      <a:r>
                        <a:rPr lang="en-US" sz="1400" dirty="0">
                          <a:effectLst/>
                        </a:rPr>
                        <a:t>3. Mask R-CNN - Image Segmentation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15063465"/>
                  </a:ext>
                </a:extLst>
              </a:tr>
              <a:tr h="0">
                <a:tc>
                  <a:txBody>
                    <a:bodyPr/>
                    <a:lstStyle/>
                    <a:p>
                      <a:pPr marL="0" marR="0">
                        <a:lnSpc>
                          <a:spcPct val="107000"/>
                        </a:lnSpc>
                        <a:spcBef>
                          <a:spcPts val="0"/>
                        </a:spcBef>
                        <a:spcAft>
                          <a:spcPts val="0"/>
                        </a:spcAft>
                      </a:pPr>
                      <a:r>
                        <a:rPr lang="en-US" sz="1400" dirty="0">
                          <a:effectLst/>
                        </a:rPr>
                        <a:t>Object Detection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fontAlgn="base">
                        <a:lnSpc>
                          <a:spcPct val="107000"/>
                        </a:lnSpc>
                        <a:spcBef>
                          <a:spcPts val="0"/>
                        </a:spcBef>
                        <a:spcAft>
                          <a:spcPts val="0"/>
                        </a:spcAft>
                      </a:pPr>
                      <a:r>
                        <a:rPr lang="en-US" sz="1400" dirty="0">
                          <a:effectLst/>
                        </a:rPr>
                        <a:t>1. Faster R-CNN with different Hyper-parameters</a:t>
                      </a:r>
                      <a:endParaRPr lang="en-US" sz="1200" dirty="0">
                        <a:effectLst/>
                      </a:endParaRPr>
                    </a:p>
                    <a:p>
                      <a:pPr marL="0" marR="0" fontAlgn="base">
                        <a:lnSpc>
                          <a:spcPct val="107000"/>
                        </a:lnSpc>
                        <a:spcBef>
                          <a:spcPts val="0"/>
                        </a:spcBef>
                        <a:spcAft>
                          <a:spcPts val="0"/>
                        </a:spcAft>
                      </a:pPr>
                      <a:r>
                        <a:rPr lang="en-US" sz="1400" dirty="0">
                          <a:effectLst/>
                        </a:rPr>
                        <a:t>2. YOLO (You only look once)</a:t>
                      </a:r>
                      <a:endParaRPr lang="en-US" sz="1200" dirty="0">
                        <a:effectLst/>
                      </a:endParaRPr>
                    </a:p>
                    <a:p>
                      <a:pPr marL="0" marR="0" fontAlgn="base">
                        <a:lnSpc>
                          <a:spcPct val="107000"/>
                        </a:lnSpc>
                        <a:spcBef>
                          <a:spcPts val="0"/>
                        </a:spcBef>
                        <a:spcAft>
                          <a:spcPts val="0"/>
                        </a:spcAft>
                      </a:pPr>
                      <a:r>
                        <a:rPr lang="en-US" sz="1400" dirty="0">
                          <a:effectLst/>
                        </a:rPr>
                        <a:t>3. SSD (Single shot Multi-box detection)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27749933"/>
                  </a:ext>
                </a:extLst>
              </a:tr>
            </a:tbl>
          </a:graphicData>
        </a:graphic>
      </p:graphicFrame>
      <p:sp>
        <p:nvSpPr>
          <p:cNvPr id="14" name="Rectangle 1">
            <a:extLst>
              <a:ext uri="{FF2B5EF4-FFF2-40B4-BE49-F238E27FC236}">
                <a16:creationId xmlns:a16="http://schemas.microsoft.com/office/drawing/2014/main" id="{EE2083CF-3E0C-40E2-9B0B-0AB1035D237E}"/>
              </a:ext>
            </a:extLst>
          </p:cNvPr>
          <p:cNvSpPr>
            <a:spLocks noChangeArrowheads="1"/>
          </p:cNvSpPr>
          <p:nvPr/>
        </p:nvSpPr>
        <p:spPr bwMode="auto">
          <a:xfrm>
            <a:off x="721569" y="1140553"/>
            <a:ext cx="521155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lang="en-US" altLang="en-US" sz="1600" b="1" dirty="0">
                <a:latin typeface="Calibri" panose="020F0502020204030204" pitchFamily="34" charset="0"/>
                <a:cs typeface="Times New Roman" panose="02020603050405020304" pitchFamily="18" charset="0"/>
              </a:rPr>
              <a:t>Core Scope:</a:t>
            </a:r>
            <a:endParaRPr kumimoji="0" lang="en-US" altLang="en-US" sz="1600" b="1" i="0" u="none" strike="noStrike" cap="none" normalizeH="0" baseline="0" dirty="0">
              <a:ln>
                <a:noFill/>
              </a:ln>
              <a:solidFill>
                <a:schemeClr val="tx1"/>
              </a:solidFill>
              <a:effectLst/>
            </a:endParaRPr>
          </a:p>
          <a:p>
            <a:pPr marL="285750" lvl="0" indent="-285750">
              <a:buFont typeface="Wingdings" panose="05000000000000000000" pitchFamily="2" charset="2"/>
              <a:buChar char="q"/>
            </a:pPr>
            <a:r>
              <a:rPr lang="en-US" altLang="en-US" sz="1600">
                <a:latin typeface="Calibri" panose="020F0502020204030204" pitchFamily="34" charset="0"/>
                <a:ea typeface="Calibri" panose="020F0502020204030204" pitchFamily="34" charset="0"/>
                <a:cs typeface="Times New Roman" panose="02020603050405020304" pitchFamily="18" charset="0"/>
              </a:rPr>
              <a:t>Architecture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Image detection and Image classification</a:t>
            </a:r>
          </a:p>
        </p:txBody>
      </p:sp>
      <p:sp>
        <p:nvSpPr>
          <p:cNvPr id="10" name="Rectangle 1">
            <a:extLst>
              <a:ext uri="{FF2B5EF4-FFF2-40B4-BE49-F238E27FC236}">
                <a16:creationId xmlns:a16="http://schemas.microsoft.com/office/drawing/2014/main" id="{C4989E77-CCAC-4923-A2C0-2645E13FEF92}"/>
              </a:ext>
            </a:extLst>
          </p:cNvPr>
          <p:cNvSpPr>
            <a:spLocks noChangeArrowheads="1"/>
          </p:cNvSpPr>
          <p:nvPr/>
        </p:nvSpPr>
        <p:spPr bwMode="auto">
          <a:xfrm>
            <a:off x="673267" y="3729804"/>
            <a:ext cx="770281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lang="en-US" altLang="en-US" sz="1600" b="1" dirty="0">
                <a:latin typeface="Calibri" panose="020F0502020204030204" pitchFamily="34" charset="0"/>
                <a:cs typeface="Times New Roman" panose="02020603050405020304" pitchFamily="18" charset="0"/>
              </a:rPr>
              <a:t>Stretch Scope:</a:t>
            </a:r>
            <a:endParaRPr kumimoji="0" lang="en-US" altLang="en-US" sz="1600" b="1" i="0" u="none" strike="noStrike" cap="none" normalizeH="0" baseline="0" dirty="0">
              <a:ln>
                <a:noFill/>
              </a:ln>
              <a:solidFill>
                <a:schemeClr val="tx1"/>
              </a:solidFill>
              <a:effectLst/>
            </a:endParaRPr>
          </a:p>
          <a:p>
            <a:pPr marL="285750" indent="-285750">
              <a:buFont typeface="Wingdings" panose="05000000000000000000" pitchFamily="2" charset="2"/>
              <a:buChar char="q"/>
            </a:pPr>
            <a:r>
              <a:rPr lang="en-US" altLang="en-US" sz="1600" dirty="0">
                <a:latin typeface="Calibri" panose="020F0502020204030204" pitchFamily="34" charset="0"/>
                <a:ea typeface="Calibri" panose="020F0502020204030204" pitchFamily="34" charset="0"/>
                <a:cs typeface="Times New Roman" panose="02020603050405020304" pitchFamily="18" charset="0"/>
              </a:rPr>
              <a:t>Building UI or Visualization </a:t>
            </a:r>
          </a:p>
          <a:p>
            <a:pPr marL="285750" indent="-285750">
              <a:buFont typeface="Wingdings" panose="05000000000000000000" pitchFamily="2" charset="2"/>
              <a:buChar char="q"/>
            </a:pPr>
            <a:r>
              <a:rPr lang="en-US" altLang="en-US" sz="1600" dirty="0">
                <a:latin typeface="Calibri" panose="020F0502020204030204" pitchFamily="34" charset="0"/>
                <a:ea typeface="Calibri" panose="020F0502020204030204" pitchFamily="34" charset="0"/>
                <a:cs typeface="Times New Roman" panose="02020603050405020304" pitchFamily="18" charset="0"/>
              </a:rPr>
              <a:t>Standardized Framework to support any image classification/object detection use case </a:t>
            </a:r>
          </a:p>
          <a:p>
            <a:pPr marL="285750" indent="-285750">
              <a:buFont typeface="Wingdings" panose="05000000000000000000" pitchFamily="2" charset="2"/>
              <a:buChar char="q"/>
            </a:pPr>
            <a:r>
              <a:rPr lang="en-US" altLang="en-US" sz="1600" dirty="0">
                <a:latin typeface="Calibri" panose="020F0502020204030204" pitchFamily="34" charset="0"/>
                <a:cs typeface="Times New Roman" panose="02020603050405020304" pitchFamily="18" charset="0"/>
              </a:rPr>
              <a:t>Ability to identify Simpson’s characters in a video at pre-defined intervals.</a:t>
            </a:r>
            <a:endParaRPr lang="en-US" altLang="en-US" sz="1600" dirty="0"/>
          </a:p>
          <a:p>
            <a:pPr marL="285750" indent="-285750">
              <a:buFont typeface="Wingdings" panose="05000000000000000000" pitchFamily="2" charset="2"/>
              <a:buChar char="q"/>
            </a:pPr>
            <a:r>
              <a:rPr lang="en-US" altLang="en-US" sz="1600" dirty="0">
                <a:latin typeface="Calibri" panose="020F0502020204030204" pitchFamily="34" charset="0"/>
                <a:ea typeface="Calibri" panose="020F0502020204030204" pitchFamily="34" charset="0"/>
                <a:cs typeface="Times New Roman" panose="02020603050405020304" pitchFamily="18" charset="0"/>
              </a:rPr>
              <a:t>Explore use of Cloud Computing </a:t>
            </a:r>
          </a:p>
        </p:txBody>
      </p:sp>
    </p:spTree>
    <p:extLst>
      <p:ext uri="{BB962C8B-B14F-4D97-AF65-F5344CB8AC3E}">
        <p14:creationId xmlns:p14="http://schemas.microsoft.com/office/powerpoint/2010/main" val="3894722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28409"/>
            <a:ext cx="7886700" cy="5048554"/>
          </a:xfrm>
        </p:spPr>
        <p:txBody>
          <a:bodyPr>
            <a:normAutofit/>
          </a:bodyPr>
          <a:lstStyle/>
          <a:p>
            <a:pPr lvl="0">
              <a:buFont typeface="Wingdings" panose="05000000000000000000" pitchFamily="2" charset="2"/>
              <a:buChar char="q"/>
            </a:pPr>
            <a:r>
              <a:rPr lang="en-US" sz="2400" dirty="0"/>
              <a:t>Data for Core Image Classification and Object Detection</a:t>
            </a:r>
          </a:p>
          <a:p>
            <a:pPr lvl="1">
              <a:buFont typeface="Wingdings" panose="05000000000000000000" pitchFamily="2" charset="2"/>
              <a:buChar char="§"/>
            </a:pPr>
            <a:r>
              <a:rPr lang="en-US" dirty="0"/>
              <a:t>400-2000 images for 20 characters from the Simpsons cartoon series</a:t>
            </a:r>
          </a:p>
          <a:p>
            <a:pPr lvl="1">
              <a:buFont typeface="Wingdings" panose="05000000000000000000" pitchFamily="2" charset="2"/>
              <a:buChar char="§"/>
            </a:pPr>
            <a:r>
              <a:rPr lang="en-US" dirty="0"/>
              <a:t>Images are of various sizes, from different scenes and extracted from episodes </a:t>
            </a:r>
            <a:r>
              <a:rPr lang="en-US" i="1" dirty="0"/>
              <a:t>(season 4 -24)</a:t>
            </a:r>
            <a:r>
              <a:rPr lang="en-US" dirty="0"/>
              <a:t>.</a:t>
            </a:r>
          </a:p>
          <a:p>
            <a:pPr lvl="1">
              <a:buFont typeface="Wingdings" panose="05000000000000000000" pitchFamily="2" charset="2"/>
              <a:buChar char="§"/>
            </a:pPr>
            <a:r>
              <a:rPr lang="en-US" dirty="0"/>
              <a:t>Images could have multiple characters, with subject character being the primary one or centered in an image</a:t>
            </a:r>
          </a:p>
          <a:p>
            <a:pPr lvl="1">
              <a:buFont typeface="Wingdings" panose="05000000000000000000" pitchFamily="2" charset="2"/>
              <a:buChar char="§"/>
            </a:pPr>
            <a:r>
              <a:rPr lang="en-US" dirty="0"/>
              <a:t>Existing data suffices for all identified algorithms, but may not work as is for Mask R-CNN algorithm.</a:t>
            </a:r>
          </a:p>
          <a:p>
            <a:pPr lvl="0">
              <a:buFont typeface="Wingdings" panose="05000000000000000000" pitchFamily="2" charset="2"/>
              <a:buChar char="q"/>
            </a:pPr>
            <a:r>
              <a:rPr lang="en-US" sz="2400" dirty="0"/>
              <a:t>Data for Stretch scope</a:t>
            </a:r>
          </a:p>
          <a:p>
            <a:pPr lvl="1">
              <a:buFont typeface="Wingdings" panose="05000000000000000000" pitchFamily="2" charset="2"/>
              <a:buChar char="§"/>
            </a:pPr>
            <a:r>
              <a:rPr lang="en-US" dirty="0"/>
              <a:t>May require additional dataset/s to build the standardized framework.  Team plans to research this in a later Sprint (post Sprint 3)</a:t>
            </a:r>
          </a:p>
          <a:p>
            <a:pPr marL="0" indent="0" algn="just">
              <a:buNone/>
            </a:pPr>
            <a:endParaRPr lang="en-US" sz="1800" dirty="0">
              <a:solidFill>
                <a:schemeClr val="tx1"/>
              </a:solidFill>
            </a:endParaRPr>
          </a:p>
          <a:p>
            <a:pPr marL="0" indent="0" algn="just">
              <a:buNone/>
            </a:pPr>
            <a:endParaRPr lang="en-US" dirty="0">
              <a:solidFill>
                <a:schemeClr val="tx1"/>
              </a:solidFill>
            </a:endParaRPr>
          </a:p>
          <a:p>
            <a:endParaRPr lang="en-US" dirty="0">
              <a:solidFill>
                <a:schemeClr val="tx1"/>
              </a:solidFill>
            </a:endParaRPr>
          </a:p>
        </p:txBody>
      </p:sp>
      <p:pic>
        <p:nvPicPr>
          <p:cNvPr id="6" name="Picture 2">
            <a:extLst>
              <a:ext uri="{FF2B5EF4-FFF2-40B4-BE49-F238E27FC236}">
                <a16:creationId xmlns:a16="http://schemas.microsoft.com/office/drawing/2014/main" id="{261DAE13-7DE7-4040-8C5D-E75B9B3D1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374" y="92098"/>
            <a:ext cx="521956" cy="7143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AB08CC7C-B8CE-4DA3-902A-032E0A143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479" y="107400"/>
            <a:ext cx="595895" cy="6837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4F4633C-E188-4CDA-B57A-5930FD11849A}"/>
              </a:ext>
            </a:extLst>
          </p:cNvPr>
          <p:cNvSpPr>
            <a:spLocks noGrp="1"/>
          </p:cNvSpPr>
          <p:nvPr>
            <p:ph type="sldNum" sz="quarter" idx="12"/>
          </p:nvPr>
        </p:nvSpPr>
        <p:spPr/>
        <p:txBody>
          <a:bodyPr/>
          <a:lstStyle/>
          <a:p>
            <a:fld id="{2CCD6E39-4156-F74F-A266-289F9D7958A6}" type="slidenum">
              <a:rPr lang="en-US" smtClean="0"/>
              <a:t>8</a:t>
            </a:fld>
            <a:endParaRPr lang="en-US"/>
          </a:p>
        </p:txBody>
      </p:sp>
      <p:sp>
        <p:nvSpPr>
          <p:cNvPr id="8" name="Title 1">
            <a:extLst>
              <a:ext uri="{FF2B5EF4-FFF2-40B4-BE49-F238E27FC236}">
                <a16:creationId xmlns:a16="http://schemas.microsoft.com/office/drawing/2014/main" id="{7A7B1746-230B-4480-8875-3DD9FC803BB9}"/>
              </a:ext>
            </a:extLst>
          </p:cNvPr>
          <p:cNvSpPr txBox="1">
            <a:spLocks/>
          </p:cNvSpPr>
          <p:nvPr/>
        </p:nvSpPr>
        <p:spPr>
          <a:xfrm>
            <a:off x="201670" y="92098"/>
            <a:ext cx="2979388" cy="714394"/>
          </a:xfrm>
          <a:prstGeom prst="rect">
            <a:avLst/>
          </a:prstGeom>
          <a:ln>
            <a:solidFill>
              <a:schemeClr val="tx1"/>
            </a:solidFill>
          </a:ln>
        </p:spPr>
        <p:txBody>
          <a:bodyPr vert="horz" lIns="91440" tIns="45720" rIns="91440" bIns="45720" rtlCol="0" anchor="ctr" anchorCtr="0">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t">
              <a:spcBef>
                <a:spcPts val="0"/>
              </a:spcBef>
            </a:pP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Project Data</a:t>
            </a:r>
          </a:p>
        </p:txBody>
      </p:sp>
    </p:spTree>
    <p:extLst>
      <p:ext uri="{BB962C8B-B14F-4D97-AF65-F5344CB8AC3E}">
        <p14:creationId xmlns:p14="http://schemas.microsoft.com/office/powerpoint/2010/main" val="1497503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4420D7B7-E845-476E-8AE7-A7FAB4CCD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0374" y="92098"/>
            <a:ext cx="521956" cy="7143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EE079DAA-9429-4C6B-98DD-4827077F3D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4479" y="107400"/>
            <a:ext cx="595895" cy="6837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95B29AB-AEC0-4AF5-8209-7DDD132AF7FB}"/>
              </a:ext>
            </a:extLst>
          </p:cNvPr>
          <p:cNvSpPr>
            <a:spLocks noGrp="1"/>
          </p:cNvSpPr>
          <p:nvPr>
            <p:ph type="sldNum" sz="quarter" idx="12"/>
          </p:nvPr>
        </p:nvSpPr>
        <p:spPr/>
        <p:txBody>
          <a:bodyPr/>
          <a:lstStyle/>
          <a:p>
            <a:fld id="{2CCD6E39-4156-F74F-A266-289F9D7958A6}" type="slidenum">
              <a:rPr lang="en-US" smtClean="0"/>
              <a:t>9</a:t>
            </a:fld>
            <a:endParaRPr lang="en-US"/>
          </a:p>
        </p:txBody>
      </p:sp>
      <p:sp>
        <p:nvSpPr>
          <p:cNvPr id="8" name="Title 1">
            <a:extLst>
              <a:ext uri="{FF2B5EF4-FFF2-40B4-BE49-F238E27FC236}">
                <a16:creationId xmlns:a16="http://schemas.microsoft.com/office/drawing/2014/main" id="{C922624F-F0F0-4386-AD54-6B72323B4731}"/>
              </a:ext>
            </a:extLst>
          </p:cNvPr>
          <p:cNvSpPr txBox="1">
            <a:spLocks/>
          </p:cNvSpPr>
          <p:nvPr/>
        </p:nvSpPr>
        <p:spPr>
          <a:xfrm>
            <a:off x="201670" y="92098"/>
            <a:ext cx="2979388" cy="714394"/>
          </a:xfrm>
          <a:prstGeom prst="rect">
            <a:avLst/>
          </a:prstGeom>
          <a:ln>
            <a:solidFill>
              <a:schemeClr val="tx1"/>
            </a:solidFill>
          </a:ln>
        </p:spPr>
        <p:txBody>
          <a:bodyPr vert="horz" lIns="91440" tIns="45720" rIns="91440" bIns="45720" rtlCol="0" anchor="ctr" anchorCtr="0">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t">
              <a:spcBef>
                <a:spcPts val="0"/>
              </a:spcBef>
            </a:pP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Project Plan</a:t>
            </a:r>
          </a:p>
        </p:txBody>
      </p:sp>
      <p:pic>
        <p:nvPicPr>
          <p:cNvPr id="3" name="Picture 2">
            <a:extLst>
              <a:ext uri="{FF2B5EF4-FFF2-40B4-BE49-F238E27FC236}">
                <a16:creationId xmlns:a16="http://schemas.microsoft.com/office/drawing/2014/main" id="{594F4551-DC6F-4C21-B3DB-8B05DC3A82FB}"/>
              </a:ext>
            </a:extLst>
          </p:cNvPr>
          <p:cNvPicPr>
            <a:picLocks noChangeAspect="1"/>
          </p:cNvPicPr>
          <p:nvPr/>
        </p:nvPicPr>
        <p:blipFill>
          <a:blip r:embed="rId5"/>
          <a:stretch>
            <a:fillRect/>
          </a:stretch>
        </p:blipFill>
        <p:spPr>
          <a:xfrm>
            <a:off x="153784" y="1435514"/>
            <a:ext cx="8460296" cy="1708621"/>
          </a:xfrm>
          <a:prstGeom prst="rect">
            <a:avLst/>
          </a:prstGeom>
        </p:spPr>
      </p:pic>
      <p:sp>
        <p:nvSpPr>
          <p:cNvPr id="9" name="Rectangle 1">
            <a:extLst>
              <a:ext uri="{FF2B5EF4-FFF2-40B4-BE49-F238E27FC236}">
                <a16:creationId xmlns:a16="http://schemas.microsoft.com/office/drawing/2014/main" id="{9E41B89E-4E4E-4FA3-85EA-58E3EAA90D1F}"/>
              </a:ext>
            </a:extLst>
          </p:cNvPr>
          <p:cNvSpPr>
            <a:spLocks noChangeArrowheads="1"/>
          </p:cNvSpPr>
          <p:nvPr/>
        </p:nvSpPr>
        <p:spPr bwMode="auto">
          <a:xfrm>
            <a:off x="261127" y="1056505"/>
            <a:ext cx="28392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lang="en-US" altLang="en-US" sz="1600" b="1" dirty="0">
                <a:latin typeface="Calibri" panose="020F0502020204030204" pitchFamily="34" charset="0"/>
                <a:cs typeface="Times New Roman" panose="02020603050405020304" pitchFamily="18" charset="0"/>
              </a:rPr>
              <a:t>Project Timeline:</a:t>
            </a:r>
            <a:endParaRPr kumimoji="0" lang="en-US" altLang="en-US" sz="1600" b="1"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1600" dirty="0">
                <a:latin typeface="Calibri" panose="020F0502020204030204" pitchFamily="34" charset="0"/>
                <a:ea typeface="Calibri" panose="020F0502020204030204" pitchFamily="34" charset="0"/>
                <a:cs typeface="Times New Roman" panose="02020603050405020304" pitchFamily="18" charset="0"/>
              </a:rPr>
              <a:t>Timelines for planned work</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FB908AF4-6836-4751-9D39-FCA2DAF0B3F1}"/>
              </a:ext>
            </a:extLst>
          </p:cNvPr>
          <p:cNvPicPr>
            <a:picLocks noChangeAspect="1"/>
          </p:cNvPicPr>
          <p:nvPr/>
        </p:nvPicPr>
        <p:blipFill>
          <a:blip r:embed="rId6"/>
          <a:stretch>
            <a:fillRect/>
          </a:stretch>
        </p:blipFill>
        <p:spPr>
          <a:xfrm>
            <a:off x="383509" y="4136530"/>
            <a:ext cx="8230571" cy="2062234"/>
          </a:xfrm>
          <a:prstGeom prst="rect">
            <a:avLst/>
          </a:prstGeom>
        </p:spPr>
      </p:pic>
      <p:sp>
        <p:nvSpPr>
          <p:cNvPr id="10" name="Rectangle 1">
            <a:extLst>
              <a:ext uri="{FF2B5EF4-FFF2-40B4-BE49-F238E27FC236}">
                <a16:creationId xmlns:a16="http://schemas.microsoft.com/office/drawing/2014/main" id="{D585BA55-8027-4C26-8CA4-FB674EE9867D}"/>
              </a:ext>
            </a:extLst>
          </p:cNvPr>
          <p:cNvSpPr>
            <a:spLocks noChangeArrowheads="1"/>
          </p:cNvSpPr>
          <p:nvPr/>
        </p:nvSpPr>
        <p:spPr bwMode="auto">
          <a:xfrm>
            <a:off x="316935" y="3510590"/>
            <a:ext cx="52459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lang="en-US" altLang="en-US" sz="1600" b="1" dirty="0">
                <a:latin typeface="Calibri" panose="020F0502020204030204" pitchFamily="34" charset="0"/>
                <a:cs typeface="Times New Roman" panose="02020603050405020304" pitchFamily="18" charset="0"/>
              </a:rPr>
              <a:t>Project Plan:</a:t>
            </a:r>
            <a:endParaRPr kumimoji="0" lang="en-US" altLang="en-US" sz="1600" b="1"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High level Goals and associated activities (snippet shown)</a:t>
            </a:r>
          </a:p>
        </p:txBody>
      </p:sp>
    </p:spTree>
    <p:extLst>
      <p:ext uri="{BB962C8B-B14F-4D97-AF65-F5344CB8AC3E}">
        <p14:creationId xmlns:p14="http://schemas.microsoft.com/office/powerpoint/2010/main" val="2712237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17987</TotalTime>
  <Words>797</Words>
  <Application>Microsoft Office PowerPoint</Application>
  <PresentationFormat>On-screen Show (4:3)</PresentationFormat>
  <Paragraphs>176</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Narrow</vt:lpstr>
      <vt:lpstr>Calibri</vt:lpstr>
      <vt:lpstr>Calibri Light</vt:lpstr>
      <vt:lpstr>Calisto MT</vt:lpstr>
      <vt:lpstr>Microsoft Sans Serif</vt:lpstr>
      <vt:lpstr>Wingdings</vt:lpstr>
      <vt:lpstr>Office Theme</vt:lpstr>
      <vt:lpstr>Image Detection of  Simpsons Characters</vt:lpstr>
      <vt:lpstr>Problem Definition and Planning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Template</dc:title>
  <dc:creator>James Baldo</dc:creator>
  <cp:keywords>DAEN 690 Spring 2018</cp:keywords>
  <dc:description>This can be used for both Mid- and Full-Sprints</dc:description>
  <cp:lastModifiedBy>mprasad4</cp:lastModifiedBy>
  <cp:revision>130</cp:revision>
  <dcterms:created xsi:type="dcterms:W3CDTF">2017-01-28T14:45:17Z</dcterms:created>
  <dcterms:modified xsi:type="dcterms:W3CDTF">2019-06-02T22:50:10Z</dcterms:modified>
</cp:coreProperties>
</file>